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6" r:id="rId4"/>
    <p:sldId id="257" r:id="rId5"/>
    <p:sldId id="275" r:id="rId6"/>
    <p:sldId id="262" r:id="rId7"/>
    <p:sldId id="260" r:id="rId8"/>
    <p:sldId id="261" r:id="rId9"/>
    <p:sldId id="274" r:id="rId10"/>
    <p:sldId id="27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gradFill>
            <a:gsLst>
              <a:gs pos="1000">
                <a:schemeClr val="accent3">
                  <a:lumMod val="60000"/>
                  <a:lumOff val="40000"/>
                  <a:alpha val="50000"/>
                </a:schemeClr>
              </a:gs>
              <a:gs pos="69000">
                <a:schemeClr val="accent2">
                  <a:alpha val="37000"/>
                </a:schemeClr>
              </a:gs>
              <a:gs pos="100000">
                <a:schemeClr val="bg1">
                  <a:lumMod val="85000"/>
                  <a:alpha val="31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1000">
                <a:schemeClr val="accent3">
                  <a:lumMod val="60000"/>
                  <a:lumOff val="40000"/>
                  <a:alpha val="50000"/>
                </a:schemeClr>
              </a:gs>
              <a:gs pos="69000">
                <a:schemeClr val="accent2">
                  <a:alpha val="37000"/>
                </a:schemeClr>
              </a:gs>
              <a:gs pos="100000">
                <a:schemeClr val="bg1">
                  <a:lumMod val="85000"/>
                  <a:alpha val="31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1000">
                <a:schemeClr val="accent3">
                  <a:lumMod val="60000"/>
                  <a:lumOff val="40000"/>
                  <a:alpha val="50000"/>
                </a:schemeClr>
              </a:gs>
              <a:gs pos="69000">
                <a:schemeClr val="accent2">
                  <a:alpha val="37000"/>
                </a:schemeClr>
              </a:gs>
              <a:gs pos="100000">
                <a:schemeClr val="bg1">
                  <a:lumMod val="85000"/>
                  <a:alpha val="31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4C7F5F-9E14-4132-A529-435ED9EE952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1432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7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ПРОФИЛАКТИКА ШКОЛЬНОЙ ДЕЗАДАПТАЦИИ ДЕТЕЙ СТАРШЕГО ДОШКОЛЬНОГО ВОЗРАСТА С ОГРАНИЧЕННЫМИ ВОЗМОЖНОСТЯМИ ЗДОРОВЬЯ</a:t>
            </a: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 smtClean="0"/>
          </a:p>
        </p:txBody>
      </p:sp>
      <p:pic>
        <p:nvPicPr>
          <p:cNvPr id="9" name="Picture 12" descr="ШКОЛА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00504"/>
            <a:ext cx="7858180" cy="206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aluno03"/>
          <p:cNvPicPr>
            <a:picLocks noChangeAspect="1" noChangeArrowheads="1" noCrop="1"/>
          </p:cNvPicPr>
          <p:nvPr/>
        </p:nvPicPr>
        <p:blipFill>
          <a:blip r:embed="rId3" cstate="print">
            <a:lum bright="-12000" contrast="6000"/>
          </a:blip>
          <a:srcRect/>
          <a:stretch>
            <a:fillRect/>
          </a:stretch>
        </p:blipFill>
        <p:spPr bwMode="auto">
          <a:xfrm>
            <a:off x="900113" y="4643438"/>
            <a:ext cx="9144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19223E-7 L 0.63004 0.0104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Игротерапия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Изображение 3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4497388" cy="3736787"/>
          </a:xfrm>
        </p:spPr>
      </p:pic>
      <p:pic>
        <p:nvPicPr>
          <p:cNvPr id="8" name="Содержимое 7" descr="Изображение 34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928803"/>
            <a:ext cx="4391471" cy="3737382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500042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Релаксация.</a:t>
            </a:r>
            <a:endParaRPr lang="ru-RU" dirty="0"/>
          </a:p>
        </p:txBody>
      </p:sp>
      <p:pic>
        <p:nvPicPr>
          <p:cNvPr id="7" name="Содержимое 6" descr="Изображение 3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4497388" cy="38796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500042"/>
            <a:ext cx="4041775" cy="639762"/>
          </a:xfrm>
        </p:spPr>
        <p:txBody>
          <a:bodyPr/>
          <a:lstStyle/>
          <a:p>
            <a:pPr algn="ctr"/>
            <a:r>
              <a:rPr lang="ru-RU" dirty="0" err="1" smtClean="0"/>
              <a:t>Психогимнастика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Содержимое 7" descr="Изображение 36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785927"/>
            <a:ext cx="4498975" cy="3880258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642918"/>
            <a:ext cx="5929354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Консультативно-методический блок.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571612"/>
            <a:ext cx="21431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/>
              <a:t>Формы работы с родителями.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857496"/>
            <a:ext cx="500066" cy="3786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Анкетирование.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2857496"/>
            <a:ext cx="857256" cy="377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Индивидуальные консультации.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857496"/>
            <a:ext cx="928694" cy="3786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Групповые консультации, семинары-практикумы, тренинги.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2857496"/>
            <a:ext cx="857256" cy="3786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Дни открытых  дверей.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3214686"/>
            <a:ext cx="857256" cy="27717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Открытые занятия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1500174"/>
            <a:ext cx="2428892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Формы работы с педагогами.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2857496"/>
            <a:ext cx="928694" cy="37862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Групповые консультации, семинары-практикумы, тренинги.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86710" y="2857496"/>
            <a:ext cx="857256" cy="37719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Индивидуальные консультации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1928794" y="1142984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1" idx="0"/>
          </p:cNvCxnSpPr>
          <p:nvPr/>
        </p:nvCxnSpPr>
        <p:spPr>
          <a:xfrm>
            <a:off x="6286512" y="1142984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6" idx="0"/>
          </p:cNvCxnSpPr>
          <p:nvPr/>
        </p:nvCxnSpPr>
        <p:spPr>
          <a:xfrm rot="10800000" flipV="1">
            <a:off x="1035820" y="2500306"/>
            <a:ext cx="392909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1821637" y="2607463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4" idx="0"/>
          </p:cNvCxnSpPr>
          <p:nvPr/>
        </p:nvCxnSpPr>
        <p:spPr>
          <a:xfrm>
            <a:off x="2786050" y="2428868"/>
            <a:ext cx="464347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7" idx="0"/>
          </p:cNvCxnSpPr>
          <p:nvPr/>
        </p:nvCxnSpPr>
        <p:spPr>
          <a:xfrm>
            <a:off x="3357554" y="2500306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2" idx="0"/>
          </p:cNvCxnSpPr>
          <p:nvPr/>
        </p:nvCxnSpPr>
        <p:spPr>
          <a:xfrm rot="10800000" flipV="1">
            <a:off x="5536414" y="2428868"/>
            <a:ext cx="535785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3" idx="0"/>
          </p:cNvCxnSpPr>
          <p:nvPr/>
        </p:nvCxnSpPr>
        <p:spPr>
          <a:xfrm rot="16200000" flipH="1">
            <a:off x="7786710" y="2428868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8" idx="0"/>
          </p:cNvCxnSpPr>
          <p:nvPr/>
        </p:nvCxnSpPr>
        <p:spPr>
          <a:xfrm rot="16200000" flipH="1">
            <a:off x="6572264" y="2786058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cs typeface="Arial" pitchFamily="34" charset="0"/>
              </a:rPr>
              <a:t>Сравнительные данные мониторинга уровня готовности к обучению в школе детей с ОВЗ</a:t>
            </a:r>
          </a:p>
        </p:txBody>
      </p:sp>
      <p:pic>
        <p:nvPicPr>
          <p:cNvPr id="3" name="char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057400"/>
            <a:ext cx="8858280" cy="4514872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57150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Основным же результатом нашей работы мы  считаем  легкое течение адаптации и хорошая успеваемость 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у большинства наших </a:t>
            </a:r>
          </a:p>
          <a:p>
            <a:pPr>
              <a:defRPr/>
            </a:pPr>
            <a:r>
              <a:rPr lang="ru-RU" sz="3200" i="1" dirty="0" smtClean="0">
                <a:solidFill>
                  <a:srgbClr val="C00000"/>
                </a:solidFill>
              </a:rPr>
              <a:t>  </a:t>
            </a:r>
            <a:r>
              <a:rPr lang="ru-RU" sz="3200" b="1" smtClean="0">
                <a:solidFill>
                  <a:srgbClr val="C00000"/>
                </a:solidFill>
              </a:rPr>
              <a:t>выпускников.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9" descr="MCj04357730000[1]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6929454" y="2643182"/>
            <a:ext cx="1851025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FF00"/>
                </a:solidFill>
              </a:rPr>
              <a:t>Лица с ограниченными возможностями здоровья – это лица, имеющие физический и (или) психический недостаток, который препятствуют освоению образовательных программ без создания специальных условий для получения образования. [Федеральный закон "Об образовании лиц с ограниченными возможностями здоровья"]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28860" y="571480"/>
            <a:ext cx="4572032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Дети с ограниченными возможностями здоровья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58" y="1857364"/>
            <a:ext cx="250033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Дети с нарушением слуха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4348" y="3214686"/>
            <a:ext cx="321471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Дети с нарушением опорно-двигательного аппарата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8662" y="4929198"/>
            <a:ext cx="3571900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Дети с выраженными расстройствами эмоционально-волевой сферы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00628" y="4857760"/>
            <a:ext cx="3500462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Дети с нарушением речи.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43570" y="3143248"/>
            <a:ext cx="3071834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Дети  с задержкой психического развития.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86512" y="1785926"/>
            <a:ext cx="264320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Дети с нарушением зрения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1785918" y="1357298"/>
            <a:ext cx="1071570" cy="428628"/>
          </a:xfrm>
          <a:prstGeom prst="straightConnector1">
            <a:avLst/>
          </a:prstGeom>
          <a:ln w="15875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715140" y="1357298"/>
            <a:ext cx="1000132" cy="42862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071670" y="1928802"/>
            <a:ext cx="1714512" cy="85725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5357818" y="2071678"/>
            <a:ext cx="1643074" cy="64294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8" idx="7"/>
          </p:cNvCxnSpPr>
          <p:nvPr/>
        </p:nvCxnSpPr>
        <p:spPr>
          <a:xfrm rot="5400000">
            <a:off x="2404197" y="3216323"/>
            <a:ext cx="3526769" cy="38022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3714744" y="2928934"/>
            <a:ext cx="3429024" cy="71438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ru-RU" smtClean="0"/>
              <a:t>   </a:t>
            </a:r>
            <a:r>
              <a:rPr lang="ru-RU" b="1" smtClean="0">
                <a:solidFill>
                  <a:srgbClr val="FFFF00"/>
                </a:solidFill>
              </a:rPr>
              <a:t>Школьная </a:t>
            </a:r>
            <a:r>
              <a:rPr lang="ru-RU" b="1" dirty="0" smtClean="0">
                <a:solidFill>
                  <a:srgbClr val="FFFF00"/>
                </a:solidFill>
              </a:rPr>
              <a:t>дезадаптация</a:t>
            </a:r>
            <a:r>
              <a:rPr lang="ru-RU" dirty="0" smtClean="0">
                <a:solidFill>
                  <a:srgbClr val="FFFF00"/>
                </a:solidFill>
              </a:rPr>
              <a:t> – это нарушение приспособления личности школьника к условиям обучения в школе, которое выступает как частное явление расстройства у ребенка общей способности к психической адаптации в связи с какими-либо патологическими факторами.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Модель адаптационного механизма ребенка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071810"/>
            <a:ext cx="2857520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Внутренние механизмы адаптации.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Внешние механизмы адаптации</a:t>
            </a:r>
            <a:endParaRPr lang="ru-RU" b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4" name="Picture 5" descr="JPSCH101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3143240" y="1571612"/>
            <a:ext cx="23733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43570" y="2928934"/>
            <a:ext cx="3357586" cy="3429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Эмоциональная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депривация</a:t>
            </a:r>
            <a:r>
              <a:rPr lang="ru-RU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r"/>
            <a:endParaRPr lang="ru-RU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Шоковые травмы.</a:t>
            </a:r>
          </a:p>
          <a:p>
            <a:pPr algn="r"/>
            <a:endParaRPr lang="ru-RU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Кратковременные психотравмирующие ситуации.</a:t>
            </a:r>
          </a:p>
          <a:p>
            <a:pPr algn="r"/>
            <a:endParaRPr lang="ru-RU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Хронически 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действующие ситуации</a:t>
            </a:r>
            <a:endParaRPr lang="ru-RU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57224" y="2071678"/>
            <a:ext cx="484632" cy="69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428728" y="2071678"/>
            <a:ext cx="484632" cy="69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7000892" y="2071678"/>
            <a:ext cx="1216152" cy="731520"/>
          </a:xfrm>
          <a:prstGeom prst="curved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715008" y="3000372"/>
            <a:ext cx="785818" cy="48463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715008" y="3857628"/>
            <a:ext cx="785818" cy="48463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715008" y="4429132"/>
            <a:ext cx="785818" cy="48463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715008" y="5500702"/>
            <a:ext cx="785818" cy="48463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программы: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-  развитие  познавательных процессов и профилактика </a:t>
            </a:r>
            <a:r>
              <a:rPr lang="ru-RU" b="1" dirty="0" err="1" smtClean="0">
                <a:solidFill>
                  <a:srgbClr val="FFFF00"/>
                </a:solidFill>
              </a:rPr>
              <a:t>дезадаптации</a:t>
            </a:r>
            <a:r>
              <a:rPr lang="ru-RU" b="1" dirty="0" smtClean="0">
                <a:solidFill>
                  <a:srgbClr val="FFFF00"/>
                </a:solidFill>
              </a:rPr>
              <a:t> детей старшего дошкольного возраста с ОВЗ  к обучению в школе.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 fontScale="55000" lnSpcReduction="20000"/>
          </a:bodyPr>
          <a:lstStyle/>
          <a:p>
            <a:pPr>
              <a:buNone/>
              <a:defRPr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-   развитие познавательных и психических процессов — восприятия, памяти, внимания, воображения;</a:t>
            </a:r>
          </a:p>
          <a:p>
            <a:pPr>
              <a:buNone/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 - развитие интеллектуальной сферы — мыслительных умений, наглядно-действенного, наглядно-образного, словесно-логического, творческого и критического мышления; </a:t>
            </a:r>
          </a:p>
          <a:p>
            <a:pPr>
              <a:buNone/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 -  развитие эмоциональной сферы, введение ребенка в мир человеческих эмоций;</a:t>
            </a:r>
          </a:p>
          <a:p>
            <a:pPr>
              <a:buNone/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 -  развитие коммуникативных умений, необходимых для успешного протекания процесса общения;</a:t>
            </a:r>
          </a:p>
          <a:p>
            <a:pPr>
              <a:buNone/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 -  развитие личностной сферы — формирование адекватной самооценки, повышение уверенности в себе;</a:t>
            </a:r>
          </a:p>
          <a:p>
            <a:pPr>
              <a:buNone/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  -  развитие волевой сферы — произвольности и психических процессов, </a:t>
            </a:r>
            <a:r>
              <a:rPr lang="ru-RU" sz="3600" b="1" dirty="0" err="1" smtClean="0">
                <a:solidFill>
                  <a:srgbClr val="FFFF00"/>
                </a:solidFill>
              </a:rPr>
              <a:t>саморегуляции</a:t>
            </a:r>
            <a:r>
              <a:rPr lang="ru-RU" sz="3600" b="1" dirty="0" smtClean="0">
                <a:solidFill>
                  <a:srgbClr val="FFFF00"/>
                </a:solidFill>
              </a:rPr>
              <a:t>, необходимых для успешного обучения в школе; </a:t>
            </a:r>
          </a:p>
          <a:p>
            <a:pPr>
              <a:buNone/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 - формирование позитивной мотивации к обучению.</a:t>
            </a:r>
            <a:endParaRPr lang="ru-RU" sz="3600" b="1" dirty="0" smtClean="0">
              <a:solidFill>
                <a:srgbClr val="FFFF00"/>
              </a:solidFill>
              <a:cs typeface="Arial" charset="0"/>
            </a:endParaRPr>
          </a:p>
          <a:p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Направления деятельности педагога-психолога.</a:t>
            </a:r>
            <a:endParaRPr lang="ru-RU" sz="3200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285720" y="1988840"/>
            <a:ext cx="4143404" cy="1797350"/>
          </a:xfrm>
          <a:prstGeom prst="cloudCallout">
            <a:avLst>
              <a:gd name="adj1" fmla="val -9939"/>
              <a:gd name="adj2" fmla="val 38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Диагностический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б</a:t>
            </a:r>
            <a:r>
              <a:rPr lang="ru-RU" sz="2000" b="1" dirty="0" smtClean="0">
                <a:solidFill>
                  <a:srgbClr val="0070C0"/>
                </a:solidFill>
              </a:rPr>
              <a:t>лок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(диагностика уровня актуального развития детей)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2857488" y="4221088"/>
            <a:ext cx="3929090" cy="1922556"/>
          </a:xfrm>
          <a:prstGeom prst="cloudCallout">
            <a:avLst>
              <a:gd name="adj1" fmla="val -9939"/>
              <a:gd name="adj2" fmla="val 38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Консультативно-методический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блок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(работа с родителями и педагогами)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ctr"/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4929190" y="2060848"/>
            <a:ext cx="3786214" cy="1796780"/>
          </a:xfrm>
          <a:prstGeom prst="cloudCallout">
            <a:avLst>
              <a:gd name="adj1" fmla="val -9939"/>
              <a:gd name="adj2" fmla="val 38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Практический </a:t>
            </a:r>
            <a:r>
              <a:rPr lang="ru-RU" sz="2000" b="1" dirty="0" smtClean="0">
                <a:solidFill>
                  <a:srgbClr val="0070C0"/>
                </a:solidFill>
              </a:rPr>
              <a:t>блок  </a:t>
            </a:r>
            <a:r>
              <a:rPr lang="ru-RU" sz="1400" b="1" dirty="0" smtClean="0">
                <a:solidFill>
                  <a:srgbClr val="0070C0"/>
                </a:solidFill>
              </a:rPr>
              <a:t>(непосредственно-образовательная деятельность)</a:t>
            </a:r>
            <a:endParaRPr lang="ru-RU" sz="1400" b="1" dirty="0">
              <a:solidFill>
                <a:srgbClr val="0070C0"/>
              </a:solidFill>
            </a:endParaRPr>
          </a:p>
        </p:txBody>
      </p: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 flipH="1">
            <a:off x="3635896" y="1417638"/>
            <a:ext cx="936104" cy="643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88024" y="141277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499992" y="1412776"/>
            <a:ext cx="216024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и техники.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Элементы </a:t>
            </a:r>
            <a:r>
              <a:rPr lang="ru-RU" sz="3200" b="1" dirty="0" err="1" smtClean="0">
                <a:solidFill>
                  <a:srgbClr val="FFFF00"/>
                </a:solidFill>
              </a:rPr>
              <a:t>арттерапии</a:t>
            </a:r>
            <a:r>
              <a:rPr lang="ru-RU" sz="3200" b="1" dirty="0" smtClean="0">
                <a:solidFill>
                  <a:srgbClr val="FFFF00"/>
                </a:solidFill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FF00"/>
                </a:solidFill>
              </a:rPr>
              <a:t> - </a:t>
            </a:r>
            <a:r>
              <a:rPr lang="ru-RU" b="1" dirty="0" err="1" smtClean="0">
                <a:solidFill>
                  <a:srgbClr val="FFFF00"/>
                </a:solidFill>
              </a:rPr>
              <a:t>библиотерапия</a:t>
            </a:r>
            <a:r>
              <a:rPr lang="ru-RU" b="1" dirty="0" smtClean="0">
                <a:solidFill>
                  <a:srgbClr val="FFFF00"/>
                </a:solidFill>
              </a:rPr>
              <a:t> (чтение психологических сказок, стихов, загадок)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err="1" smtClean="0">
                <a:solidFill>
                  <a:srgbClr val="FFFF00"/>
                </a:solidFill>
              </a:rPr>
              <a:t>куклотерапия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err="1" smtClean="0">
                <a:solidFill>
                  <a:srgbClr val="FFFF00"/>
                </a:solidFill>
              </a:rPr>
              <a:t>и</a:t>
            </a:r>
            <a:r>
              <a:rPr lang="ru-RU" dirty="0" err="1" smtClean="0">
                <a:solidFill>
                  <a:srgbClr val="FFFF00"/>
                </a:solidFill>
              </a:rPr>
              <a:t>зотерапия</a:t>
            </a:r>
            <a:r>
              <a:rPr lang="ru-RU" dirty="0" smtClean="0">
                <a:solidFill>
                  <a:srgbClr val="FFFF00"/>
                </a:solidFill>
              </a:rPr>
              <a:t> и др.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6679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DD204E1-0B26-47BD-A1CD-18A3E6A375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TS030006679</Template>
  <TotalTime>214</TotalTime>
  <Words>373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TS030006679</vt:lpstr>
      <vt:lpstr> ПРОФИЛАКТИКА ШКОЛЬНОЙ ДЕЗАДАПТАЦИИ ДЕТЕЙ СТАРШЕГО ДОШКОЛЬНОГО ВОЗРАСТА С ОГРАНИЧЕННЫМИ ВОЗМОЖНОСТЯМИ ЗДОРОВЬЯ </vt:lpstr>
      <vt:lpstr>Слайд 2</vt:lpstr>
      <vt:lpstr>Слайд 3</vt:lpstr>
      <vt:lpstr>Слайд 4</vt:lpstr>
      <vt:lpstr>Модель адаптационного механизма ребенка.</vt:lpstr>
      <vt:lpstr>Цель программы:</vt:lpstr>
      <vt:lpstr>Задачи:</vt:lpstr>
      <vt:lpstr>Направления деятельности педагога-психолога.</vt:lpstr>
      <vt:lpstr>Методы и техники. </vt:lpstr>
      <vt:lpstr>Игротерапия.</vt:lpstr>
      <vt:lpstr>Слайд 11</vt:lpstr>
      <vt:lpstr>Слайд 12</vt:lpstr>
      <vt:lpstr>Сравнительные данные мониторинга уровня готовности к обучению в школе детей с ОВЗ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ШКОЛЬНОЙ ДЕЗАДАПТАЦИИ ДЕТЕЙ СТАРШЕГО ДОШКОЛЬНОГО ВОЗРАСТА С ОГРАНИЧЕННЫМИ ВОЗМОЖНОСТЯМИ ЗДОРОВЬЯ</dc:title>
  <dc:creator>user</dc:creator>
  <cp:lastModifiedBy>Пользователь Windows</cp:lastModifiedBy>
  <cp:revision>28</cp:revision>
  <dcterms:created xsi:type="dcterms:W3CDTF">2013-12-06T04:48:01Z</dcterms:created>
  <dcterms:modified xsi:type="dcterms:W3CDTF">2014-02-01T19:15:11Z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TC300066799990</vt:lpwstr>
  </property>
</Properties>
</file>