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6" r:id="rId3"/>
    <p:sldId id="257" r:id="rId4"/>
    <p:sldId id="258" r:id="rId5"/>
    <p:sldId id="264" r:id="rId6"/>
    <p:sldId id="269" r:id="rId7"/>
    <p:sldId id="271" r:id="rId8"/>
    <p:sldId id="259" r:id="rId9"/>
    <p:sldId id="260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5"/>
    <a:srgbClr val="D8FDFE"/>
    <a:srgbClr val="C1FF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52" autoAdjust="0"/>
    <p:restoredTop sz="94660"/>
  </p:normalViewPr>
  <p:slideViewPr>
    <p:cSldViewPr>
      <p:cViewPr varScale="1">
        <p:scale>
          <a:sx n="95" d="100"/>
          <a:sy n="95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3A9F-5E4D-43B5-B0DC-71AEEEBC81C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AAE06-3E0C-4C59-BCED-C121CC64F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AE06-3E0C-4C59-BCED-C121CC64FA0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FF"/>
            </a:gs>
            <a:gs pos="50000">
              <a:srgbClr val="C1FFFF"/>
            </a:gs>
            <a:gs pos="100000">
              <a:srgbClr val="FFFFD5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7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tskiy-mir.net/104-obuchenie-rebenka-vyshivke-krestom.html" TargetMode="External"/><Relationship Id="rId7" Type="http://schemas.openxmlformats.org/officeDocument/2006/relationships/hyperlink" Target="http://www.alisa-collection.ru/?id=3258" TargetMode="External"/><Relationship Id="rId2" Type="http://schemas.openxmlformats.org/officeDocument/2006/relationships/hyperlink" Target="http://parohod.kg/trud/743-metody-obuchenija-shitju-vyshivaniju-i-pleteniju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kademroditel.ru/master/vishivka.html" TargetMode="External"/><Relationship Id="rId5" Type="http://schemas.openxmlformats.org/officeDocument/2006/relationships/hyperlink" Target="http://crossstitch.ucoz.ru/publ/6-1-0-25" TargetMode="External"/><Relationship Id="rId4" Type="http://schemas.openxmlformats.org/officeDocument/2006/relationships/hyperlink" Target="http://kinderinfo.ru/kak-nauchit-rebenka-vyshivk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43438" y="4000504"/>
            <a:ext cx="3571900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автор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составитель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Гаврилова Елена Викторовна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 МДОУ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/с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комбинированного вида № 79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г. Комсомольска-на-Амуре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714356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Программа дополнительного образования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обучению вышиванию для детей 5 </a:t>
            </a:r>
            <a:r>
              <a:rPr lang="ru-RU" sz="2400" dirty="0" smtClean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 лет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071678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"ВОЛШЕБНАЯ ИГОЛОЧКА"</a:t>
            </a:r>
            <a:endParaRPr lang="ru-RU" sz="40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3000372"/>
            <a:ext cx="4714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(срок реализации 2 года)</a:t>
            </a:r>
            <a:endParaRPr lang="ru-RU" sz="2400" dirty="0" smtClean="0">
              <a:latin typeface="Arial" pitchFamily="34" charset="0"/>
            </a:endParaRPr>
          </a:p>
        </p:txBody>
      </p:sp>
      <p:pic>
        <p:nvPicPr>
          <p:cNvPr id="1026" name="Picture 2" descr="G:\ФОТО\Новая папка (2)\s7300983.jpg"/>
          <p:cNvPicPr>
            <a:picLocks noChangeAspect="1" noChangeArrowheads="1"/>
          </p:cNvPicPr>
          <p:nvPr/>
        </p:nvPicPr>
        <p:blipFill>
          <a:blip r:embed="rId2" cstate="print"/>
          <a:srcRect b="6410"/>
          <a:stretch>
            <a:fillRect/>
          </a:stretch>
        </p:blipFill>
        <p:spPr bwMode="auto">
          <a:xfrm rot="21346311">
            <a:off x="710936" y="3827965"/>
            <a:ext cx="3143499" cy="196133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G:\ФОТО\Новая папка (2)\S7300511.JPG"/>
          <p:cNvPicPr>
            <a:picLocks noChangeAspect="1" noChangeArrowheads="1"/>
          </p:cNvPicPr>
          <p:nvPr/>
        </p:nvPicPr>
        <p:blipFill>
          <a:blip r:embed="rId2" cstate="print"/>
          <a:srcRect b="12687"/>
          <a:stretch>
            <a:fillRect/>
          </a:stretch>
        </p:blipFill>
        <p:spPr bwMode="auto">
          <a:xfrm rot="21311256">
            <a:off x="633166" y="812259"/>
            <a:ext cx="2400000" cy="1571636"/>
          </a:xfrm>
          <a:prstGeom prst="rect">
            <a:avLst/>
          </a:prstGeom>
          <a:noFill/>
        </p:spPr>
      </p:pic>
      <p:pic>
        <p:nvPicPr>
          <p:cNvPr id="29699" name="Picture 3" descr="G:\ФОТО\Новая папка (2)\S7300514.JPG"/>
          <p:cNvPicPr>
            <a:picLocks noChangeAspect="1" noChangeArrowheads="1"/>
          </p:cNvPicPr>
          <p:nvPr/>
        </p:nvPicPr>
        <p:blipFill>
          <a:blip r:embed="rId3" cstate="print"/>
          <a:srcRect b="12687"/>
          <a:stretch>
            <a:fillRect/>
          </a:stretch>
        </p:blipFill>
        <p:spPr bwMode="auto">
          <a:xfrm>
            <a:off x="3143240" y="500042"/>
            <a:ext cx="2714644" cy="1777680"/>
          </a:xfrm>
          <a:prstGeom prst="rect">
            <a:avLst/>
          </a:prstGeom>
          <a:noFill/>
        </p:spPr>
      </p:pic>
      <p:pic>
        <p:nvPicPr>
          <p:cNvPr id="29700" name="Picture 4" descr="G:\ФОТО\Новая папка (2)\S7300521.JPG"/>
          <p:cNvPicPr>
            <a:picLocks noChangeAspect="1" noChangeArrowheads="1"/>
          </p:cNvPicPr>
          <p:nvPr/>
        </p:nvPicPr>
        <p:blipFill>
          <a:blip r:embed="rId4" cstate="print"/>
          <a:srcRect b="12687"/>
          <a:stretch>
            <a:fillRect/>
          </a:stretch>
        </p:blipFill>
        <p:spPr bwMode="auto">
          <a:xfrm rot="721178">
            <a:off x="5898828" y="1136148"/>
            <a:ext cx="2626317" cy="1719839"/>
          </a:xfrm>
          <a:prstGeom prst="rect">
            <a:avLst/>
          </a:prstGeom>
          <a:noFill/>
        </p:spPr>
      </p:pic>
      <p:pic>
        <p:nvPicPr>
          <p:cNvPr id="29702" name="Picture 6" descr="G:\ФОТО\Новая папка (2)\s7300989.jpg"/>
          <p:cNvPicPr>
            <a:picLocks noChangeAspect="1" noChangeArrowheads="1"/>
          </p:cNvPicPr>
          <p:nvPr/>
        </p:nvPicPr>
        <p:blipFill>
          <a:blip r:embed="rId5" cstate="print"/>
          <a:srcRect r="4749" b="8718"/>
          <a:stretch>
            <a:fillRect/>
          </a:stretch>
        </p:blipFill>
        <p:spPr bwMode="auto">
          <a:xfrm>
            <a:off x="714348" y="3071810"/>
            <a:ext cx="2571768" cy="1643074"/>
          </a:xfrm>
          <a:prstGeom prst="rect">
            <a:avLst/>
          </a:prstGeom>
          <a:noFill/>
        </p:spPr>
      </p:pic>
      <p:pic>
        <p:nvPicPr>
          <p:cNvPr id="29703" name="Picture 7" descr="G:\ФОТО\Новая папка (2)\s7300995.jpg"/>
          <p:cNvPicPr>
            <a:picLocks noChangeAspect="1" noChangeArrowheads="1"/>
          </p:cNvPicPr>
          <p:nvPr/>
        </p:nvPicPr>
        <p:blipFill>
          <a:blip r:embed="rId6" cstate="print"/>
          <a:srcRect l="18521" b="8718"/>
          <a:stretch>
            <a:fillRect/>
          </a:stretch>
        </p:blipFill>
        <p:spPr bwMode="auto">
          <a:xfrm>
            <a:off x="3357554" y="2714620"/>
            <a:ext cx="2428892" cy="1814077"/>
          </a:xfrm>
          <a:prstGeom prst="rect">
            <a:avLst/>
          </a:prstGeom>
          <a:noFill/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43434" y="214290"/>
            <a:ext cx="2699805" cy="50006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1 год обучения</a:t>
            </a:r>
            <a:endParaRPr lang="ru-RU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 rot="10800000" flipV="1">
            <a:off x="428596" y="2500306"/>
            <a:ext cx="2699805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 год обучения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 rot="10800000" flipV="1">
            <a:off x="500034" y="4857760"/>
            <a:ext cx="2699805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Работы педагога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9704" name="Picture 8" descr="G:\ФОТО\Новая папка (2)\S7300530.JPG"/>
          <p:cNvPicPr>
            <a:picLocks noChangeAspect="1" noChangeArrowheads="1"/>
          </p:cNvPicPr>
          <p:nvPr/>
        </p:nvPicPr>
        <p:blipFill>
          <a:blip r:embed="rId7" cstate="print"/>
          <a:srcRect b="12687"/>
          <a:stretch>
            <a:fillRect/>
          </a:stretch>
        </p:blipFill>
        <p:spPr bwMode="auto">
          <a:xfrm>
            <a:off x="3214678" y="4857760"/>
            <a:ext cx="2400000" cy="1571636"/>
          </a:xfrm>
          <a:prstGeom prst="rect">
            <a:avLst/>
          </a:prstGeom>
          <a:noFill/>
        </p:spPr>
      </p:pic>
      <p:pic>
        <p:nvPicPr>
          <p:cNvPr id="29705" name="Picture 9" descr="G:\ФОТО\Новая папка (2)\S7300529.JPG"/>
          <p:cNvPicPr>
            <a:picLocks noChangeAspect="1" noChangeArrowheads="1"/>
          </p:cNvPicPr>
          <p:nvPr/>
        </p:nvPicPr>
        <p:blipFill>
          <a:blip r:embed="rId8" cstate="print"/>
          <a:srcRect l="8930" b="12687"/>
          <a:stretch>
            <a:fillRect/>
          </a:stretch>
        </p:blipFill>
        <p:spPr bwMode="auto">
          <a:xfrm>
            <a:off x="6072198" y="4429132"/>
            <a:ext cx="2798378" cy="201219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714356"/>
            <a:ext cx="7786742" cy="5214974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Вышивка – не только один из массовых видов народного искусства, но и один из древнейших, возникших в первобытную эпоху, когда человек сделал первые стежки, сшивая одежду из шкур животных каменной иглой. </a:t>
            </a:r>
          </a:p>
          <a:p>
            <a:pPr algn="just"/>
            <a:endParaRPr lang="ru-RU" sz="36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3600" b="1" dirty="0" smtClean="0">
                <a:solidFill>
                  <a:schemeClr val="tx1"/>
                </a:solidFill>
              </a:rPr>
              <a:t>    </a:t>
            </a:r>
            <a:r>
              <a:rPr lang="ru-RU" sz="3600" b="1" dirty="0" smtClean="0">
                <a:solidFill>
                  <a:schemeClr val="tx1"/>
                </a:solidFill>
              </a:rPr>
              <a:t>Вышивка </a:t>
            </a:r>
            <a:r>
              <a:rPr lang="ru-RU" sz="3600" b="1" dirty="0" smtClean="0">
                <a:solidFill>
                  <a:schemeClr val="tx1"/>
                </a:solidFill>
              </a:rPr>
              <a:t>– это </a:t>
            </a:r>
            <a:r>
              <a:rPr lang="ru-RU" sz="3600" b="1" dirty="0" smtClean="0">
                <a:solidFill>
                  <a:schemeClr val="tx1"/>
                </a:solidFill>
              </a:rPr>
              <a:t>«живопись иглою». </a:t>
            </a:r>
            <a:endParaRPr lang="ru-RU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АКТУАЛЬНОСТЬ</a:t>
            </a:r>
            <a:endParaRPr lang="ru-RU" b="1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42910" y="1571612"/>
            <a:ext cx="75724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Занятия вышиванием позволяют развивать творческие способности дошкольников, позволяют проявлять индивидуальность и видеть результат своего художественного творчества. Работа с иглой способствует развитию мелкой моторики рук, что актуально для дальнейшего обучения, особенно в части обучения ребенка письму.  Работа над вышивкой воспитывает у детей терпение, усидчивость и желание довести начатое дело до конца.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детей формируются навыки безопасного обращения с необходимыми инструментами и материалами.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Происходит ориентация старших дошкольников на ценность труда в эмоционально-поведенческом аспекте.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/>
              <a:t> </a:t>
            </a:r>
            <a:r>
              <a:rPr lang="ru-RU" sz="3200" b="1" dirty="0" smtClean="0"/>
              <a:t>ЦЕЛЬ:</a:t>
            </a:r>
            <a:r>
              <a:rPr lang="ru-RU" sz="3200" dirty="0" smtClean="0"/>
              <a:t> </a:t>
            </a:r>
            <a:r>
              <a:rPr lang="ru-RU" sz="2000" dirty="0" smtClean="0"/>
              <a:t>Развитие творческих и художественных способностей через обучение вышиванию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600" b="1" dirty="0" smtClean="0"/>
              <a:t>ЗАДАЧИ</a:t>
            </a:r>
            <a:r>
              <a:rPr lang="ru-RU" sz="4600" dirty="0" smtClean="0"/>
              <a:t>:</a:t>
            </a:r>
          </a:p>
          <a:p>
            <a:pPr>
              <a:buNone/>
            </a:pPr>
            <a:endParaRPr lang="ru-RU" sz="2900" dirty="0" smtClean="0"/>
          </a:p>
          <a:p>
            <a:pPr lvl="0"/>
            <a:r>
              <a:rPr lang="ru-RU" dirty="0" smtClean="0"/>
              <a:t>Познакомить с историей возникновения и развития вышивания в России; дать понятие об основе </a:t>
            </a:r>
            <a:r>
              <a:rPr lang="ru-RU" dirty="0" err="1" smtClean="0"/>
              <a:t>цветоведения</a:t>
            </a:r>
            <a:r>
              <a:rPr lang="ru-RU" dirty="0" smtClean="0"/>
              <a:t>, композиции в вышивке.</a:t>
            </a:r>
          </a:p>
          <a:p>
            <a:pPr lvl="0"/>
            <a:r>
              <a:rPr lang="ru-RU" dirty="0" smtClean="0"/>
              <a:t>Учить детей использовать разные виды швов для реализации собственного творческого замысла.</a:t>
            </a:r>
          </a:p>
          <a:p>
            <a:pPr lvl="0"/>
            <a:r>
              <a:rPr lang="ru-RU" dirty="0" smtClean="0"/>
              <a:t>Развивать творческие способности в процессе самостоятельной работы по воплощению художественного замысла.</a:t>
            </a:r>
          </a:p>
          <a:p>
            <a:pPr lvl="0"/>
            <a:r>
              <a:rPr lang="ru-RU" dirty="0" smtClean="0"/>
              <a:t>Формировать  навыки безопасности труда и личной гигиены.</a:t>
            </a:r>
          </a:p>
          <a:p>
            <a:pPr lvl="0"/>
            <a:r>
              <a:rPr lang="ru-RU" dirty="0" smtClean="0"/>
              <a:t>Воспитывать у детей художественно-эстетический вкус и чувство гармонии. </a:t>
            </a:r>
          </a:p>
          <a:p>
            <a:pPr lvl="0"/>
            <a:r>
              <a:rPr lang="ru-RU" dirty="0" smtClean="0"/>
              <a:t>Воспитывать желание доводить начатое дело до конца.</a:t>
            </a:r>
            <a:endParaRPr lang="ru-RU" dirty="0"/>
          </a:p>
        </p:txBody>
      </p:sp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Перспективно-тематический план 1 год обучения </a:t>
            </a:r>
            <a:endParaRPr lang="ru-RU" sz="20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785794"/>
          <a:ext cx="8143931" cy="5526243"/>
        </p:xfrm>
        <a:graphic>
          <a:graphicData uri="http://schemas.openxmlformats.org/drawingml/2006/table">
            <a:tbl>
              <a:tblPr/>
              <a:tblGrid>
                <a:gridCol w="642942"/>
                <a:gridCol w="714380"/>
                <a:gridCol w="6786609"/>
              </a:tblGrid>
              <a:tr h="214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Times New Roman"/>
                          <a:cs typeface="Times New Roman"/>
                        </a:rPr>
                        <a:t>Месяц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Times New Roman"/>
                          <a:cs typeface="Times New Roman"/>
                        </a:rPr>
                        <a:t>Нед.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63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Октябрь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Экскурсия в 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художественный музей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(виды художественно-эстетических промыслов)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Беседа с детьми о народно-прикладном искусстве в России о 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вышивании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Беседа с детьми о </a:t>
                      </a:r>
                      <a:r>
                        <a:rPr lang="ru-RU" sz="1200" dirty="0" err="1">
                          <a:latin typeface="Arial"/>
                          <a:ea typeface="Times New Roman"/>
                          <a:cs typeface="Times New Roman"/>
                        </a:rPr>
                        <a:t>цветоведении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, гармонии, о свойствах цвета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IV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Инструменты и приспособления для вышивания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5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Ноябрь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Выбор ниток и ткани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Перевод рисунка на ткань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Arial"/>
                          <a:ea typeface="Times New Roman"/>
                          <a:cs typeface="Times New Roman"/>
                        </a:rPr>
                        <a:t>Запяливание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 ткани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IV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Вдевание нитки в иголку, закрепление нитки на ткани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57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Шов «Вперед иголка»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IV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Вышивка «Слоник», «Елочка» (по выбору детей)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57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Январь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Завершение работы по вышиванию «Слоник», «Елочка»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Шов «Строчка»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IV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нед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фев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Вышивка «Грибной дождик»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III 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– IV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Вышивка «</a:t>
                      </a:r>
                      <a:r>
                        <a:rPr lang="ru-RU" sz="1200" dirty="0" err="1">
                          <a:latin typeface="Arial"/>
                          <a:ea typeface="Times New Roman"/>
                          <a:cs typeface="Times New Roman"/>
                        </a:rPr>
                        <a:t>Цветик-семицветик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» (подарок маме)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57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Март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Завершение работы по вышиванию «</a:t>
                      </a:r>
                      <a:r>
                        <a:rPr lang="ru-RU" sz="1200" dirty="0" err="1">
                          <a:latin typeface="Arial"/>
                          <a:ea typeface="Times New Roman"/>
                          <a:cs typeface="Times New Roman"/>
                        </a:rPr>
                        <a:t>Цветик-семицветик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Шов «Волна»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III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IV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Вышивка «Остров»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57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Завершение работы по вышиванию «Остров»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Шов «Стебельчатый»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IV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Вышивка «Автобус», «Кукла», «Фрукты» (по выбору детей)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нед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мая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Оформление выставки работ по вышиванию выполненных детьми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55" marR="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Перспективно-тематический план 2 год обучения 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785794"/>
          <a:ext cx="8143932" cy="5264055"/>
        </p:xfrm>
        <a:graphic>
          <a:graphicData uri="http://schemas.openxmlformats.org/drawingml/2006/table">
            <a:tbl>
              <a:tblPr/>
              <a:tblGrid>
                <a:gridCol w="857256"/>
                <a:gridCol w="714380"/>
                <a:gridCol w="6572296"/>
              </a:tblGrid>
              <a:tr h="32164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   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Декоративно – прикладное искусство. Беседа с детьми.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   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Подготовка к работе.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9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   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Швы «Вперёд иголка, Строчка, Волна, Стебельчатый».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 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Шов «петельный»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Ноябрь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 1-3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Вышивка рисунков «розочка, вереск, кукуруза» по выбору детей.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 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Завершение работы по вышиванию.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19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Декабрь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  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Шов «тамбурный» 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2 – 4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Вышивка рисунков «Примула, Воздушные шары». (по выбору детей)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1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Январь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 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Завершение работ по вышиванию.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  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Шов «петля с прикрепом».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 3-4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Вышивка рисунков «подсолнухи, календула» (по выбору детей)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9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Февраль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 1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Завершение  работы по вышиванию картинок.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 2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Швы «узелки и спиральки «рококо»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 3-4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1-марта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Вышивки  рисунков «незабудки, камелия»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Март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  2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Завершение работы по вышиванию.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  3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Шов «крестик»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Апрель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4 март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1-3        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Вышивка картинок «котёнок, зайчонок, дельфин, щенок и др.» (по выбору детей)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   4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Завершение работ по вышиванию картинок.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  май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Оформление выставки для родителей  «Чудеса» -  результаты деятельности кружка «Волшебная  иголочка».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41" marR="9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42910" y="1500174"/>
            <a:ext cx="750099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Образцы швов для вышивания 1 год обучения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Образцы для вышивания 1 год обучения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Образцы для вышивания 2 год обучения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Правила безопасности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Комплексы пальчиковой гимнастики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Диагностические критерии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Результаты реализации программы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28604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Методическое обеспечение </a:t>
            </a: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программы «Волшебная иголочка»</a:t>
            </a:r>
            <a:endParaRPr lang="ru-RU" sz="32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 spd="slow" advClick="0" advTm="7000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43437" y="214290"/>
            <a:ext cx="8252097" cy="990806"/>
          </a:xfrm>
        </p:spPr>
        <p:txBody>
          <a:bodyPr>
            <a:normAutofit/>
          </a:bodyPr>
          <a:lstStyle/>
          <a:p>
            <a:r>
              <a:rPr lang="ru-RU" sz="2700" b="1" dirty="0" smtClean="0"/>
              <a:t>Правила техники безопасности при работе с ножницами, иголками</a:t>
            </a:r>
            <a:r>
              <a:rPr lang="ru-RU" sz="2700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357850"/>
          </a:xfrm>
        </p:spPr>
        <p:txBody>
          <a:bodyPr>
            <a:noAutofit/>
          </a:bodyPr>
          <a:lstStyle/>
          <a:p>
            <a:pPr marL="0" indent="0" defTabSz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/>
              <a:t> </a:t>
            </a:r>
            <a:endParaRPr lang="ru-RU" sz="1800" dirty="0" smtClean="0"/>
          </a:p>
          <a:p>
            <a:pPr marL="0" indent="0" defTabSz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b="1" dirty="0" smtClean="0"/>
              <a:t>Ножницы класть справа, лезвия у них должны быть сомкнуты; кольцами к себе, чтобы при движении не уколоться об их острые концы.</a:t>
            </a:r>
          </a:p>
          <a:p>
            <a:pPr marL="0" indent="0" defTabSz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b="1" dirty="0" smtClean="0"/>
              <a:t>Следить</a:t>
            </a:r>
            <a:r>
              <a:rPr lang="ru-RU" sz="1800" b="1" dirty="0" smtClean="0"/>
              <a:t>, чтобы ножницы не падали на пол. При падении они могут поранить тебя или твоего товарища. При падении у ножниц портятся лезвия.</a:t>
            </a:r>
            <a:endParaRPr lang="ru-RU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b="1" dirty="0" smtClean="0"/>
              <a:t> </a:t>
            </a:r>
            <a:r>
              <a:rPr lang="ru-RU" sz="1800" b="1" dirty="0" smtClean="0"/>
              <a:t>Ножницы </a:t>
            </a:r>
            <a:r>
              <a:rPr lang="ru-RU" sz="1800" b="1" dirty="0" smtClean="0"/>
              <a:t>во время работы класть справа, острием от себя.</a:t>
            </a:r>
            <a:endParaRPr lang="ru-RU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b="1" dirty="0" smtClean="0"/>
              <a:t>Передавать </a:t>
            </a:r>
            <a:r>
              <a:rPr lang="ru-RU" sz="1800" b="1" dirty="0" smtClean="0"/>
              <a:t>ножницы кольцами вперед.</a:t>
            </a:r>
            <a:endParaRPr lang="ru-RU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b="1" dirty="0" smtClean="0"/>
              <a:t> </a:t>
            </a:r>
            <a:r>
              <a:rPr lang="ru-RU" sz="1800" b="1" dirty="0" smtClean="0"/>
              <a:t>Нельзя </a:t>
            </a:r>
            <a:r>
              <a:rPr lang="ru-RU" sz="1800" b="1" dirty="0" smtClean="0"/>
              <a:t>держать и класть на стол ножницы с раскрытыми лезвиями, они должны быть сомкнутыми.</a:t>
            </a:r>
            <a:endParaRPr lang="ru-RU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b="1" dirty="0" smtClean="0"/>
              <a:t> </a:t>
            </a:r>
            <a:r>
              <a:rPr lang="ru-RU" sz="1800" b="1" dirty="0" smtClean="0"/>
              <a:t>Не </a:t>
            </a:r>
            <a:r>
              <a:rPr lang="ru-RU" sz="1800" b="1" dirty="0" smtClean="0"/>
              <a:t>шить ржавой иглой. Она плохо прокалывает ткань, оставляет на ней ржавчину и, кроме того, может сломаться.</a:t>
            </a:r>
            <a:endParaRPr lang="ru-RU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b="1" dirty="0" smtClean="0"/>
              <a:t> </a:t>
            </a:r>
            <a:r>
              <a:rPr lang="ru-RU" sz="1800" b="1" dirty="0" smtClean="0"/>
              <a:t>Во </a:t>
            </a:r>
            <a:r>
              <a:rPr lang="ru-RU" sz="1800" b="1" dirty="0" smtClean="0"/>
              <a:t>время работы не вкалывать иглы и булавки в одежду.        Хранить в специальной подушечке.</a:t>
            </a:r>
            <a:endParaRPr lang="ru-RU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b="1" dirty="0" smtClean="0"/>
              <a:t> </a:t>
            </a:r>
            <a:r>
              <a:rPr lang="ru-RU" sz="1800" b="1" dirty="0" smtClean="0"/>
              <a:t>Не </a:t>
            </a:r>
            <a:r>
              <a:rPr lang="ru-RU" sz="1800" b="1" dirty="0" smtClean="0"/>
              <a:t>перекусывать нитку зубами – можно поранить губы и  испортить эмаль.</a:t>
            </a:r>
            <a:endParaRPr lang="ru-RU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b="1" dirty="0" smtClean="0"/>
              <a:t> </a:t>
            </a:r>
            <a:r>
              <a:rPr lang="ru-RU" sz="1800" b="1" dirty="0" smtClean="0"/>
              <a:t>Низко </a:t>
            </a:r>
            <a:r>
              <a:rPr lang="ru-RU" sz="1800" b="1" dirty="0" smtClean="0"/>
              <a:t>голову наклонять нельзя. </a:t>
            </a:r>
            <a:endParaRPr lang="ru-RU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b="1" dirty="0" smtClean="0"/>
              <a:t> </a:t>
            </a:r>
            <a:r>
              <a:rPr lang="ru-RU" sz="1800" b="1" dirty="0" smtClean="0"/>
              <a:t>Иглу вести </a:t>
            </a:r>
            <a:r>
              <a:rPr lang="ru-RU" sz="1800" b="1" dirty="0" smtClean="0"/>
              <a:t>от себя, но не в сторону, а вперёд.  </a:t>
            </a:r>
            <a:endParaRPr lang="ru-RU" sz="1800" dirty="0" smtClean="0"/>
          </a:p>
        </p:txBody>
      </p:sp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28596" y="1500174"/>
            <a:ext cx="807246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Ананьева, А. Вышивание. Гладь. Ришелье. Аппликация / А.Ананьева, Т.Лазарева,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М.Нерода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– М.: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Этерна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2005.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Детская домашняя энциклопедия. – М.: Знание АСТ – ПРЕСС, 1995.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Сотникова, Н. Вышиваем вместе с детьми. – М.: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Эксмо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2007.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Детство. Примерная основная общеобразовательная программа дошкольного образования/ Т.И.Бабаева, А.Г.Гогоберидзе, З.А.Михайлова и др. – СПб.: Детство-Пресс, 2011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Крулехт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М.В. Дошкольник и рукотворный мир /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М.В.Крулехт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– СПб.: Детство-Пресс, 2003.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parohod.kg/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trud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/743-metody-obuchenija-shitju-vyshivaniju-i-pleteniju.html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www.detskiy-mir.net/104-obuchenie-rebenka-vyshivke-krestom.html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www.krestic.com/taxonomy/term/21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9. kinderinfo.ru/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kak-nauchit-rebenka-vyshivke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/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 crossstitch.ucoz.ru/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publ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/6-1-0-25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akademroditel.ru/master/vishivka.html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www.alisa-collection.ru/?id=3258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43437" y="214290"/>
            <a:ext cx="8252097" cy="990806"/>
          </a:xfrm>
        </p:spPr>
        <p:txBody>
          <a:bodyPr>
            <a:normAutofit/>
          </a:bodyPr>
          <a:lstStyle/>
          <a:p>
            <a:r>
              <a:rPr lang="ru-RU" sz="2700" b="1" dirty="0" smtClean="0"/>
              <a:t>БИБЛИОГРАФИЧЕСКИЙ СПИСОК</a:t>
            </a:r>
            <a:endParaRPr lang="ru-RU" dirty="0"/>
          </a:p>
        </p:txBody>
      </p:sp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863</Words>
  <Application>Microsoft Office PowerPoint</Application>
  <PresentationFormat>Экран (4:3)</PresentationFormat>
  <Paragraphs>173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АКТУАЛЬНОСТЬ</vt:lpstr>
      <vt:lpstr> ЦЕЛЬ: Развитие творческих и художественных способностей через обучение вышиванию.</vt:lpstr>
      <vt:lpstr>Перспективно-тематический план 1 год обучения </vt:lpstr>
      <vt:lpstr>Перспективно-тематический план 2 год обучения </vt:lpstr>
      <vt:lpstr>Слайд 7</vt:lpstr>
      <vt:lpstr>Правила техники безопасности при работе с ножницами, иголками.</vt:lpstr>
      <vt:lpstr>БИБЛИОГРАФИЧЕСКИЙ СПИСОК</vt:lpstr>
      <vt:lpstr>1 год обучения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ВОЛШЕБНАЯ  ИГОЛОЧКА </dc:title>
  <dc:creator>Гаврилов</dc:creator>
  <cp:lastModifiedBy>Admin</cp:lastModifiedBy>
  <cp:revision>27</cp:revision>
  <dcterms:created xsi:type="dcterms:W3CDTF">2011-10-12T03:36:20Z</dcterms:created>
  <dcterms:modified xsi:type="dcterms:W3CDTF">2011-10-13T14:11:06Z</dcterms:modified>
</cp:coreProperties>
</file>