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15576F-9CC1-49BD-AB40-500B7953DA7B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0EFC6B-0A92-4AE9-B4D3-C12D1DB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jpeg"/><Relationship Id="rId7" Type="http://schemas.openxmlformats.org/officeDocument/2006/relationships/hyperlink" Target="&#1058;&#1072;&#1085;&#1077;&#1094;%20&#1089;&#1085;&#1077;&#1078;&#1080;&#1085;&#1086;&#1082;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39.radikal.ru/i083/0912/7c/360e036da438.jpg" TargetMode="External"/><Relationship Id="rId2" Type="http://schemas.openxmlformats.org/officeDocument/2006/relationships/hyperlink" Target="http://www.w16.ucoz.ru/_ph/9/2/49293183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dio-studio.ru/new_year_christmas_mp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ВСТАВКИ\Backgrounds\b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500570"/>
            <a:ext cx="8305800" cy="1143000"/>
          </a:xfrm>
        </p:spPr>
        <p:txBody>
          <a:bodyPr/>
          <a:lstStyle/>
          <a:p>
            <a:r>
              <a:rPr lang="ru-RU" dirty="0" smtClean="0"/>
              <a:t>Урок разработан: Ерёменко Л.В, учителем </a:t>
            </a:r>
            <a:r>
              <a:rPr lang="ru-RU" dirty="0" err="1" smtClean="0"/>
              <a:t>нач.классов</a:t>
            </a:r>
            <a:endParaRPr lang="ru-RU" dirty="0" smtClean="0"/>
          </a:p>
          <a:p>
            <a:r>
              <a:rPr lang="ru-RU" dirty="0" smtClean="0"/>
              <a:t>МОУ СОШ </a:t>
            </a:r>
            <a:r>
              <a:rPr lang="ru-RU" dirty="0" err="1" smtClean="0"/>
              <a:t>с.Катенино</a:t>
            </a:r>
            <a:r>
              <a:rPr lang="ru-RU" dirty="0" smtClean="0"/>
              <a:t> </a:t>
            </a:r>
            <a:r>
              <a:rPr lang="ru-RU" dirty="0" err="1" smtClean="0"/>
              <a:t>Варненского</a:t>
            </a:r>
            <a:r>
              <a:rPr lang="ru-RU" dirty="0" smtClean="0"/>
              <a:t> района Челябинской области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Математика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3 класс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2142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УМК Гармония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Цели урока:</a:t>
            </a:r>
          </a:p>
          <a:p>
            <a:r>
              <a:rPr lang="ru-RU" sz="4000" dirty="0" smtClean="0"/>
              <a:t>совершенствовать </a:t>
            </a:r>
            <a:r>
              <a:rPr lang="ru-RU" sz="4000" dirty="0" smtClean="0"/>
              <a:t>умение решать задачи, работать со схемами.</a:t>
            </a:r>
          </a:p>
          <a:p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Тема урока: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euerwerkeT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/>
              <a:t>Много чудес на планете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/>
              <a:t>ТАМ существует и ЗДЕСЬ...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/>
              <a:t>Но умножение, дети, -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/>
              <a:t>тоже одно из чудес. </a:t>
            </a:r>
            <a:br>
              <a:rPr lang="ru-RU" sz="48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nieuw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b="1" dirty="0"/>
              <a:t>    </a:t>
            </a:r>
            <a:r>
              <a:rPr lang="ru-RU" sz="5400" b="1" dirty="0"/>
              <a:t>Для начала по порядку</a:t>
            </a:r>
            <a:br>
              <a:rPr lang="ru-RU" sz="5400" b="1" dirty="0"/>
            </a:br>
            <a:r>
              <a:rPr lang="ru-RU" sz="5400" b="1" dirty="0"/>
              <a:t>Беремся умножать   ДЕВЯТКУ!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pic>
        <p:nvPicPr>
          <p:cNvPr id="10244" name="Picture 4" descr="alf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121400" y="3573463"/>
            <a:ext cx="3022600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euw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099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4348" y="357166"/>
            <a:ext cx="207170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1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2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3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4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5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6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7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8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9 </a:t>
            </a:r>
            <a:r>
              <a:rPr lang="ru-RU" sz="4000" b="1" dirty="0" smtClean="0"/>
              <a:t>=</a:t>
            </a:r>
            <a:endParaRPr lang="ru-RU" sz="4000" b="1" dirty="0"/>
          </a:p>
          <a:p>
            <a:r>
              <a:rPr lang="ru-RU" sz="4000" b="1" dirty="0"/>
              <a:t>9 </a:t>
            </a:r>
            <a:r>
              <a:rPr lang="ru-RU" sz="4000" b="1" dirty="0" err="1"/>
              <a:t>х</a:t>
            </a:r>
            <a:r>
              <a:rPr lang="ru-RU" sz="4000" b="1" dirty="0"/>
              <a:t> 10 </a:t>
            </a:r>
            <a:r>
              <a:rPr lang="ru-RU" sz="4000" b="1" dirty="0" smtClean="0"/>
              <a:t>=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57166"/>
            <a:ext cx="23574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9 : 9 =</a:t>
            </a:r>
          </a:p>
          <a:p>
            <a:r>
              <a:rPr lang="ru-RU" sz="4000" dirty="0" smtClean="0"/>
              <a:t>18 : 9 = </a:t>
            </a:r>
          </a:p>
          <a:p>
            <a:r>
              <a:rPr lang="ru-RU" sz="4000" dirty="0" smtClean="0"/>
              <a:t>27 : 9 =             </a:t>
            </a:r>
          </a:p>
          <a:p>
            <a:r>
              <a:rPr lang="ru-RU" sz="4000" dirty="0" smtClean="0"/>
              <a:t>36 : 9 =</a:t>
            </a:r>
          </a:p>
          <a:p>
            <a:r>
              <a:rPr lang="ru-RU" sz="4000" dirty="0" smtClean="0"/>
              <a:t>45 : 9 =</a:t>
            </a:r>
          </a:p>
          <a:p>
            <a:r>
              <a:rPr lang="ru-RU" sz="4000" dirty="0" smtClean="0"/>
              <a:t>54 : 9 =</a:t>
            </a:r>
          </a:p>
          <a:p>
            <a:r>
              <a:rPr lang="ru-RU" sz="4000" dirty="0" smtClean="0"/>
              <a:t>63 : 9 =</a:t>
            </a:r>
          </a:p>
          <a:p>
            <a:r>
              <a:rPr lang="ru-RU" sz="4000" dirty="0" smtClean="0"/>
              <a:t>72 : 9 =</a:t>
            </a:r>
          </a:p>
          <a:p>
            <a:r>
              <a:rPr lang="ru-RU" sz="4000" dirty="0" smtClean="0"/>
              <a:t>81 : 9 =</a:t>
            </a:r>
          </a:p>
          <a:p>
            <a:r>
              <a:rPr lang="ru-RU" sz="4000" dirty="0" smtClean="0"/>
              <a:t>90 : 9 =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357166"/>
            <a:ext cx="857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18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27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36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45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54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63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72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81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90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35716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92867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157161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221455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278605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335756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40005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464344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521495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578645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euerwerkeT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71472" y="1142984"/>
            <a:ext cx="770572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 dirty="0">
              <a:solidFill>
                <a:schemeClr val="bg1"/>
              </a:solidFill>
            </a:endParaRPr>
          </a:p>
          <a:p>
            <a:endParaRPr lang="ru-RU" sz="4400" dirty="0"/>
          </a:p>
          <a:p>
            <a:r>
              <a:rPr lang="ru-RU" sz="6600" dirty="0"/>
              <a:t>Сыну 9 лет, а отец в 5 раз старше.   </a:t>
            </a:r>
          </a:p>
          <a:p>
            <a:r>
              <a:rPr lang="ru-RU" sz="6600" dirty="0"/>
              <a:t>Сколько лет отцу?</a:t>
            </a:r>
          </a:p>
          <a:p>
            <a:pPr>
              <a:spcBef>
                <a:spcPct val="50000"/>
              </a:spcBef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1429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Реши задачу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5643578"/>
            <a:ext cx="2527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45 лет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e4ca0a484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644900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3417888"/>
            <a:ext cx="23812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3417888"/>
            <a:ext cx="23812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0e4ca0a484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420938"/>
            <a:ext cx="1223963" cy="11509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</p:pic>
      <p:pic>
        <p:nvPicPr>
          <p:cNvPr id="10249" name="Picture 9" descr="0e4ca0a484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157788"/>
            <a:ext cx="1223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0e4ca0a484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916113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0e4ca0a484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157788"/>
            <a:ext cx="1225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e4ca0a484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1223962" cy="11525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</p:pic>
      <p:pic>
        <p:nvPicPr>
          <p:cNvPr id="10253" name="Picture 13" descr="0e4ca0a484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3375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7643834" y="285728"/>
          <a:ext cx="1244596" cy="685800"/>
        </p:xfrm>
        <a:graphic>
          <a:graphicData uri="http://schemas.openxmlformats.org/presentationml/2006/ole">
            <p:oleObj spid="_x0000_s1027" name="Объект упаковщика для оболочки" showAsIcon="1" r:id="rId8" imgW="18165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5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22222E-6 L -0.00782 -0.28356 " pathEditMode="relative" ptsTypes="AA">
                                      <p:cBhvr>
                                        <p:cTn id="6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7 L 0.29132 -0.042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23628 0.15741 " pathEditMode="relative" ptsTypes="AA">
                                      <p:cBhvr>
                                        <p:cTn id="74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07407E-6 L -0.07882 0.315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1.11111E-6 L -0.32292 -0.01065 " pathEditMode="relative" ptsTypes="AA">
                                      <p:cBhvr>
                                        <p:cTn id="8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99 0.00532 L -0.26007 -0.13125 " pathEditMode="relative" ptsTypes="AA">
                                      <p:cBhvr>
                                        <p:cTn id="8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85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8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0"/>
                            </p:stCondLst>
                            <p:childTnLst>
                              <p:par>
                                <p:cTn id="1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95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L 0.22048 0.14699 " pathEditMode="relative" ptsTypes="AA">
                                      <p:cBhvr>
                                        <p:cTn id="15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1500"/>
                            </p:stCondLst>
                            <p:childTnLst>
                              <p:par>
                                <p:cTn id="1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25226 -0.0157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35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6302 -0.3361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5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5209 -0.16806 " pathEditMode="relative" ptsTypes="AA">
                                      <p:cBhvr>
                                        <p:cTn id="163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7500"/>
                            </p:stCondLst>
                            <p:childTnLst>
                              <p:par>
                                <p:cTn id="1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29133 0.06296 " pathEditMode="relative" ptsTypes="AA">
                                      <p:cBhvr>
                                        <p:cTn id="166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95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158 0.32546 " pathEditMode="relative" ptsTypes="AA">
                                      <p:cBhvr>
                                        <p:cTn id="169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1500"/>
                            </p:stCondLst>
                            <p:childTnLst>
                              <p:par>
                                <p:cTn id="17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0.06892 7.40741E-7 0.125 0.07477 0.125 0.16667 C 0.125 0.25856 0.06892 0.33333 -5.55556E-7 0.33333 C -0.06892 0.33333 -0.125 0.25856 -0.125 0.16667 C -0.125 0.07477 -0.06892 7.40741E-7 -5.55556E-7 7.40741E-7 Z " pathEditMode="relative" rAng="0" ptsTypes="fffff">
                                      <p:cBhvr>
                                        <p:cTn id="17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3500"/>
                            </p:stCondLst>
                            <p:childTnLst>
                              <p:par>
                                <p:cTn id="17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500"/>
                            </p:stCondLst>
                            <p:childTnLst>
                              <p:par>
                                <p:cTn id="17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8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7500"/>
                            </p:stCondLst>
                            <p:childTnLst>
                              <p:par>
                                <p:cTn id="18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07407E-6 C 0.06875 4.07407E-6 0.12483 0.07476 0.12483 0.16666 C 0.12483 0.25856 0.06875 0.33333 -0.00017 0.33333 C -0.06909 0.33333 -0.12517 0.25856 -0.12517 0.16666 C -0.12517 0.07476 -0.06909 4.07407E-6 -0.00017 4.07407E-6 Z " pathEditMode="relative" rAng="0" ptsTypes="fffff">
                                      <p:cBhvr>
                                        <p:cTn id="18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9500"/>
                            </p:stCondLst>
                            <p:childTnLst>
                              <p:par>
                                <p:cTn id="18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C 0.06893 -3.33333E-6 0.125 0.07477 0.125 0.16667 C 0.125 0.25857 0.06893 0.33334 -3.88889E-6 0.33334 C -0.06892 0.33334 -0.125 0.25857 -0.125 0.16667 C -0.125 0.07477 -0.06892 -3.33333E-6 -3.88889E-6 -3.33333E-6 Z " pathEditMode="relative" rAng="0" ptsTypes="fffff">
                                      <p:cBhvr>
                                        <p:cTn id="18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18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9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19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0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21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2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22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hlinkClick r:id="rId2"/>
              </a:rPr>
              <a:t>http://www.w16.ucoz.ru/_ph/9/2/492931835.jpg</a:t>
            </a:r>
            <a:r>
              <a:rPr lang="ru-RU" b="1" dirty="0" smtClean="0"/>
              <a:t> - зимний лес</a:t>
            </a:r>
          </a:p>
          <a:p>
            <a:pPr eaLnBrk="1" hangingPunct="1"/>
            <a:r>
              <a:rPr lang="ru-RU" b="1" dirty="0" smtClean="0">
                <a:hlinkClick r:id="rId3"/>
              </a:rPr>
              <a:t>http://s39.radikal.ru/i083/0912/7c/360e036da438.jpg</a:t>
            </a:r>
            <a:r>
              <a:rPr lang="ru-RU" b="1" dirty="0" smtClean="0"/>
              <a:t> -снежинка</a:t>
            </a:r>
          </a:p>
          <a:p>
            <a:pPr eaLnBrk="1" hangingPunct="1"/>
            <a:r>
              <a:rPr lang="ru-RU" b="1" dirty="0" smtClean="0">
                <a:hlinkClick r:id="rId4"/>
              </a:rPr>
              <a:t>http://www.audio-studio.ru/new_year_christmas_mp3.html</a:t>
            </a:r>
            <a:r>
              <a:rPr lang="ru-RU" b="1" dirty="0" smtClean="0"/>
              <a:t> -звуковой файл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92919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 подготовлена - Чувашская республика г. </a:t>
            </a:r>
            <a:r>
              <a:rPr lang="ru-RU" smtClean="0"/>
              <a:t>Чебоксары РГС(К)ОУ </a:t>
            </a:r>
            <a:r>
              <a:rPr lang="ru-RU" dirty="0" smtClean="0"/>
              <a:t>«</a:t>
            </a:r>
            <a:r>
              <a:rPr lang="ru-RU" dirty="0" smtClean="0"/>
              <a:t>Надежда»для </a:t>
            </a:r>
            <a:r>
              <a:rPr lang="ru-RU" dirty="0" smtClean="0"/>
              <a:t>детей с ДЦП</a:t>
            </a:r>
          </a:p>
          <a:p>
            <a:pPr algn="ctr"/>
            <a:r>
              <a:rPr lang="ru-RU" dirty="0" smtClean="0"/>
              <a:t>Васильева </a:t>
            </a:r>
            <a:r>
              <a:rPr lang="ru-RU" dirty="0" smtClean="0"/>
              <a:t>Э. </a:t>
            </a:r>
            <a:r>
              <a:rPr lang="ru-RU" dirty="0" smtClean="0"/>
              <a:t>Г.учитель </a:t>
            </a:r>
            <a:r>
              <a:rPr lang="ru-RU" dirty="0" smtClean="0"/>
              <a:t>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217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Пакет</vt:lpstr>
      <vt:lpstr>Математика  3 класс</vt:lpstr>
      <vt:lpstr>Тема урока:</vt:lpstr>
      <vt:lpstr>Слайд 3</vt:lpstr>
      <vt:lpstr>Слайд 4</vt:lpstr>
      <vt:lpstr>Слайд 5</vt:lpstr>
      <vt:lpstr>Слайд 6</vt:lpstr>
      <vt:lpstr>Слайд 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9</cp:revision>
  <dcterms:created xsi:type="dcterms:W3CDTF">2010-10-20T13:02:02Z</dcterms:created>
  <dcterms:modified xsi:type="dcterms:W3CDTF">2010-11-01T12:33:14Z</dcterms:modified>
</cp:coreProperties>
</file>