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9" r:id="rId25"/>
    <p:sldId id="281" r:id="rId26"/>
    <p:sldId id="282" r:id="rId27"/>
    <p:sldId id="283" r:id="rId28"/>
    <p:sldId id="290" r:id="rId29"/>
    <p:sldId id="293" r:id="rId30"/>
    <p:sldId id="314" r:id="rId31"/>
    <p:sldId id="315" r:id="rId32"/>
    <p:sldId id="316" r:id="rId33"/>
    <p:sldId id="317" r:id="rId34"/>
    <p:sldId id="294" r:id="rId35"/>
    <p:sldId id="299" r:id="rId36"/>
    <p:sldId id="305" r:id="rId37"/>
    <p:sldId id="306" r:id="rId38"/>
    <p:sldId id="318" r:id="rId39"/>
    <p:sldId id="319" r:id="rId40"/>
    <p:sldId id="320" r:id="rId41"/>
    <p:sldId id="321" r:id="rId42"/>
    <p:sldId id="322" r:id="rId43"/>
    <p:sldId id="284" r:id="rId44"/>
    <p:sldId id="312" r:id="rId45"/>
    <p:sldId id="313" r:id="rId46"/>
    <p:sldId id="285" r:id="rId47"/>
    <p:sldId id="286" r:id="rId48"/>
    <p:sldId id="310" r:id="rId49"/>
    <p:sldId id="323" r:id="rId50"/>
    <p:sldId id="288" r:id="rId5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F7C2"/>
    <a:srgbClr val="FFFF00"/>
    <a:srgbClr val="C8EACB"/>
    <a:srgbClr val="F1ADDE"/>
    <a:srgbClr val="F4D9BE"/>
    <a:srgbClr val="F4F9B9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952CE5-74C8-40E6-91E4-88469641F86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24AE-ABF8-4C2F-999B-35CBAA837B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B78C2-AF34-4589-ADC1-9279A7B2F5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5DED137C-D745-4761-82FA-DA75C530DD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2AACA-AFC6-44A4-B720-A06EAE64A1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D9BC7-E81B-44DE-AC0C-24A138277B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F921F-F0A3-46FE-BA95-DA288DE3CF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996A7-2B1F-4084-BF57-155DB97FF4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0FCC9-68DB-4B98-A2A5-6ABD2BD3D1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B48E7-4125-4011-8EF3-E0F51B8667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53898-5AAD-4744-BB75-8DC029AFF8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B7C91-F249-47E5-BB5E-1E1718F6C1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35EB4C-E962-4CB3-B593-5F358DAA853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752600"/>
          </a:xfrm>
        </p:spPr>
        <p:txBody>
          <a:bodyPr/>
          <a:lstStyle/>
          <a:p>
            <a:r>
              <a:rPr lang="ru-RU" sz="2800"/>
              <a:t>МБДОУ «Муромцевский детский </a:t>
            </a:r>
            <a:br>
              <a:rPr lang="ru-RU" sz="2800"/>
            </a:br>
            <a:r>
              <a:rPr lang="ru-RU" sz="2800"/>
              <a:t>сад № 4 комбинированного вида» Муромцевского муниципального района Омской области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Основная общеобразовательная  программа дошкольного образования</a:t>
            </a:r>
          </a:p>
        </p:txBody>
      </p:sp>
      <p:pic>
        <p:nvPicPr>
          <p:cNvPr id="4100" name="Picture 4" descr="вид са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419600"/>
            <a:ext cx="3048000" cy="203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Приоритетное направление деятельности ДОУ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600" dirty="0"/>
              <a:t>осуществление квалифицированной коррекции нарушений речи. </a:t>
            </a:r>
          </a:p>
          <a:p>
            <a:pPr>
              <a:lnSpc>
                <a:spcPct val="80000"/>
              </a:lnSpc>
            </a:pPr>
            <a:r>
              <a:rPr lang="ru-RU" sz="2600" dirty="0"/>
              <a:t>Этому способствует использование в образовательном процессе программ:</a:t>
            </a:r>
          </a:p>
          <a:p>
            <a:pPr lvl="1">
              <a:lnSpc>
                <a:spcPct val="80000"/>
              </a:lnSpc>
            </a:pPr>
            <a:r>
              <a:rPr lang="ru-RU" sz="2200" dirty="0"/>
              <a:t>Филичева Т.Б., Чиркина Г.В. Программа обучения и воспитания детей с </a:t>
            </a:r>
            <a:r>
              <a:rPr lang="ru-RU" sz="2200" dirty="0" err="1"/>
              <a:t>фонетико</a:t>
            </a:r>
            <a:r>
              <a:rPr lang="ru-RU" sz="2200" dirty="0"/>
              <a:t> – фонематическим недоразвитием речи: Старшая группа детского сада. М.: МГОПИ, 1993.</a:t>
            </a:r>
          </a:p>
          <a:p>
            <a:pPr lvl="1">
              <a:lnSpc>
                <a:spcPct val="80000"/>
              </a:lnSpc>
            </a:pPr>
            <a:r>
              <a:rPr lang="ru-RU" sz="2200" dirty="0"/>
              <a:t>Филичева Т.Б., Чиркина Г.В. общеобразовательная программа дошкольного образования «Подготовка к школе детей с общим недоразвитием речи». М.: МГОПИ, 1993.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Особенности осуществления образовательного процесса</a:t>
            </a:r>
            <a:r>
              <a:rPr lang="ru-RU" dirty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100" b="1" dirty="0" err="1"/>
              <a:t>Природно</a:t>
            </a:r>
            <a:r>
              <a:rPr lang="ru-RU" sz="2100" b="1" dirty="0"/>
              <a:t> – климатические и экологические</a:t>
            </a:r>
            <a:r>
              <a:rPr lang="ru-RU" sz="2100" dirty="0"/>
              <a:t>. Городское поселение р.п. Муромцево расположено на Севере Омской области, на берегу р.Тара, в лесной зоне. Условия климата Сибири вносят коррективы при планировании образовательного процесса в организацию </a:t>
            </a:r>
            <a:r>
              <a:rPr lang="ru-RU" sz="2100" dirty="0" err="1"/>
              <a:t>физкультурно</a:t>
            </a:r>
            <a:r>
              <a:rPr lang="ru-RU" sz="2100" dirty="0"/>
              <a:t> - оздоровительной работы. </a:t>
            </a:r>
          </a:p>
          <a:p>
            <a:pPr>
              <a:lnSpc>
                <a:spcPct val="90000"/>
              </a:lnSpc>
            </a:pPr>
            <a:r>
              <a:rPr lang="ru-RU" sz="2100" b="1" dirty="0"/>
              <a:t>Национально – культурные и этнокультурн</a:t>
            </a:r>
            <a:r>
              <a:rPr lang="ru-RU" sz="2100" dirty="0"/>
              <a:t>ые. Население Муромцевского района – многонациональное; самые многочисленные представители – русские. Ведется ознакомление воспитанников с произведениями местных писателей, поэтов, композиторов, художников.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Особенности осуществления образовательного процесса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dirty="0"/>
              <a:t>Культурно – исторические</a:t>
            </a:r>
            <a:r>
              <a:rPr lang="ru-RU" sz="1800" dirty="0"/>
              <a:t>. При реализации содержания образовательной области «Художественное творчество», «Социализация» вводятся темы, направленные на ознакомление воспитанников с народными художественными промыслами, декоративно – прикладным искусством.</a:t>
            </a:r>
          </a:p>
          <a:p>
            <a:pPr>
              <a:lnSpc>
                <a:spcPct val="80000"/>
              </a:lnSpc>
            </a:pPr>
            <a:r>
              <a:rPr lang="ru-RU" sz="1800" b="1" dirty="0"/>
              <a:t>Социальные</a:t>
            </a:r>
            <a:r>
              <a:rPr lang="ru-RU" sz="1800" dirty="0"/>
              <a:t> (потребности населенного пункта). Осуществление социального партнерства ДОУ: городская </a:t>
            </a:r>
            <a:r>
              <a:rPr lang="ru-RU" sz="1800" dirty="0" err="1"/>
              <a:t>межпоселенческая</a:t>
            </a:r>
            <a:r>
              <a:rPr lang="ru-RU" sz="1800" dirty="0"/>
              <a:t> центральная библиотека им. М. Ульянова, филиал библиотеки «Сельхозтехника», «Школа ремесел», «Школа искусств», </a:t>
            </a:r>
            <a:r>
              <a:rPr lang="ru-RU" sz="1800" dirty="0" err="1"/>
              <a:t>историко</a:t>
            </a:r>
            <a:r>
              <a:rPr lang="ru-RU" sz="1800" dirty="0"/>
              <a:t> – краеведческий музей, КДЦ «Альтернатива» - позволяет обеспечить условия для освоения эстетической стороны окружающей действительности, познакомить со спецификой уклада жизни народов Сибири и Омской области, образцами национального фольклора, национально – культурными традициями при ознакомлении детей с искусством.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dirty="0"/>
              <a:t>Формы и методы взаимодействия ДОУ и семьи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 dirty="0"/>
              <a:t>	</a:t>
            </a:r>
            <a:r>
              <a:rPr lang="ru-RU" sz="1900" b="1" dirty="0"/>
              <a:t>Социальный паспорт семьи</a:t>
            </a:r>
            <a:r>
              <a:rPr lang="ru-RU" sz="1900" dirty="0"/>
              <a:t>: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Полные семьи -  60%; многодетные – 25%.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Образование родителей – высшее – 15%; неполное высшее - 2%; среднее профессиональное – 47%; среднее – 32 %; без образования – 4%.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Социальный статус: предприниматели – 2%; служащие – 14 %; рабочие – 73%; не работающие -11% .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Количество неблагополучных семей – 2 %; семей группы риска – 3%. 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Количество семей имеющих ПК: без выхода в Интернет – 27%, с выходом в Интернет – 40%.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Социальный состав семьи позволяет определить формы и методы взаимодействия ДОУ и семьи, при котором возможно использование ИКТ технологий.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Принципы  формирования основной общеобразовательной программы ДОУ</a:t>
            </a:r>
            <a:r>
              <a:rPr lang="ru-RU" sz="3400" dirty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100" dirty="0"/>
              <a:t>развивающего образования;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научной обоснованности и практической применимости; 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интеграции образовательных областей; 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комплексно-тематический принцип с ведущей игровой деятельностью.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/>
              <a:t>	Решение программных образовательных задач в совместной деятельности взрослого и детей и самостоятельной деятельности детей в рамках непосредственно образовательной деятельности, и при проведении режимных моментов в соответствии со спецификой дошкольного образования.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Подходы к формированию основной общеобразовательной программы ДОУ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 dirty="0"/>
              <a:t>личностно – ориентированный. </a:t>
            </a:r>
            <a:r>
              <a:rPr lang="ru-RU" sz="1600" dirty="0"/>
              <a:t>Механизм реализации личностно – ориентированного подхода – создание условий для развития личности на основе изучения её задатков, способностей, интересов, склонностей с учетом признания уникальности личности, её интеллектуальной и нравственной свободы, право на уважение.</a:t>
            </a:r>
            <a:endParaRPr lang="ru-RU" sz="1600" b="1" dirty="0"/>
          </a:p>
          <a:p>
            <a:pPr>
              <a:lnSpc>
                <a:spcPct val="80000"/>
              </a:lnSpc>
            </a:pPr>
            <a:r>
              <a:rPr lang="ru-RU" sz="1600" b="1" dirty="0" err="1"/>
              <a:t>деятельностный</a:t>
            </a:r>
            <a:r>
              <a:rPr lang="ru-RU" sz="1600" dirty="0"/>
              <a:t>, связанный с организацией целенаправленной воспитательной деятельности в общем контексте образовательного процесса: её структурой, взаимосвязанными мотивами и целями; видами деятельности (нравственная, познавательная, трудовая, художественная, игровая, спортивная и др.); формами и методами воспитания; возрастными особенностями ребенка при включении в воспитательную деятельность.</a:t>
            </a:r>
            <a:endParaRPr lang="ru-RU" sz="1600" b="1" dirty="0"/>
          </a:p>
          <a:p>
            <a:pPr>
              <a:lnSpc>
                <a:spcPct val="80000"/>
              </a:lnSpc>
            </a:pPr>
            <a:r>
              <a:rPr lang="ru-RU" sz="1600" b="1" dirty="0" err="1"/>
              <a:t>аксеологический</a:t>
            </a:r>
            <a:r>
              <a:rPr lang="ru-RU" sz="1600" dirty="0"/>
              <a:t> (ценностный), предусматривающий организацию воспитания на основе общечеловеческих ценностей, ценности здоровья, этические и нравственные ценности;</a:t>
            </a:r>
            <a:endParaRPr lang="ru-RU" sz="1600" b="1" dirty="0"/>
          </a:p>
          <a:p>
            <a:pPr>
              <a:lnSpc>
                <a:spcPct val="80000"/>
              </a:lnSpc>
            </a:pPr>
            <a:r>
              <a:rPr lang="ru-RU" sz="1600" b="1" dirty="0" err="1"/>
              <a:t>компетентностный</a:t>
            </a:r>
            <a:r>
              <a:rPr lang="ru-RU" sz="1600" dirty="0"/>
              <a:t> в котором основным результатом образовательной деятельности становится формирование </a:t>
            </a:r>
            <a:r>
              <a:rPr lang="ru-RU" sz="1800" dirty="0"/>
              <a:t>готовности воспитанников самостоятельно действовать в ходе решения актуальных задач.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Кадровый состав ДОУ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700" dirty="0"/>
              <a:t>Обеспеченность педагогическими кадрами – 100%.</a:t>
            </a:r>
          </a:p>
          <a:p>
            <a:pPr>
              <a:lnSpc>
                <a:spcPct val="80000"/>
              </a:lnSpc>
            </a:pPr>
            <a:r>
              <a:rPr lang="ru-RU" sz="1700" dirty="0"/>
              <a:t>Количественный состав педагогов 16 человек. Из них 63% имеют высшее профессиональное, 37% – среднее профессиональное образование. </a:t>
            </a:r>
          </a:p>
          <a:p>
            <a:pPr>
              <a:lnSpc>
                <a:spcPct val="80000"/>
              </a:lnSpc>
            </a:pPr>
            <a:r>
              <a:rPr lang="ru-RU" sz="1700" dirty="0"/>
              <a:t>25% - высшую квалификационную категорию, 63% – первую квалификационную категорию, 12% – вторую квалификационную категорию.</a:t>
            </a:r>
          </a:p>
          <a:p>
            <a:pPr>
              <a:lnSpc>
                <a:spcPct val="80000"/>
              </a:lnSpc>
            </a:pPr>
            <a:r>
              <a:rPr lang="ru-RU" sz="1700" dirty="0"/>
              <a:t>По стажу:  5-10 лет - 12%; 10-15 лет - 12%; 15-25 лет - 38%; свыше 25 лет - 38%.</a:t>
            </a:r>
          </a:p>
          <a:p>
            <a:pPr>
              <a:lnSpc>
                <a:spcPct val="80000"/>
              </a:lnSpc>
            </a:pPr>
            <a:r>
              <a:rPr lang="ru-RU" sz="1700" dirty="0"/>
              <a:t> Награждены: званием «Старший учитель»	- 1 чел.,  званием «Старший воспитатель»- 1 чел.</a:t>
            </a:r>
          </a:p>
          <a:p>
            <a:pPr>
              <a:lnSpc>
                <a:spcPct val="80000"/>
              </a:lnSpc>
            </a:pPr>
            <a:r>
              <a:rPr lang="ru-RU" sz="1700" dirty="0"/>
              <a:t>Работают следующие специалисты: медсестра, медсестра по массажу, инструктор по лечебной физкультуре, два учителя- логопеда, педагог  дополнительного образования, социальный педагог, музыкальный руководитель, осуществляющие развитие, коррекцию, профилактику и оздоровление воспитанников.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dirty="0"/>
              <a:t>Требования  к комплектованию групп ДОУ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Комплектование групп осуществляется в соответствии с Типовым положением ДОУ и видом учреждения.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Материально-техническое обеспечение воспитательного процесса</a:t>
            </a:r>
            <a:r>
              <a:rPr lang="ru-RU" sz="3400" dirty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100" dirty="0"/>
              <a:t>Спортивный зал совмещенный с музыкальным.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Спортивная площадка.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Кабинет медсестры массажа и ЛФК.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Медицинский блок (процедурный, кабинет приема, изолятор)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Кабинет учителя-логопеда для подготовительной к школе группы.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Кабинет учителя-логопеда для старшей группы. 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Логопедические уголки в каждой речевой группе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Центр изобразительной деятельности.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Кабинет социального педагога.</a:t>
            </a:r>
          </a:p>
          <a:p>
            <a:pPr>
              <a:lnSpc>
                <a:spcPct val="90000"/>
              </a:lnSpc>
            </a:pPr>
            <a:endParaRPr lang="ru-RU" sz="2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dirty="0"/>
              <a:t>Воспитательная программа ДОУ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Содержание образовательного процесса выстроено в соответствии с программой «Воспитателе и обучение в детском саду» / под редакцией М.А. Васильевой, В.В. Гербовой, Т.С. Комаровой. М.: Мозаика – Синтез, 2005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/>
              <a:t>1.</a:t>
            </a:r>
            <a:r>
              <a:rPr lang="ru-RU" sz="3400"/>
              <a:t> </a:t>
            </a:r>
            <a:r>
              <a:rPr lang="ru-RU" sz="3400" b="1"/>
              <a:t>Пояснительная записка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Тип ДОУ</a:t>
            </a:r>
            <a:r>
              <a:rPr lang="ru-RU"/>
              <a:t>: муниципальное бюджетное дошкольное образовательное учреждение</a:t>
            </a:r>
          </a:p>
          <a:p>
            <a:r>
              <a:rPr lang="ru-RU" b="1"/>
              <a:t>Вид</a:t>
            </a:r>
            <a:r>
              <a:rPr lang="ru-RU"/>
              <a:t>: детский сад комбинированного вида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Формы сотрудничества ДОУ родителей и общественности в проектировании и развитии воспитательного пространства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600" dirty="0"/>
              <a:t>Совет учреждения, избираемый на общем собрании, который состоит из представителей педагогического коллектива и родителей воспитанников.</a:t>
            </a:r>
          </a:p>
          <a:p>
            <a:r>
              <a:rPr lang="ru-RU" sz="2600" dirty="0"/>
              <a:t>Родительский комитет, одной из задач которого является оказание помощи в воспитании и обучении детей, обеспечение единства педагогических требований к воспитанникам.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Документы, регламентирующие осуществление воспитательного процесса ДОУ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300" dirty="0"/>
              <a:t>Конституция РФ, ст. 43, 72;</a:t>
            </a:r>
          </a:p>
          <a:p>
            <a:pPr>
              <a:lnSpc>
                <a:spcPct val="80000"/>
              </a:lnSpc>
            </a:pPr>
            <a:r>
              <a:rPr lang="ru-RU" sz="1300" dirty="0"/>
              <a:t>Конвенция о правах ребенка (1989 г.);</a:t>
            </a:r>
          </a:p>
          <a:p>
            <a:pPr>
              <a:lnSpc>
                <a:spcPct val="80000"/>
              </a:lnSpc>
            </a:pPr>
            <a:r>
              <a:rPr lang="ru-RU" sz="1300" dirty="0"/>
              <a:t>Закон РФ «Об образовании» (в редакции  Федерального закона от 13 января 1996 г. № 12 - ФЗ); </a:t>
            </a:r>
          </a:p>
          <a:p>
            <a:pPr>
              <a:lnSpc>
                <a:spcPct val="80000"/>
              </a:lnSpc>
            </a:pPr>
            <a:r>
              <a:rPr lang="ru-RU" sz="1300" b="1" i="1" dirty="0"/>
              <a:t>Типовое положение о дошкольном образовательном учреждении, утвержденное постановлением Правительства РФ от 12.09.2008г. № 666;</a:t>
            </a:r>
          </a:p>
          <a:p>
            <a:pPr>
              <a:lnSpc>
                <a:spcPct val="80000"/>
              </a:lnSpc>
            </a:pPr>
            <a:r>
              <a:rPr lang="ru-RU" sz="1300" dirty="0"/>
              <a:t>Концепция Федеральной целевой программы развития образования на 2006-2010 годы (от 03.09. 2005 г. № 1340 – </a:t>
            </a:r>
            <a:r>
              <a:rPr lang="ru-RU" sz="1300" dirty="0" err="1"/>
              <a:t>р</a:t>
            </a:r>
            <a:r>
              <a:rPr lang="ru-RU" sz="1300" dirty="0"/>
              <a:t>);</a:t>
            </a:r>
          </a:p>
          <a:p>
            <a:pPr>
              <a:lnSpc>
                <a:spcPct val="80000"/>
              </a:lnSpc>
            </a:pPr>
            <a:r>
              <a:rPr lang="ru-RU" sz="1300" dirty="0"/>
              <a:t>Концепция модернизации российского образования на период до 2010 года (приказ от 11.02.02 № 393);</a:t>
            </a:r>
          </a:p>
          <a:p>
            <a:pPr>
              <a:lnSpc>
                <a:spcPct val="80000"/>
              </a:lnSpc>
            </a:pPr>
            <a:r>
              <a:rPr lang="ru-RU" sz="1300" dirty="0"/>
              <a:t>Концепция дошкольного воспитания;</a:t>
            </a:r>
          </a:p>
          <a:p>
            <a:pPr>
              <a:lnSpc>
                <a:spcPct val="80000"/>
              </a:lnSpc>
            </a:pPr>
            <a:r>
              <a:rPr lang="ru-RU" sz="1300" dirty="0" err="1"/>
              <a:t>СанПин</a:t>
            </a:r>
            <a:r>
              <a:rPr lang="ru-RU" sz="1300" dirty="0"/>
              <a:t> 2.4.1.2660-10 ( с изменениями и дополнениями от 22.12.2010).</a:t>
            </a:r>
          </a:p>
          <a:p>
            <a:pPr>
              <a:lnSpc>
                <a:spcPct val="80000"/>
              </a:lnSpc>
            </a:pPr>
            <a:r>
              <a:rPr lang="ru-RU" sz="1300" dirty="0"/>
              <a:t>Письмо Министерства образования и науки Российской Федерации от 21.10.2010 № 03-248 «О разработке основной общеобразовательной программы дошкольного образования»</a:t>
            </a:r>
          </a:p>
          <a:p>
            <a:pPr>
              <a:lnSpc>
                <a:spcPct val="80000"/>
              </a:lnSpc>
            </a:pPr>
            <a:r>
              <a:rPr lang="ru-RU" sz="1300" dirty="0"/>
              <a:t>Устав МБДОУ Муромцевского детского сада № 4;</a:t>
            </a:r>
          </a:p>
          <a:p>
            <a:pPr>
              <a:lnSpc>
                <a:spcPct val="80000"/>
              </a:lnSpc>
            </a:pPr>
            <a:r>
              <a:rPr lang="ru-RU" sz="1300" dirty="0"/>
              <a:t>Приказ Министерства образования и науки Российской Федерации от 23 ноября 2009 г. N 655 «Об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образования»;</a:t>
            </a:r>
          </a:p>
          <a:p>
            <a:pPr>
              <a:lnSpc>
                <a:spcPct val="80000"/>
              </a:lnSpc>
            </a:pPr>
            <a:r>
              <a:rPr lang="ru-RU" sz="1300" dirty="0"/>
              <a:t>Концепция содержания непрерывного образования (дошкольное и начальное звено) (утверждена ФКС по общему образованию МО РФ 17.06.2003).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2. Организация режима пребывания детей в образовательном учреждении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100" dirty="0"/>
              <a:t>Режим дня отвечает требованиям </a:t>
            </a:r>
            <a:r>
              <a:rPr lang="ru-RU" sz="2100" dirty="0" err="1"/>
              <a:t>СанПиНа</a:t>
            </a:r>
            <a:r>
              <a:rPr lang="ru-RU" sz="2100" dirty="0"/>
              <a:t>. 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Составлен с учетом возрастных и индивидуальных особенностей детей. 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Допускается изменение режима в связи с сезонными изменениями (холодный и теплый период года), в каникулярное время с отклонениями в пользу самостоятельной деятельности детей и прогулки.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Режим дня в группах различен и зависит от возраста детей.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В  Программе  представлены  режимы дня для каждой возрастной группы в соответствии с холодным и теплым периодами года.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Особенности модели организации непосредственно образовательной деятельности (НОД)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900" dirty="0"/>
              <a:t>НОД, требующая умственного напряжения детей, проводится в первой половине дня, в дни высокой работоспособности детей (вторник, среда).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Сочетается  с образовательной деятельностью, направленной на физическое и эстетическое развитие.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В средине года организуются недельные каникулы, во время которых, НОД – эстетически - оздоровительного цикла.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НОД </a:t>
            </a:r>
            <a:r>
              <a:rPr lang="ru-RU" sz="1900" dirty="0" err="1"/>
              <a:t>физкультурно</a:t>
            </a:r>
            <a:r>
              <a:rPr lang="ru-RU" sz="1900" dirty="0"/>
              <a:t> – оздоровительного и эстетического цикла занимает не менее 50% общего времени, отведенного на НОД.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Объем лечебно – оздоровительной работы и коррекционной помощи (ЛФК, массаж, занятия с логопедом и др.) регламентируют индивидуально в соответствии с </a:t>
            </a:r>
            <a:r>
              <a:rPr lang="ru-RU" sz="1900" dirty="0" err="1"/>
              <a:t>медико</a:t>
            </a:r>
            <a:r>
              <a:rPr lang="ru-RU" sz="1900" dirty="0"/>
              <a:t> – педагогическими рекомендациями.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9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dirty="0"/>
              <a:t>НОД - непосредственно образовательная деятельность</a:t>
            </a:r>
            <a:endParaRPr lang="ru-RU" sz="3400" b="1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600" dirty="0"/>
              <a:t>Продолжительность НОД детей в соответствии с возрастом: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/>
              <a:t>	1,5-3 года - 8-10 мин., 3-4 года - 15 мин., 4-5 лет  - 20 мин., 5-6 лет - 25 мин., 6-7 лет - до 30 мин.</a:t>
            </a:r>
          </a:p>
          <a:p>
            <a:pPr>
              <a:lnSpc>
                <a:spcPct val="90000"/>
              </a:lnSpc>
            </a:pPr>
            <a:r>
              <a:rPr lang="ru-RU" sz="2600" dirty="0"/>
              <a:t>Максимально допустимый объем недельной образовательной деятельности детей в соответствии с возрастом: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/>
              <a:t>	1,5-3 года - 1ч.40мин., 3-4 года - 2ч.45 мин.,  4-5 лет - 4ч. 20 мин., 5-6 лет - 6ч. 15 мин., 6-7 лет - до 8 ч.30мин.     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/>
              <a:t>Особенности модели режима в летний период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100"/>
              <a:t>Максимальное пребывание детей на открытом воздухе.</a:t>
            </a:r>
          </a:p>
          <a:p>
            <a:pPr>
              <a:lnSpc>
                <a:spcPct val="90000"/>
              </a:lnSpc>
            </a:pPr>
            <a:r>
              <a:rPr lang="ru-RU" sz="2100"/>
              <a:t>Продолжительность сна соответствующая возрасту.</a:t>
            </a:r>
          </a:p>
          <a:p>
            <a:pPr>
              <a:lnSpc>
                <a:spcPct val="90000"/>
              </a:lnSpc>
            </a:pPr>
            <a:r>
              <a:rPr lang="ru-RU" sz="2100"/>
              <a:t>Другие виды отдыха (спортивные игры, праздники, экскурсии, увеличивается продолжительность прогулок, осуществляется деятельность по художественно-эстетическому развитию детей: музыкальные праздники, развлечения на свежем воздухе, экскурсии, исследовательская и экспериментальная деятельность по интересам. Для интеллектуального досуга – викторины.</a:t>
            </a:r>
          </a:p>
          <a:p>
            <a:pPr>
              <a:lnSpc>
                <a:spcPct val="90000"/>
              </a:lnSpc>
            </a:pPr>
            <a:endParaRPr lang="ru-RU" sz="21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 dirty="0"/>
              <a:t>	</a:t>
            </a:r>
            <a:r>
              <a:rPr lang="ru-RU" sz="3400" dirty="0"/>
              <a:t>Проектирование образовательного процесса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 i="1" dirty="0"/>
              <a:t>	</a:t>
            </a:r>
            <a:r>
              <a:rPr lang="ru-RU" sz="1900" b="1" dirty="0"/>
              <a:t>предусматривает и предполагает: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решение программных образовательных задач в совместной деятельности взрослого и детей и самостоятельной деятельности детей не только в рамках непосредственно образовательной деятельности, но и при проведении режимных моментов в соответствии со спецификой дошкольного образования; 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построение воспитательно-образовательного процесса на адекватных возрасту формах работы с детьми в виде игр, бесед, чтения, наблюдений и др</a:t>
            </a:r>
            <a:r>
              <a:rPr lang="ru-RU" sz="1900" b="1" dirty="0"/>
              <a:t>. </a:t>
            </a:r>
            <a:endParaRPr lang="ru-RU" sz="1900" dirty="0"/>
          </a:p>
          <a:p>
            <a:pPr>
              <a:lnSpc>
                <a:spcPct val="80000"/>
              </a:lnSpc>
            </a:pPr>
            <a:r>
              <a:rPr lang="ru-RU" sz="1900" dirty="0"/>
              <a:t>комплексно-тематический подход в построении образовательного процесса с учетом реализации принципа интеграции образовательных областей. 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Принципы  организации  воспитательно-образовательного  процесса соотносятся с ценностно-целевыми ориентирами, подходами в деятельности дошкольного образовательного учреждения.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3. Содержание психолого-педагогической работы по освоению детьми образовательных областей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dirty="0"/>
              <a:t>	«Физическая культура», «Здоровье», «Безопасность», «Социализация, «Труд», «Познание», «Коммуникация», «Чтение художественной литературы», </a:t>
            </a:r>
            <a:br>
              <a:rPr lang="ru-RU" sz="1200" dirty="0"/>
            </a:br>
            <a:r>
              <a:rPr lang="ru-RU" sz="1200" dirty="0"/>
              <a:t>«Художественное творчество», «Музыка» </a:t>
            </a:r>
          </a:p>
          <a:p>
            <a:pPr>
              <a:lnSpc>
                <a:spcPct val="80000"/>
              </a:lnSpc>
            </a:pPr>
            <a:r>
              <a:rPr lang="ru-RU" sz="2100" dirty="0"/>
              <a:t>ориентировано на разностороннее развитие дошкольников с учетом их возрастных и индивидуальных особенностей по основным направлениям — физическому, социально-личностному, познавательно-речевому и художественно-эстетическому.</a:t>
            </a:r>
          </a:p>
          <a:p>
            <a:pPr>
              <a:lnSpc>
                <a:spcPct val="80000"/>
              </a:lnSpc>
            </a:pPr>
            <a:r>
              <a:rPr lang="ru-RU" sz="2100" dirty="0"/>
              <a:t>Задачи психолого-педагогической работы по формированию физических, интеллектуальных и личностных качеств детей решаются </a:t>
            </a:r>
            <a:r>
              <a:rPr lang="ru-RU" sz="2100" dirty="0" err="1"/>
              <a:t>интегрированно</a:t>
            </a:r>
            <a:r>
              <a:rPr lang="ru-RU" sz="2100" dirty="0"/>
              <a:t> в ходе освоения всех образовательных областей наряду с задачами, отражающими специфику каждой образовательной области, с обязательным психологическим сопровождением.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ФИЗИЧЕСКОЕ  РАЗВИТИЕ  ребенка</a:t>
            </a:r>
            <a:r>
              <a:rPr lang="ru-RU" sz="2400" b="1" i="1" u="sng" dirty="0"/>
              <a:t/>
            </a:r>
            <a:br>
              <a:rPr lang="ru-RU" sz="2400" b="1" i="1" u="sng" dirty="0"/>
            </a:br>
            <a:endParaRPr lang="ru-RU" sz="2400" b="1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Образовательная область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«Физическая культура»</a:t>
            </a:r>
            <a:br>
              <a:rPr lang="ru-RU" sz="1800" b="1" dirty="0"/>
            </a:br>
            <a:endParaRPr lang="ru-RU" sz="1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 dirty="0"/>
              <a:t>	Цель: </a:t>
            </a:r>
            <a:r>
              <a:rPr lang="ru-RU" sz="1700" dirty="0"/>
              <a:t>формирование у детей интереса и ценностного отношения к занятиям физической культурой, гармоничное физическое развитие.</a:t>
            </a:r>
            <a:endParaRPr lang="ru-RU" sz="17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 dirty="0"/>
              <a:t>	Задачи: </a:t>
            </a:r>
            <a:endParaRPr lang="ru-RU" sz="1700" dirty="0"/>
          </a:p>
          <a:p>
            <a:pPr>
              <a:lnSpc>
                <a:spcPct val="80000"/>
              </a:lnSpc>
            </a:pPr>
            <a:r>
              <a:rPr lang="ru-RU" sz="1700" dirty="0"/>
              <a:t>Развитие физических качеств (скоростных, силовых, гибкости, выносливости и координации);</a:t>
            </a:r>
          </a:p>
          <a:p>
            <a:pPr>
              <a:lnSpc>
                <a:spcPct val="80000"/>
              </a:lnSpc>
            </a:pPr>
            <a:r>
              <a:rPr lang="ru-RU" sz="1700" dirty="0"/>
              <a:t>Накопление   и  обогащение двигательного опыта детей (овладение основными движениями);</a:t>
            </a:r>
          </a:p>
          <a:p>
            <a:pPr>
              <a:lnSpc>
                <a:spcPct val="80000"/>
              </a:lnSpc>
            </a:pPr>
            <a:r>
              <a:rPr lang="ru-RU" sz="1700" dirty="0"/>
              <a:t>Формирование  у воспитанников потребности в двигательной активности и физическом совершенствовании;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 dirty="0"/>
              <a:t>	Виды  интеграции: </a:t>
            </a:r>
            <a:r>
              <a:rPr lang="ru-RU" sz="1700" dirty="0"/>
              <a:t>«Здоровье», «Музыка», «Познание», «Коммуникация», «Социализация», «Труд», «Художественное творчество», «Чтение художественной литературы».</a:t>
            </a:r>
          </a:p>
          <a:p>
            <a:pPr>
              <a:lnSpc>
                <a:spcPct val="80000"/>
              </a:lnSpc>
            </a:pPr>
            <a:endParaRPr lang="ru-RU" sz="1700" dirty="0"/>
          </a:p>
          <a:p>
            <a:pPr>
              <a:lnSpc>
                <a:spcPct val="80000"/>
              </a:lnSpc>
            </a:pPr>
            <a:endParaRPr lang="ru-RU" sz="17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u="sng" dirty="0"/>
              <a:t>Образовательная область </a:t>
            </a:r>
            <a:br>
              <a:rPr lang="ru-RU" sz="2800" u="sng" dirty="0"/>
            </a:br>
            <a:r>
              <a:rPr lang="ru-RU" sz="2800" b="1" u="sng" dirty="0"/>
              <a:t>«Здоровье»</a:t>
            </a:r>
            <a:endParaRPr lang="ru-RU" sz="2800" b="1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/>
              <a:t>	Цель:</a:t>
            </a:r>
            <a:r>
              <a:rPr lang="ru-RU" sz="2000" dirty="0"/>
              <a:t> охрана здоровья детей и формирования основы культуры здоровья.</a:t>
            </a:r>
            <a:endParaRPr lang="ru-RU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/>
              <a:t>	Задачи: 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dirty="0"/>
              <a:t>сохранение и укрепление физического и психического здоровья детей;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воспитание культурно-гигиенических навыков;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формирование начальных представлений о здоровом образе жизни.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/>
              <a:t>	Виды  интеграции: </a:t>
            </a:r>
            <a:r>
              <a:rPr lang="ru-RU" sz="2100" dirty="0"/>
              <a:t>«Познание», «Социализация», «Безопасность», «Коммуникация», «Музыка», «Художественное творчество», «Труд», «Чтение художественной литературы».</a:t>
            </a:r>
            <a:endParaRPr lang="ru-RU" sz="2400" b="1" dirty="0"/>
          </a:p>
          <a:p>
            <a:pPr>
              <a:lnSpc>
                <a:spcPct val="90000"/>
              </a:lnSpc>
            </a:pP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Основная общеобразовательная программа дошкольного образования</a:t>
            </a:r>
            <a:r>
              <a:rPr lang="ru-RU" sz="3400"/>
              <a:t> </a:t>
            </a:r>
            <a:r>
              <a:rPr lang="ru-RU" sz="2400"/>
              <a:t>ДОУ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100"/>
              <a:t>	определяет содержание и организацию образовательного процесса для детей в возрасте от 2 до 7 лет ,направлена на:</a:t>
            </a:r>
          </a:p>
          <a:p>
            <a:pPr>
              <a:lnSpc>
                <a:spcPct val="90000"/>
              </a:lnSpc>
            </a:pPr>
            <a:r>
              <a:rPr lang="ru-RU" sz="2100"/>
              <a:t>формирование общей культуры, </a:t>
            </a:r>
          </a:p>
          <a:p>
            <a:pPr>
              <a:lnSpc>
                <a:spcPct val="90000"/>
              </a:lnSpc>
            </a:pPr>
            <a:r>
              <a:rPr lang="ru-RU" sz="2100"/>
              <a:t>развитие физических, интеллектуальных и личностных качеств, </a:t>
            </a:r>
          </a:p>
          <a:p>
            <a:pPr>
              <a:lnSpc>
                <a:spcPct val="90000"/>
              </a:lnSpc>
            </a:pPr>
            <a:r>
              <a:rPr lang="ru-RU" sz="2100"/>
              <a:t>формирование предпосылок учебной деятельности, обеспечивающих социальную успешность,</a:t>
            </a:r>
          </a:p>
          <a:p>
            <a:pPr>
              <a:lnSpc>
                <a:spcPct val="90000"/>
              </a:lnSpc>
            </a:pPr>
            <a:r>
              <a:rPr lang="ru-RU" sz="2100"/>
              <a:t> сохранение и укрепление здоровья детей дошкольного возраста, </a:t>
            </a:r>
          </a:p>
          <a:p>
            <a:pPr>
              <a:lnSpc>
                <a:spcPct val="90000"/>
              </a:lnSpc>
            </a:pPr>
            <a:r>
              <a:rPr lang="ru-RU" sz="2100"/>
              <a:t>коррекцию недостатков в физическом и психическом развитии детей (коррекцию нарушений речи детей).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 dirty="0"/>
              <a:t>Образовательная область </a:t>
            </a:r>
            <a:r>
              <a:rPr lang="ru-RU" sz="3400" b="1" dirty="0"/>
              <a:t>«Безопасность»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ru-RU" sz="1300" b="1" dirty="0"/>
              <a:t>	</a:t>
            </a:r>
            <a:r>
              <a:rPr lang="ru-RU" sz="1600" b="1" dirty="0"/>
              <a:t>Цель:</a:t>
            </a:r>
            <a:r>
              <a:rPr lang="ru-RU" sz="1600" dirty="0"/>
              <a:t>  Достижение целей формирования основ безопасности собственной жизнедеятельности и формирования предпосылок  экологического сознания (безопасности окружающего мира).</a:t>
            </a:r>
            <a:endParaRPr lang="ru-RU" sz="1600" b="1" dirty="0"/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/>
              <a:t>	Задачи:</a:t>
            </a:r>
            <a:endParaRPr lang="ru-RU" sz="1600" dirty="0"/>
          </a:p>
          <a:p>
            <a:pPr marL="571500" indent="-571500">
              <a:lnSpc>
                <a:spcPct val="80000"/>
              </a:lnSpc>
            </a:pPr>
            <a:r>
              <a:rPr lang="ru-RU" sz="1600" dirty="0"/>
              <a:t>Формирование представлений об опасных  для человека и окружающего мира природы ситуациях и способах поведения в них;</a:t>
            </a:r>
          </a:p>
          <a:p>
            <a:pPr marL="571500" indent="-571500">
              <a:lnSpc>
                <a:spcPct val="80000"/>
              </a:lnSpc>
            </a:pPr>
            <a:r>
              <a:rPr lang="ru-RU" sz="1600" dirty="0"/>
              <a:t>Приобщение к  правилам безопасного для человека и окружающего мира природы поведения;</a:t>
            </a:r>
          </a:p>
          <a:p>
            <a:pPr marL="571500" indent="-571500">
              <a:lnSpc>
                <a:spcPct val="80000"/>
              </a:lnSpc>
            </a:pPr>
            <a:r>
              <a:rPr lang="ru-RU" sz="1600" dirty="0"/>
              <a:t>Передачу детям знаний о правилах безопасности дорожного движения в качестве пешехода и пассажира транспортного средства;</a:t>
            </a:r>
          </a:p>
          <a:p>
            <a:pPr marL="571500" indent="-571500">
              <a:lnSpc>
                <a:spcPct val="80000"/>
              </a:lnSpc>
            </a:pPr>
            <a:r>
              <a:rPr lang="ru-RU" sz="1600" dirty="0"/>
              <a:t>Формирование осторожного и осмотрительного отношения к потенциально опасным для человека и окружающего мира природы ситуациям.</a:t>
            </a:r>
            <a:endParaRPr lang="ru-RU" sz="1600" b="1" dirty="0"/>
          </a:p>
          <a:p>
            <a:pPr marL="571500" indent="-571500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/>
              <a:t>	Виды  интеграции: </a:t>
            </a:r>
            <a:r>
              <a:rPr lang="ru-RU" sz="1600" dirty="0"/>
              <a:t>«Коммуникация», «Труд», «Познание», «Социализация», «Здоровье», «Чтение художественной литературы».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dirty="0"/>
              <a:t>СОЦИАЛЬНО-ЛИЧНОСТНОЕ   РАЗВИТИЕ   ребенка</a:t>
            </a:r>
            <a:endParaRPr lang="ru-RU" sz="3400" i="1" u="sng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	Образовательная область «Социализация»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 dirty="0"/>
              <a:t>	Цель:</a:t>
            </a:r>
            <a:r>
              <a:rPr lang="ru-RU" sz="1700" dirty="0"/>
              <a:t>  Достижение целей  освоения первоначальных представлений социального характера и включения детей в систему социальных отношений</a:t>
            </a:r>
            <a:endParaRPr lang="ru-RU" sz="17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 dirty="0"/>
              <a:t>	Задачи:</a:t>
            </a:r>
            <a:endParaRPr lang="ru-RU" sz="1700" dirty="0"/>
          </a:p>
          <a:p>
            <a:pPr>
              <a:lnSpc>
                <a:spcPct val="80000"/>
              </a:lnSpc>
            </a:pPr>
            <a:r>
              <a:rPr lang="ru-RU" sz="1700" dirty="0"/>
              <a:t>Развитие игровой деятельности детей;</a:t>
            </a:r>
          </a:p>
          <a:p>
            <a:pPr>
              <a:lnSpc>
                <a:spcPct val="80000"/>
              </a:lnSpc>
            </a:pPr>
            <a:r>
              <a:rPr lang="ru-RU" sz="1700" dirty="0"/>
              <a:t>Приобщение к элементарным общепринятым  нормам и правилам взаимоотношения со сверстниками и взрослыми (в том числе моральным);</a:t>
            </a:r>
          </a:p>
          <a:p>
            <a:pPr>
              <a:lnSpc>
                <a:spcPct val="80000"/>
              </a:lnSpc>
            </a:pPr>
            <a:r>
              <a:rPr lang="ru-RU" sz="1700" dirty="0"/>
              <a:t>Формирование </a:t>
            </a:r>
            <a:r>
              <a:rPr lang="ru-RU" sz="1700" dirty="0" err="1"/>
              <a:t>гендерной</a:t>
            </a:r>
            <a:r>
              <a:rPr lang="ru-RU" sz="1700" dirty="0"/>
              <a:t>, семейной, гражданской принадлежности, патриотических чувств, чувства принадлежности к мировому сообществу.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 dirty="0"/>
              <a:t>	Виды  интеграции: </a:t>
            </a:r>
            <a:r>
              <a:rPr lang="ru-RU" sz="2000" dirty="0"/>
              <a:t>«Коммуникация», «Познание», «Труд», «Безопасность», «Чтение художественной литературы», «Художественное творчество».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/>
              <a:t>Образовательная область </a:t>
            </a:r>
            <a:r>
              <a:rPr lang="ru-RU" sz="3400" b="1"/>
              <a:t>«Труд»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lnSpc>
                <a:spcPct val="80000"/>
              </a:lnSpc>
              <a:buFont typeface="Wingdings" pitchFamily="2" charset="2"/>
              <a:buNone/>
            </a:pPr>
            <a:endParaRPr lang="ru-RU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	Цель:</a:t>
            </a:r>
            <a:r>
              <a:rPr lang="ru-RU" sz="2000"/>
              <a:t>  Достижение цели формирования положительного отношения к труду</a:t>
            </a: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	Задачи: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развитие трудовой деятельности;</a:t>
            </a:r>
          </a:p>
          <a:p>
            <a:pPr>
              <a:lnSpc>
                <a:spcPct val="80000"/>
              </a:lnSpc>
            </a:pPr>
            <a:r>
              <a:rPr lang="ru-RU" sz="2000"/>
              <a:t>воспитание ценностного отношения к собственному труду, труду других людей и его результатам;</a:t>
            </a:r>
          </a:p>
          <a:p>
            <a:pPr>
              <a:lnSpc>
                <a:spcPct val="80000"/>
              </a:lnSpc>
            </a:pPr>
            <a:r>
              <a:rPr lang="ru-RU" sz="2000"/>
              <a:t>формирование первичных представлений о труде взрослых, его роли в обществе и жизни каждого человека</a:t>
            </a: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Виды  интеграции: </a:t>
            </a:r>
            <a:r>
              <a:rPr lang="ru-RU" sz="2000"/>
              <a:t>«Коммуникация», «Познание», «Безопасность», «Социализация», «Физическая культура», «Чтение художественной литературы», «Музыка», «Художественное творчество».</a:t>
            </a:r>
            <a:r>
              <a:rPr lang="ru-RU" sz="2700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dirty="0"/>
              <a:t>Познавательно – речевое развитие ребенка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/>
              <a:t>	 </a:t>
            </a:r>
            <a:r>
              <a:rPr lang="ru-RU" sz="2400" dirty="0"/>
              <a:t>Образовательная область </a:t>
            </a:r>
            <a:r>
              <a:rPr lang="ru-RU" sz="2400" b="1" dirty="0"/>
              <a:t>«Познание»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/>
              <a:t>	Цель: </a:t>
            </a:r>
            <a:r>
              <a:rPr lang="ru-RU" sz="1800" dirty="0"/>
              <a:t>Достижение целей развития у детей познавательных интересов, интеллектуального развития детей</a:t>
            </a:r>
            <a:endParaRPr lang="ru-RU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/>
              <a:t>	Задачи:</a:t>
            </a:r>
            <a:endParaRPr lang="ru-RU" sz="1600" dirty="0"/>
          </a:p>
          <a:p>
            <a:pPr>
              <a:lnSpc>
                <a:spcPct val="80000"/>
              </a:lnSpc>
            </a:pPr>
            <a:r>
              <a:rPr lang="ru-RU" sz="1600" dirty="0"/>
              <a:t>Сенсорное развитие;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Развитие познавательно-исследовательской и продуктивной (конструктивной) деятельности;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Формирование элементарных математических представлений;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Формирование целостной картины мира, расширение кругозора детей.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/>
              <a:t>	Виды  интеграции: </a:t>
            </a:r>
            <a:r>
              <a:rPr lang="ru-RU" sz="1600" dirty="0"/>
              <a:t>«Коммуникация», «Чтение художественной литературы», «Здоровье», «Социализация», «Труд», «Безопасность», «Музыка», «Художественное творчество».</a:t>
            </a:r>
            <a:r>
              <a:rPr lang="ru-RU" sz="2000" dirty="0"/>
              <a:t> </a:t>
            </a:r>
            <a:endParaRPr lang="ru-RU" sz="1600" dirty="0"/>
          </a:p>
          <a:p>
            <a:pPr>
              <a:lnSpc>
                <a:spcPct val="80000"/>
              </a:lnSpc>
            </a:pPr>
            <a:endParaRPr lang="ru-RU" sz="16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Образовательная область</a:t>
            </a:r>
            <a:r>
              <a:rPr lang="ru-RU" sz="3200" b="1" dirty="0"/>
              <a:t> «Коммуникация»</a:t>
            </a:r>
            <a:endParaRPr lang="ru-RU" sz="32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1900" b="1" i="1" u="sng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 dirty="0"/>
              <a:t>	Цель:</a:t>
            </a:r>
            <a:r>
              <a:rPr lang="ru-RU" sz="1900" dirty="0"/>
              <a:t> Овладение конструктивными   способами  и средствами  взаимодействия  с  окружающими  людьми.</a:t>
            </a:r>
            <a:endParaRPr lang="ru-RU" sz="19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 dirty="0"/>
              <a:t>	Задачи:</a:t>
            </a:r>
            <a:endParaRPr lang="ru-RU" sz="1900" dirty="0"/>
          </a:p>
          <a:p>
            <a:pPr>
              <a:lnSpc>
                <a:spcPct val="80000"/>
              </a:lnSpc>
            </a:pPr>
            <a:r>
              <a:rPr lang="ru-RU" sz="1900" dirty="0"/>
              <a:t>развитие свободного общения со взрослыми и детьми;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развитие  всех  компонентов  устной  речи  детей  (лексической  стороны, грамматического  строя,  произносительной  стороны;  связной  речи – диалогической  и монологической  форм)  в  различных  формах  и  видах  деятельности;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практическое  овладение  нормами  речи;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 dirty="0"/>
              <a:t>	Виды  интеграции:</a:t>
            </a:r>
            <a:r>
              <a:rPr lang="ru-RU" sz="1900" dirty="0"/>
              <a:t>«Познание», «Социализация», «Безопасность», «Коммуникация», «Музыка», «Художественное творчество», «Труд», «Чтение художественной литературы», «Физическая культура».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Образовательная область </a:t>
            </a:r>
            <a:r>
              <a:rPr lang="ru-RU" sz="3200" b="1" dirty="0"/>
              <a:t>«Чтение   художественной  литературы»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/>
              <a:t>	Цель:</a:t>
            </a:r>
            <a:r>
              <a:rPr lang="ru-RU" sz="2000" dirty="0"/>
              <a:t>  Достижение цели формирования интереса и потребности в чтении (восприятии) книг.</a:t>
            </a:r>
            <a:endParaRPr lang="ru-RU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/>
              <a:t>	Задачи: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dirty="0"/>
              <a:t>Формирование целостной картины мира, в том числе первичных ценностных представлений;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Развитие литературной речи;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Приобщение к словесному искусству, в том числе развитие художественного восприятия и эстетического вкуса.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/>
              <a:t>	Виды  интеграции: </a:t>
            </a:r>
            <a:r>
              <a:rPr lang="ru-RU" sz="2100" dirty="0"/>
              <a:t>«Коммуникация», «Познание», «Социализация», «Художественное творчество», «Музыка». </a:t>
            </a:r>
            <a:endParaRPr lang="ru-RU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Художественно – эстетическое развитие</a:t>
            </a:r>
            <a:r>
              <a:rPr lang="ru-RU" sz="3700" b="1" dirty="0"/>
              <a:t>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i="1" dirty="0"/>
              <a:t>	</a:t>
            </a:r>
            <a:r>
              <a:rPr lang="ru-RU" sz="1800" b="1" dirty="0"/>
              <a:t>	 </a:t>
            </a:r>
            <a:r>
              <a:rPr lang="ru-RU" sz="2000" b="1" dirty="0"/>
              <a:t>Образовательная область </a:t>
            </a:r>
            <a:br>
              <a:rPr lang="ru-RU" sz="2000" b="1" dirty="0"/>
            </a:br>
            <a:r>
              <a:rPr lang="ru-RU" sz="2000" b="1" dirty="0"/>
              <a:t>«Художественное  творчество»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	Цель:</a:t>
            </a:r>
            <a:r>
              <a:rPr lang="ru-RU" sz="1800" dirty="0"/>
              <a:t>  Достижение целей формирования интереса к эстетической стороне окружающей действительности, удовлетворение потребности детей в самовыражении.</a:t>
            </a:r>
            <a:endParaRPr lang="ru-RU" sz="1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	Задачи:</a:t>
            </a:r>
            <a:endParaRPr lang="ru-RU" sz="1800" dirty="0"/>
          </a:p>
          <a:p>
            <a:pPr>
              <a:lnSpc>
                <a:spcPct val="80000"/>
              </a:lnSpc>
            </a:pPr>
            <a:r>
              <a:rPr lang="ru-RU" sz="1800" dirty="0"/>
              <a:t>Развитие продуктивной деятельности детей (рисование, лепка, аппликация, художественный труд); 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Развитие детского творчества; 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Приобщение к изобразительному искусству.</a:t>
            </a:r>
            <a:endParaRPr lang="ru-RU" sz="1800" b="1" dirty="0"/>
          </a:p>
          <a:p>
            <a:pPr>
              <a:lnSpc>
                <a:spcPct val="80000"/>
              </a:lnSpc>
            </a:pPr>
            <a:r>
              <a:rPr lang="ru-RU" sz="1800" b="1" dirty="0"/>
              <a:t>Виды  интеграции: </a:t>
            </a:r>
            <a:r>
              <a:rPr lang="ru-RU" sz="1900" dirty="0"/>
              <a:t>«Коммуникация», «Познание», «Безопасность», «Труд», «Музыка», «Чтение художественной литературы», «Физическая культура».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 dirty="0"/>
              <a:t>Образовательная область </a:t>
            </a:r>
            <a:r>
              <a:rPr lang="ru-RU" sz="3400" b="1" dirty="0"/>
              <a:t>«Музыка»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 dirty="0"/>
              <a:t>	Цель:</a:t>
            </a:r>
            <a:r>
              <a:rPr lang="ru-RU" sz="2600" dirty="0"/>
              <a:t>  Достижение цели развития музыкальности детей, способности эмоционально воспринимать музыку.</a:t>
            </a:r>
            <a:endParaRPr lang="ru-RU" sz="2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 dirty="0"/>
              <a:t>	Задачи:</a:t>
            </a:r>
            <a:endParaRPr lang="ru-RU" sz="2600" dirty="0"/>
          </a:p>
          <a:p>
            <a:pPr>
              <a:lnSpc>
                <a:spcPct val="80000"/>
              </a:lnSpc>
            </a:pPr>
            <a:r>
              <a:rPr lang="ru-RU" sz="2600" dirty="0"/>
              <a:t>Развитие  музыкально-художественной деятельности;</a:t>
            </a:r>
          </a:p>
          <a:p>
            <a:pPr>
              <a:lnSpc>
                <a:spcPct val="80000"/>
              </a:lnSpc>
            </a:pPr>
            <a:r>
              <a:rPr lang="ru-RU" sz="2600" dirty="0"/>
              <a:t>Приобщение к музыкальному искусству.</a:t>
            </a:r>
            <a:endParaRPr lang="ru-RU" sz="2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 dirty="0"/>
              <a:t>	</a:t>
            </a:r>
            <a:r>
              <a:rPr lang="ru-RU" sz="2500" b="1" dirty="0"/>
              <a:t>Виды  интеграции: </a:t>
            </a:r>
            <a:r>
              <a:rPr lang="ru-RU" sz="2600" dirty="0"/>
              <a:t>«Физическая культура», «Коммуникация», «Познание», «Социализация», «Художественное творчество», «Чтение художественной литературы».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dirty="0"/>
              <a:t>Реализация образовательной области «Социализация»</a:t>
            </a:r>
          </a:p>
        </p:txBody>
      </p:sp>
      <p:graphicFrame>
        <p:nvGraphicFramePr>
          <p:cNvPr id="87043" name="Group 3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4399280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3556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Задачи и содержание работы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3-4 года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Основной вид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Виды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Формы работы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Формы организации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Методы и приемы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Непосредственно образовательная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Развитие игровой деятельности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Игровая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Игровые упражнения;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Индивидуальные игры;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Совместные с воспитателем игры;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Совместные со сверстниками игры (парные, в малой гр.)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Подгр.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Индивид.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Игры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Чтение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Беседы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наблюдения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Приобщение к элементарным общепринятым нормам и правилам, взаимоотношения со сверстниками и взрослыми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Групп.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Подгрупп.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Формирование первичных личностных, семейных, гендерных представлений, представлений об обществе, стране мире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Праздники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СРИ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6" name="Group 2"/>
          <p:cNvGraphicFramePr>
            <a:graphicFrameLocks noGrp="1"/>
          </p:cNvGraphicFramePr>
          <p:nvPr/>
        </p:nvGraphicFramePr>
        <p:xfrm>
          <a:off x="609600" y="990600"/>
          <a:ext cx="8001000" cy="4991101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4191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Задачи и содержание работы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3-4 года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Основной вид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6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Виды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Формы работы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Формы организации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Методы и приемы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Образовательная деятельность, осуществляемая в ходе режимных моментов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Развитие игровой деятельности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Игровая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Игровые упражнения;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Совместные с воспитателем игры;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Совместные со сверстниками игры (парные, в малой гр.)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Групп.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Подгрупп.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Индивид.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Ситуативные разговоры с детьми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Ситуации морального выбора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Беседы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Игры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Чтение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Рассматривание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0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Приобщение к элементарным общепринятым нормам и правилам, взаимоотношения со сверстниками и взрослыми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Формирование первичных личностных, семейных, гендерных представлений, представлений об обществе, стране мире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Возрастные особенности контингента детей</a:t>
            </a:r>
            <a:r>
              <a:rPr lang="ru-RU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В ДОУ воспитывается 110 детей. Общее количество групп – 5.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	Из них 3 группы – для детей, часто болеющих детей; 2 группы – для детей, имеющих нарушения речи.</a:t>
            </a:r>
          </a:p>
          <a:p>
            <a:pPr>
              <a:lnSpc>
                <a:spcPct val="90000"/>
              </a:lnSpc>
            </a:pPr>
            <a:r>
              <a:rPr lang="ru-RU"/>
              <a:t>Физическое и умственное развитие детей соответствует основным положениям возрастной психологии и периодов дошкольного возраста.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0" name="Group 2"/>
          <p:cNvGraphicFramePr>
            <a:graphicFrameLocks noGrp="1"/>
          </p:cNvGraphicFramePr>
          <p:nvPr/>
        </p:nvGraphicFramePr>
        <p:xfrm>
          <a:off x="571500" y="952500"/>
          <a:ext cx="8001000" cy="5147628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3556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Задачи и содержание работы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3-4 года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Основной вид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Виды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Формы работы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Формы организации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Методы и приемы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Самостоятельная  деятельность детей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Развитие игровой деятельности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Игровая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Индивидуальные игры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Совместные со сверстниками игры (парные, в малой гр.)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Групп.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Подгрупп.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Индивид.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Приобщение к элементарным общепринятым нормам и правилам, взаимоотношения со сверстниками и взрослыми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3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Формирование первичных личностных, семейных, гендерных представлений, представлений об обществе, стране мире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Все виды самостоятельной детской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203" name="Group 91"/>
          <p:cNvGraphicFramePr>
            <a:graphicFrameLocks noGrp="1"/>
          </p:cNvGraphicFramePr>
          <p:nvPr>
            <p:ph/>
          </p:nvPr>
        </p:nvGraphicFramePr>
        <p:xfrm>
          <a:off x="566738" y="304800"/>
          <a:ext cx="8008937" cy="5901056"/>
        </p:xfrm>
        <a:graphic>
          <a:graphicData uri="http://schemas.openxmlformats.org/drawingml/2006/table">
            <a:tbl>
              <a:tblPr/>
              <a:tblGrid>
                <a:gridCol w="2670175"/>
                <a:gridCol w="2668587"/>
                <a:gridCol w="2670175"/>
              </a:tblGrid>
              <a:tr h="12176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Сведения об обеспеченности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литературой, информационными ресурсами и материально – техническим оснащением образовательной области «Социализация»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Программа,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технологии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Методические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пособия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Дидактические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пособия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Программа воспитания и обучения в детском саду/ под редакцией М,А. Васильевой, В.В. Гербовой, Т.С. Комаровой –М.: Мозаика – Синтез, 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Буре Р.С. Социально – нравственное воспитание дошкольников: Методическое пособие. –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М.:Мозаика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Синтез,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Петрова  В.И.,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Стульник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Т.Д.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Нравственное  воспитание  в детском  саду.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М.: Мозаика- Синтез, 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ГубановаН.Ф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«Игровая деятельность в детском саду».-М.: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Мозайка-синтез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2006-2010.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КуцаковаЛ.В. «Творим и мастерим» М.: Мозайка-синтез, 2008-2010.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.АлешинаН.В «Патриотическое воспитание дошкольников).-М.:Перспектива 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Петрова, В.И., Стульник  Т.Д «Этические беседы  с детьми 4-7 лет» ».-М.: Мозайка-синтез, 2007-2010.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92" name="Group 56"/>
          <p:cNvGraphicFramePr>
            <a:graphicFrameLocks noGrp="1"/>
          </p:cNvGraphicFramePr>
          <p:nvPr/>
        </p:nvGraphicFramePr>
        <p:xfrm>
          <a:off x="1143000" y="990600"/>
          <a:ext cx="7593013" cy="4495800"/>
        </p:xfrm>
        <a:graphic>
          <a:graphicData uri="http://schemas.openxmlformats.org/drawingml/2006/table">
            <a:tbl>
              <a:tblPr/>
              <a:tblGrid>
                <a:gridCol w="2512296"/>
                <a:gridCol w="5080717"/>
              </a:tblGrid>
              <a:tr h="449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рождения до школы. Примерная основная общеобразовательная программа дошкольного образования /Под ред.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Н.Е.Вераксы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Т.С. Комаровой, М.А.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Васильевой.-М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.: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Мозайка-Синтез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2010.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 рекомендации  к  «Программе воспитания  и обучения в детском саду» / под ред. В.В. Гербовой, Т.С. Комаровой. – 2-е изд.,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испр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и доп. – М.: Мозаика-Синтез, 2006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-Петрова  В.И.,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Стульник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Т.Д.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Нравственное  воспитание  в детском  саду.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М.: Мозаика- Синтез, 2006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-Н.Ф.Губанова «Игровая деятельность в детском саду».-М.: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Мозайка-синтез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2006-2010.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Л.В.Куцакова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«Творим и мастерим» ».-М.: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Мозайка-синтез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2008-2010.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-Н.В.Алешина «Патриотическое воспитание дошкольников (конспекты занятий).-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М.:Перспектива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2008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-В.И.Петрова, Т.Д.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Стульник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«Этические беседы  с детьми 4-7 лет» ».-М.: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Мозайка-синтез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2007-2010.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4. Содержание коррекционной работы </a:t>
            </a:r>
            <a:br>
              <a:rPr lang="ru-RU" sz="2400" b="1" dirty="0"/>
            </a:br>
            <a:r>
              <a:rPr lang="ru-RU" sz="2400" b="1" dirty="0"/>
              <a:t>(для детей с ограниченными возможностями здоровья) обеспечивает: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100" dirty="0"/>
              <a:t>выявление особых образовательных потребностей детей с ОВЭ, обусловленных недостатками в их физическом и (или) психическом развитии;</a:t>
            </a:r>
          </a:p>
          <a:p>
            <a:pPr>
              <a:lnSpc>
                <a:spcPct val="80000"/>
              </a:lnSpc>
            </a:pPr>
            <a:r>
              <a:rPr lang="ru-RU" sz="2100" dirty="0"/>
              <a:t>осуществление индивидуально-ориентированной </a:t>
            </a:r>
            <a:r>
              <a:rPr lang="ru-RU" sz="2100" dirty="0" err="1"/>
              <a:t>психолого-медико-педагогической</a:t>
            </a:r>
            <a:r>
              <a:rPr lang="ru-RU" sz="2100" dirty="0"/>
              <a:t> помощи детям с ОВЭ с учетом особенностей их психофизического развития и индивидуальных возможностей (в соответствии с рекомендациями </a:t>
            </a:r>
            <a:r>
              <a:rPr lang="ru-RU" sz="2100" dirty="0" err="1"/>
              <a:t>психолого-медико-педагогической</a:t>
            </a:r>
            <a:r>
              <a:rPr lang="ru-RU" sz="2100" dirty="0"/>
              <a:t> комиссии);</a:t>
            </a:r>
          </a:p>
          <a:p>
            <a:pPr>
              <a:lnSpc>
                <a:spcPct val="80000"/>
              </a:lnSpc>
            </a:pPr>
            <a:r>
              <a:rPr lang="ru-RU" sz="2100" dirty="0"/>
              <a:t>возможность освоения детьми с ОВЭ общеобразовательной программы и их интеграцию в образовательном учреждении.</a:t>
            </a:r>
          </a:p>
          <a:p>
            <a:pPr>
              <a:lnSpc>
                <a:spcPct val="80000"/>
              </a:lnSpc>
            </a:pPr>
            <a:r>
              <a:rPr lang="ru-RU" sz="2100" dirty="0"/>
              <a:t>Решение обозначенных целей и задач связано с организацией системы коррекционной работы в рамках общеобразовательной программы.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Содержание коррекционной работы</a:t>
            </a:r>
            <a:r>
              <a:rPr lang="ru-RU" sz="2800" dirty="0"/>
              <a:t>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Обеспечение в ДОУ комплексного подхода к коррекции нарушений в развитии речи у детей дошкольного возраста, объединения усилий всех специалистов ДОУ. </a:t>
            </a:r>
          </a:p>
          <a:p>
            <a:pPr>
              <a:lnSpc>
                <a:spcPct val="90000"/>
              </a:lnSpc>
            </a:pPr>
            <a:r>
              <a:rPr lang="ru-RU" dirty="0"/>
              <a:t>Коррекционная работа строится с учетом усвоения лексических тем. Каждая тема осваивается в течение 1-2 недель.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Содержание коррекционной работы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100" dirty="0"/>
              <a:t>Логопед проводит коррекционно-логопедические занятия ежедневно в утренние часы. Эти занятия могут быть фронтальными (максимум 12 детей) и подгрупповыми (2-4 ребенка детей). Кроме того в ДОУ проводятся индивидуальные занятия по коррекции нарушений звукопроизношения и закреплению полученных навыков свободной от заикания речи.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Воспитатель проводит ежедневные занятия со всеми детьми группы. На фронтальных занятиях, предусмотренных образовательной программой, у детей закрепляются навыки пользования самостоятельной речью.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5. Планируемые результаты освоения детьми основной общеобразовательной программы дошкольного образования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b="1" dirty="0"/>
              <a:t>Итоговые результаты</a:t>
            </a:r>
            <a:r>
              <a:rPr lang="ru-RU" sz="2400" dirty="0"/>
              <a:t> освоения детьми основной общеобразовательной программы дошкольного образования описывают интегративные качества ребенка, которые он может приобрести в результате освоения Программы.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b="1" dirty="0"/>
              <a:t>Промежуточные результаты </a:t>
            </a:r>
            <a:r>
              <a:rPr lang="ru-RU" sz="2400" dirty="0"/>
              <a:t>освоения Программы раскрывают динамику формирования интегративных качеств воспитанников в каждый возрастной период освоения Программы по всем направлениям развития детей.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6. Система мониторинга достижения детьми планируемых результатов освоения Программы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 dirty="0"/>
              <a:t>Обеспечивает оценку </a:t>
            </a:r>
            <a:r>
              <a:rPr lang="ru-RU" sz="1800" b="1" dirty="0"/>
              <a:t>итоговых и промежуточных</a:t>
            </a:r>
            <a:r>
              <a:rPr lang="ru-RU" sz="1800" dirty="0"/>
              <a:t> результатов освоения Программы, позволять осуществлять оценку динамики достижений детей и включать </a:t>
            </a:r>
            <a:r>
              <a:rPr lang="ru-RU" sz="1800" b="1" dirty="0"/>
              <a:t>описание объекта, форм, периодичности и содержания </a:t>
            </a:r>
            <a:r>
              <a:rPr lang="ru-RU" sz="1800" dirty="0"/>
              <a:t>мониторинга.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Исследуются </a:t>
            </a:r>
            <a:r>
              <a:rPr lang="ru-RU" sz="1800" b="1" dirty="0"/>
              <a:t>физические, интеллектуальные и личностные качества</a:t>
            </a:r>
            <a:r>
              <a:rPr lang="ru-RU" sz="1800" dirty="0"/>
              <a:t> ребенка. </a:t>
            </a:r>
          </a:p>
          <a:p>
            <a:pPr>
              <a:lnSpc>
                <a:spcPct val="80000"/>
              </a:lnSpc>
            </a:pPr>
            <a:r>
              <a:rPr lang="ru-RU" sz="1800" b="1" dirty="0"/>
              <a:t>Периодичность </a:t>
            </a:r>
            <a:r>
              <a:rPr lang="ru-RU" sz="1800" dirty="0"/>
              <a:t>мониторинга устанавливается ОУ, обеспечивает оценку динамики достижений детей, не нарушает ход образовательного процесса (3 раза в год).</a:t>
            </a:r>
            <a:endParaRPr lang="ru-RU" sz="1800" b="1" dirty="0"/>
          </a:p>
          <a:p>
            <a:pPr>
              <a:lnSpc>
                <a:spcPct val="80000"/>
              </a:lnSpc>
            </a:pPr>
            <a:r>
              <a:rPr lang="ru-RU" sz="1800" b="1" dirty="0"/>
              <a:t>Содержание </a:t>
            </a:r>
            <a:r>
              <a:rPr lang="ru-RU" sz="1800" dirty="0"/>
              <a:t>мониторинга тесно связано с образовательными программами обучения и воспитания детей.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Системы мониторинга применяет методы, позволяющие получить необходимый объем информации в оптимальные сроки. Итоговые результаты (интегративные качества) отражаются в портрете выпускника, в котором фиксируются качества и степень их </a:t>
            </a:r>
            <a:r>
              <a:rPr lang="ru-RU" sz="1800" dirty="0" err="1"/>
              <a:t>сформированности</a:t>
            </a:r>
            <a:r>
              <a:rPr lang="ru-RU" sz="1800" dirty="0"/>
              <a:t>.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676400" y="304800"/>
            <a:ext cx="6096000" cy="366713"/>
          </a:xfrm>
          <a:prstGeom prst="rect">
            <a:avLst/>
          </a:prstGeom>
          <a:solidFill>
            <a:srgbClr val="6DF7C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усвоения образовательной программы</a:t>
            </a:r>
            <a:endParaRPr lang="ru-RU" sz="1600" dirty="0">
              <a:latin typeface="+mn-lt"/>
            </a:endParaRPr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28625" y="914400"/>
            <a:ext cx="3152775" cy="7429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образовательного процесса</a:t>
            </a:r>
            <a:endParaRPr lang="ru-RU" sz="1400" dirty="0">
              <a:latin typeface="+mn-lt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562600" y="914400"/>
            <a:ext cx="3076575" cy="714375"/>
          </a:xfrm>
          <a:prstGeom prst="rect">
            <a:avLst/>
          </a:prstGeom>
          <a:solidFill>
            <a:srgbClr val="FF99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детского развития (мониторинг интегративных качеств</a:t>
            </a:r>
            <a:r>
              <a:rPr lang="ru-RU" sz="12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ru-RU" dirty="0">
              <a:latin typeface="+mn-lt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3048000" cy="733425"/>
          </a:xfrm>
          <a:prstGeom prst="rect">
            <a:avLst/>
          </a:prstGeom>
          <a:solidFill>
            <a:srgbClr val="C8EAC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проводят педагоги, занимающиеся с детьми: воспитатели, специалисты</a:t>
            </a:r>
            <a:endParaRPr lang="ru-RU" sz="1400" dirty="0">
              <a:latin typeface="+mn-lt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562600" y="1981200"/>
            <a:ext cx="3048000" cy="542925"/>
          </a:xfrm>
          <a:prstGeom prst="rect">
            <a:avLst/>
          </a:prstGeom>
          <a:solidFill>
            <a:srgbClr val="F1ADD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проводит  психолог, педагоги, медицинский работник</a:t>
            </a:r>
            <a:endParaRPr lang="ru-RU" sz="1400" dirty="0">
              <a:latin typeface="+mn-lt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2971800"/>
            <a:ext cx="3048000" cy="838200"/>
          </a:xfrm>
          <a:prstGeom prst="rect">
            <a:avLst/>
          </a:prstGeom>
          <a:solidFill>
            <a:srgbClr val="C8EAC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оценка степени продвижения в образовательном процессе</a:t>
            </a:r>
            <a:endParaRPr lang="ru-RU" sz="1400" dirty="0">
              <a:latin typeface="+mn-lt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562600" y="2743200"/>
            <a:ext cx="3048000" cy="1143000"/>
          </a:xfrm>
          <a:prstGeom prst="rect">
            <a:avLst/>
          </a:prstGeom>
          <a:solidFill>
            <a:srgbClr val="F1ADD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выявление индивидуальных особенностей развития ребенка и  определение (при необходимости) индивидуального образовательного маршрута</a:t>
            </a:r>
            <a:endParaRPr lang="ru-RU" sz="1400" dirty="0">
              <a:latin typeface="+mn-lt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4038600"/>
            <a:ext cx="3048000" cy="333375"/>
          </a:xfrm>
          <a:prstGeom prst="rect">
            <a:avLst/>
          </a:prstGeom>
          <a:solidFill>
            <a:srgbClr val="C8EAC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 мониторинга</a:t>
            </a:r>
            <a:endParaRPr lang="ru-RU" sz="1600" dirty="0">
              <a:latin typeface="+mn-lt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57200" y="4648200"/>
            <a:ext cx="3048000" cy="1362075"/>
          </a:xfrm>
          <a:prstGeom prst="rect">
            <a:avLst/>
          </a:prstGeom>
          <a:solidFill>
            <a:srgbClr val="C8EAC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наблюдение за ребенком                            </a:t>
            </a:r>
            <a:endParaRPr lang="ru-RU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анализ продуктов детской деятельности</a:t>
            </a:r>
            <a:endParaRPr lang="ru-RU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специальные педагогические пробы</a:t>
            </a:r>
            <a:endParaRPr lang="ru-RU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562600" y="4114800"/>
            <a:ext cx="3038475" cy="361950"/>
          </a:xfrm>
          <a:prstGeom prst="rect">
            <a:avLst/>
          </a:prstGeom>
          <a:solidFill>
            <a:srgbClr val="F1ADD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мониторинга</a:t>
            </a:r>
            <a:endParaRPr lang="ru-RU" sz="1600" dirty="0">
              <a:latin typeface="+mn-lt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486400" y="4724400"/>
            <a:ext cx="3124200" cy="1228725"/>
          </a:xfrm>
          <a:prstGeom prst="rect">
            <a:avLst/>
          </a:prstGeom>
          <a:solidFill>
            <a:srgbClr val="F1ADD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наблюдение за ребенком</a:t>
            </a:r>
            <a:endParaRPr lang="ru-RU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диагностические методики</a:t>
            </a:r>
            <a:endParaRPr lang="ru-RU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тестовые задания</a:t>
            </a:r>
            <a:endParaRPr lang="ru-RU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786063" y="6143625"/>
            <a:ext cx="3667125" cy="485775"/>
          </a:xfrm>
          <a:prstGeom prst="rect">
            <a:avLst/>
          </a:prstGeom>
          <a:solidFill>
            <a:srgbClr val="6DF7C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индивидуальная карта развития ребенка</a:t>
            </a:r>
            <a:endParaRPr lang="ru-RU" sz="1400" dirty="0">
              <a:latin typeface="+mn-lt"/>
            </a:endParaRPr>
          </a:p>
        </p:txBody>
      </p:sp>
      <p:sp>
        <p:nvSpPr>
          <p:cNvPr id="76814" name="Rectangle 13"/>
          <p:cNvSpPr>
            <a:spLocks noChangeArrowheads="1"/>
          </p:cNvSpPr>
          <p:nvPr/>
        </p:nvSpPr>
        <p:spPr bwMode="auto">
          <a:xfrm>
            <a:off x="0" y="2286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https://lh6.googleusercontent.com/ZuyzXgIZpGxH2cqxYRkU9_ONlSPDKD_rRlgCgKMpOhwUVcL3wk387CeT2YrPKp0d3Yx_RjtiaU6WJIMUC99Oiu6tBuTLqh6-7l8jvALSRWbr7QW4xtUvs1PRy7D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27539" cy="6858000"/>
          </a:xfrm>
          <a:prstGeom prst="rect">
            <a:avLst/>
          </a:prstGeom>
          <a:noFill/>
        </p:spPr>
      </p:pic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81000" y="285750"/>
            <a:ext cx="8458200" cy="5524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детского развития</a:t>
            </a:r>
            <a:endParaRPr lang="ru-RU" dirty="0">
              <a:latin typeface="+mn-lt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071813" y="1000125"/>
            <a:ext cx="5791200" cy="4095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общих способностей</a:t>
            </a:r>
            <a:endParaRPr lang="ru-RU" dirty="0">
              <a:latin typeface="+mn-lt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09800" y="1828800"/>
            <a:ext cx="2171700" cy="1066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познавательных способностей</a:t>
            </a:r>
            <a:endParaRPr lang="ru-RU">
              <a:latin typeface="+mn-lt"/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4495800" y="1905000"/>
            <a:ext cx="2066925" cy="990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коммуникативных способностей</a:t>
            </a:r>
            <a:endParaRPr lang="ru-RU" dirty="0">
              <a:latin typeface="+mn-lt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781800" y="1905000"/>
            <a:ext cx="20574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регуляторных способностей</a:t>
            </a:r>
            <a:endParaRPr lang="ru-RU" dirty="0">
              <a:latin typeface="+mn-lt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28600" y="1066800"/>
            <a:ext cx="1752600" cy="167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физического развития ребенка, состояние его здоровья</a:t>
            </a:r>
            <a:endParaRPr lang="ru-RU" dirty="0">
              <a:latin typeface="+mn-lt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04800" y="3276600"/>
            <a:ext cx="1676400" cy="18907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медицинский работник, </a:t>
            </a:r>
          </a:p>
          <a:p>
            <a:pPr algn="ctr" eaLnBrk="0" hangingPunct="0"/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инструктор по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ЛФК</a:t>
            </a:r>
            <a:endParaRPr lang="ru-RU" sz="1100" dirty="0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ru-RU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214563" y="3214688"/>
            <a:ext cx="2071687" cy="23336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перцептивного развития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интеллектуального развития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творческих способностей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500563" y="3214688"/>
            <a:ext cx="1928812" cy="23336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понимание высказывания другого человека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выражать свое отношение к происходящему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межличностных отношений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705600" y="3200400"/>
            <a:ext cx="2224088" cy="22860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 эмоциональной и произвольной регуляции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планировать свои действия и деятельность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распределять роли и договариваться с партнерами по деятельности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209800" y="5715000"/>
            <a:ext cx="2028825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педагог-психолог</a:t>
            </a:r>
            <a:endParaRPr lang="ru-RU" dirty="0">
              <a:latin typeface="+mn-lt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4495800" y="5715000"/>
            <a:ext cx="1943100" cy="7429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учитель-логопед, воспитатель, </a:t>
            </a:r>
          </a:p>
          <a:p>
            <a:pPr algn="ctr" eaLnBrk="0" hangingPunct="0"/>
            <a:r>
              <a:rPr lang="ru-RU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педагог-психолог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705600" y="5715000"/>
            <a:ext cx="2266950" cy="838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воспитатель, педагог-психолог</a:t>
            </a:r>
            <a:endParaRPr lang="ru-RU" dirty="0">
              <a:latin typeface="+mn-lt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4479925" y="868363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Индивидуальные особенности контингента детей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100"/>
              <a:t>По результатам проблемно – ориентированного анализа состояние здоровья детей, посещающих дошкольные группы было выявлено, что 70% детей имеют </a:t>
            </a:r>
            <a:r>
              <a:rPr lang="en-US" sz="2100"/>
              <a:t>II </a:t>
            </a:r>
            <a:r>
              <a:rPr lang="ru-RU" sz="2100"/>
              <a:t>и </a:t>
            </a:r>
            <a:r>
              <a:rPr lang="en-US" sz="2100"/>
              <a:t>III </a:t>
            </a:r>
            <a:r>
              <a:rPr lang="ru-RU" sz="2100"/>
              <a:t>группы здоровья. </a:t>
            </a:r>
          </a:p>
          <a:p>
            <a:pPr>
              <a:lnSpc>
                <a:spcPct val="80000"/>
              </a:lnSpc>
            </a:pPr>
            <a:r>
              <a:rPr lang="ru-RU" sz="2100"/>
              <a:t>В структуре хронической заболеваемости детей </a:t>
            </a:r>
            <a:r>
              <a:rPr lang="en-US" sz="2100"/>
              <a:t>II</a:t>
            </a:r>
            <a:r>
              <a:rPr lang="ru-RU" sz="2100"/>
              <a:t> место занимают болезни органов дыхания. ОРЗ и ОРВИ занимают ведущее место по количеству пропусков детей по болезни. </a:t>
            </a:r>
          </a:p>
          <a:p>
            <a:pPr>
              <a:lnSpc>
                <a:spcPct val="80000"/>
              </a:lnSpc>
            </a:pPr>
            <a:r>
              <a:rPr lang="ru-RU" sz="2100"/>
              <a:t>Детям, имеющим нарушение речи, наряду с общей соматической  ослабленностью присуще замедленное развитие локомоторных функций, и отставание в развитии двигательной сферы. </a:t>
            </a:r>
          </a:p>
          <a:p>
            <a:pPr>
              <a:lnSpc>
                <a:spcPct val="80000"/>
              </a:lnSpc>
            </a:pPr>
            <a:r>
              <a:rPr lang="ru-RU" sz="2100"/>
              <a:t>Отмечается недостаточность координации пальцев рук.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/>
              <a:t>МБДОУ «Муромцевский детский </a:t>
            </a:r>
            <a:br>
              <a:rPr lang="ru-RU" sz="2800" dirty="0"/>
            </a:br>
            <a:r>
              <a:rPr lang="ru-RU" sz="2800" dirty="0"/>
              <a:t>сад № 4 комбинированного вида» Муромцевского муниципального района Омской области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Основная общеобразовательная  программа дошкольного образования</a:t>
            </a:r>
          </a:p>
        </p:txBody>
      </p:sp>
      <p:pic>
        <p:nvPicPr>
          <p:cNvPr id="51204" name="Picture 4" descr="вид са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419600"/>
            <a:ext cx="3048000" cy="203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Цели и задачи деятельности ДОУ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900" b="1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900" b="1"/>
              <a:t>	</a:t>
            </a:r>
            <a:r>
              <a:rPr lang="ru-RU" sz="1400" b="1"/>
              <a:t>Цели:</a:t>
            </a: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Обеспечение достижения воспитанниками физической, интеллектуальной, психологической и личностной готовности к школе (необходимого и достаточного уровня развития ребенка для успешного освоения им основных общеобразовательных программ начального общего образования);</a:t>
            </a:r>
          </a:p>
          <a:p>
            <a:pPr>
              <a:lnSpc>
                <a:spcPct val="80000"/>
              </a:lnSpc>
            </a:pPr>
            <a:r>
              <a:rPr lang="ru-RU" sz="1400"/>
              <a:t>Сохранение и укрепление здоровья детей дошкольного возраста, коррекция нарушений речи.</a:t>
            </a:r>
            <a:endParaRPr lang="ru-RU" sz="14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/>
              <a:t>	Задачи:</a:t>
            </a:r>
            <a:endParaRPr lang="ru-RU" sz="1400"/>
          </a:p>
          <a:p>
            <a:pPr>
              <a:lnSpc>
                <a:spcPct val="80000"/>
              </a:lnSpc>
            </a:pPr>
            <a:r>
              <a:rPr lang="ru-RU" sz="1400"/>
              <a:t>обеспечение условий для социальной адаптации детей;</a:t>
            </a:r>
          </a:p>
          <a:p>
            <a:pPr>
              <a:lnSpc>
                <a:spcPct val="80000"/>
              </a:lnSpc>
            </a:pPr>
            <a:r>
              <a:rPr lang="ru-RU" sz="1400"/>
              <a:t>создание оптимальных условий для охраны и укрепления физического и психического здоровья детей;</a:t>
            </a:r>
          </a:p>
          <a:p>
            <a:pPr>
              <a:lnSpc>
                <a:spcPct val="80000"/>
              </a:lnSpc>
            </a:pPr>
            <a:r>
              <a:rPr lang="ru-RU" sz="1400"/>
              <a:t>осуществление интеллектуального, социально-личностного, художественно-эстетического и физического развития ребенка в соответствии с реализуемой образовательной программой, обеспечивающей выполнение Федеральных государственных требований к содержанию и методам, реализуемым в дошкольном образовательном учреждении;</a:t>
            </a:r>
          </a:p>
          <a:p>
            <a:pPr>
              <a:lnSpc>
                <a:spcPct val="80000"/>
              </a:lnSpc>
            </a:pPr>
            <a:r>
              <a:rPr lang="ru-RU" sz="1400"/>
              <a:t>осуществление квалифицированной коррекции нарушения речи детей.</a:t>
            </a:r>
          </a:p>
          <a:p>
            <a:pPr>
              <a:lnSpc>
                <a:spcPct val="80000"/>
              </a:lnSpc>
            </a:pPr>
            <a:r>
              <a:rPr lang="ru-RU" sz="1400"/>
              <a:t>взаимодействие с семьей для обеспечения полноценного развития ребенка</a:t>
            </a:r>
            <a:endParaRPr lang="ru-RU" sz="14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/>
              <a:t>Специфические задачи ДОУ:</a:t>
            </a:r>
            <a:r>
              <a:rPr lang="ru-RU" sz="3400"/>
              <a:t/>
            </a:r>
            <a:br>
              <a:rPr lang="ru-RU" sz="3400"/>
            </a:br>
            <a:endParaRPr lang="ru-RU" sz="3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Осуществление квалифицированной коррекции отклонений в физическом или психическом развитии воспитанников. </a:t>
            </a:r>
          </a:p>
          <a:p>
            <a:r>
              <a:rPr lang="ru-RU"/>
              <a:t>Интеграция детей с отклонениями в состоянии здоровья в единое образовательное пространство.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dirty="0"/>
              <a:t>Приоритетные направления деятельности ДОУ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/>
              <a:t>	Учреждение реализует основную общеобразовательную программу дошкольного образования в группах:</a:t>
            </a:r>
          </a:p>
          <a:p>
            <a:pPr>
              <a:lnSpc>
                <a:spcPct val="80000"/>
              </a:lnSpc>
            </a:pPr>
            <a:r>
              <a:rPr lang="ru-RU" sz="1700" dirty="0"/>
              <a:t> </a:t>
            </a:r>
            <a:r>
              <a:rPr lang="ru-RU" sz="1700" b="1" dirty="0"/>
              <a:t>компенсирующей направленности</a:t>
            </a:r>
            <a:r>
              <a:rPr lang="ru-RU" sz="1700" dirty="0"/>
              <a:t> с приоритетным осуществлением деятельности по квалифицированной коррекции недостатков психического здоровья и нарушения речи.</a:t>
            </a:r>
          </a:p>
          <a:p>
            <a:pPr>
              <a:lnSpc>
                <a:spcPct val="80000"/>
              </a:lnSpc>
            </a:pPr>
            <a:r>
              <a:rPr lang="ru-RU" sz="1700" b="1" dirty="0"/>
              <a:t>оздоровительной направленности</a:t>
            </a:r>
            <a:r>
              <a:rPr lang="ru-RU" sz="1700" dirty="0"/>
              <a:t> приоритетным является осуществление деятельности по проведению санитарно – гигиенических, профилактических и оздоровительных мероприятий. Реализуем оздоровительную программу для детей от 3 до 7 лет «Игры, которые лечат», разработанную и адаптированную в нашем ДОУ.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 dirty="0"/>
              <a:t>	Главными ценностями для учреждения</a:t>
            </a:r>
            <a:r>
              <a:rPr lang="ru-RU" sz="1700" dirty="0"/>
              <a:t> является укрепление здоровья, всестороннее развитие ребенка с учетом индивидуальных и возрастных особенностей и обеспечение стартовых возможностей для перехода на начальную ступень образования.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dirty="0"/>
              <a:t>Ведущий компонент предназначения (миссии) ДОУ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100" dirty="0"/>
              <a:t>обеспечение условий для охраны жизни и укрепления физического и психического здоровья воспитанников; 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развитие физических, интеллектуальных и личностных качеств, </a:t>
            </a:r>
          </a:p>
          <a:p>
            <a:pPr>
              <a:lnSpc>
                <a:spcPct val="90000"/>
              </a:lnSpc>
            </a:pPr>
            <a:r>
              <a:rPr lang="ru-RU" sz="2100" dirty="0"/>
              <a:t>формирование предпосылок учебной деятельности.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/>
              <a:t>	Реализация данного компонента обеспечивается благодаря использованию в образовательном процессе «Программы воспитания и обучения в детском саду» / под редакцией М.А. Васильевой, В.В. Гербовой, Т.С. Комаровой. М.: Мозаика – Синтез, 2005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1044</TotalTime>
  <Words>2532</Words>
  <Application>Microsoft PowerPoint</Application>
  <PresentationFormat>Экран (4:3)</PresentationFormat>
  <Paragraphs>380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Профиль</vt:lpstr>
      <vt:lpstr>МБДОУ «Муромцевский детский  сад № 4 комбинированного вида» Муромцевского муниципального района Омской области</vt:lpstr>
      <vt:lpstr>1. Пояснительная записка</vt:lpstr>
      <vt:lpstr>Основная общеобразовательная программа дошкольного образования ДОУ</vt:lpstr>
      <vt:lpstr>Возрастные особенности контингента детей </vt:lpstr>
      <vt:lpstr>Индивидуальные особенности контингента детей</vt:lpstr>
      <vt:lpstr>Цели и задачи деятельности ДОУ</vt:lpstr>
      <vt:lpstr>Специфические задачи ДОУ: </vt:lpstr>
      <vt:lpstr>Приоритетные направления деятельности ДОУ </vt:lpstr>
      <vt:lpstr>Ведущий компонент предназначения (миссии) ДОУ</vt:lpstr>
      <vt:lpstr>Приоритетное направление деятельности ДОУ</vt:lpstr>
      <vt:lpstr>Особенности осуществления образовательного процесса </vt:lpstr>
      <vt:lpstr>Особенности осуществления образовательного процесса</vt:lpstr>
      <vt:lpstr>Формы и методы взаимодействия ДОУ и семьи</vt:lpstr>
      <vt:lpstr>Принципы  формирования основной общеобразовательной программы ДОУ </vt:lpstr>
      <vt:lpstr>Подходы к формированию основной общеобразовательной программы ДОУ</vt:lpstr>
      <vt:lpstr>Кадровый состав ДОУ</vt:lpstr>
      <vt:lpstr>Требования  к комплектованию групп ДОУ</vt:lpstr>
      <vt:lpstr>Материально-техническое обеспечение воспитательного процесса </vt:lpstr>
      <vt:lpstr>Воспитательная программа ДОУ </vt:lpstr>
      <vt:lpstr>Формы сотрудничества ДОУ родителей и общественности в проектировании и развитии воспитательного пространства</vt:lpstr>
      <vt:lpstr>Документы, регламентирующие осуществление воспитательного процесса ДОУ</vt:lpstr>
      <vt:lpstr>2. Организация режима пребывания детей в образовательном учреждении</vt:lpstr>
      <vt:lpstr>Особенности модели организации непосредственно образовательной деятельности (НОД)</vt:lpstr>
      <vt:lpstr>НОД - непосредственно образовательная деятельность</vt:lpstr>
      <vt:lpstr>Особенности модели режима в летний период</vt:lpstr>
      <vt:lpstr> Проектирование образовательного процесса </vt:lpstr>
      <vt:lpstr>3. Содержание психолого-педагогической работы по освоению детьми образовательных областей</vt:lpstr>
      <vt:lpstr>ФИЗИЧЕСКОЕ  РАЗВИТИЕ  ребенка </vt:lpstr>
      <vt:lpstr>Образовательная область  «Здоровье»</vt:lpstr>
      <vt:lpstr>Образовательная область «Безопасность»</vt:lpstr>
      <vt:lpstr>СОЦИАЛЬНО-ЛИЧНОСТНОЕ   РАЗВИТИЕ   ребенка</vt:lpstr>
      <vt:lpstr>Образовательная область «Труд»</vt:lpstr>
      <vt:lpstr>Познавательно – речевое развитие ребенка</vt:lpstr>
      <vt:lpstr>Образовательная область «Коммуникация»</vt:lpstr>
      <vt:lpstr>Образовательная область «Чтение   художественной  литературы»</vt:lpstr>
      <vt:lpstr>Художественно – эстетическое развитие </vt:lpstr>
      <vt:lpstr>Образовательная область «Музыка»</vt:lpstr>
      <vt:lpstr>Реализация образовательной области «Социализация»</vt:lpstr>
      <vt:lpstr>Слайд 39</vt:lpstr>
      <vt:lpstr>Слайд 40</vt:lpstr>
      <vt:lpstr>Слайд 41</vt:lpstr>
      <vt:lpstr>Слайд 42</vt:lpstr>
      <vt:lpstr>4. Содержание коррекционной работы  (для детей с ограниченными возможностями здоровья) обеспечивает:</vt:lpstr>
      <vt:lpstr>Содержание коррекционной работы </vt:lpstr>
      <vt:lpstr>Содержание коррекционной работы</vt:lpstr>
      <vt:lpstr>5. Планируемые результаты освоения детьми основной общеобразовательной программы дошкольного образования</vt:lpstr>
      <vt:lpstr>6. Система мониторинга достижения детьми планируемых результатов освоения Программы</vt:lpstr>
      <vt:lpstr>Слайд 48</vt:lpstr>
      <vt:lpstr>Слайд 49</vt:lpstr>
      <vt:lpstr>МБДОУ «Муромцевский детский  сад № 4 комбинированного вида» Муромцевского муниципального района Омской области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МКУ</cp:lastModifiedBy>
  <cp:revision>27</cp:revision>
  <cp:lastPrinted>1601-01-01T00:00:00Z</cp:lastPrinted>
  <dcterms:created xsi:type="dcterms:W3CDTF">1601-01-01T00:00:00Z</dcterms:created>
  <dcterms:modified xsi:type="dcterms:W3CDTF">2014-01-29T08:45:20Z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