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61" r:id="rId5"/>
    <p:sldId id="265" r:id="rId6"/>
    <p:sldId id="263" r:id="rId7"/>
    <p:sldId id="264" r:id="rId8"/>
    <p:sldId id="268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CC0000"/>
    <a:srgbClr val="FFFF00"/>
    <a:srgbClr val="FFFF99"/>
    <a:srgbClr val="FF33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7945-0732-4B87-AF86-2EA08D17C5CC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2375-02EA-4140-9349-595ABB94D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7945-0732-4B87-AF86-2EA08D17C5CC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2375-02EA-4140-9349-595ABB94D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7945-0732-4B87-AF86-2EA08D17C5CC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2375-02EA-4140-9349-595ABB94D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7945-0732-4B87-AF86-2EA08D17C5CC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2375-02EA-4140-9349-595ABB94D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7945-0732-4B87-AF86-2EA08D17C5CC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2375-02EA-4140-9349-595ABB94D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7945-0732-4B87-AF86-2EA08D17C5CC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2375-02EA-4140-9349-595ABB94D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7945-0732-4B87-AF86-2EA08D17C5CC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2375-02EA-4140-9349-595ABB94D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7945-0732-4B87-AF86-2EA08D17C5CC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2375-02EA-4140-9349-595ABB94D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7945-0732-4B87-AF86-2EA08D17C5CC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2375-02EA-4140-9349-595ABB94D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7945-0732-4B87-AF86-2EA08D17C5CC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2375-02EA-4140-9349-595ABB94D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7945-0732-4B87-AF86-2EA08D17C5CC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E52375-02EA-4140-9349-595ABB94DA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B67945-0732-4B87-AF86-2EA08D17C5CC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E52375-02EA-4140-9349-595ABB94DAB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://static.insales.ru/images/products/1/7408/548080/large/Present1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orum.materinstvo.ru/uploads/1227979381/post-55307-1228080149_thumb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589" y="1556792"/>
            <a:ext cx="8071048" cy="35695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Мастер – класс</a:t>
            </a:r>
            <a:b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 </a:t>
            </a:r>
            <a:b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«Понимание позиции» – как один из способов формирования способности понимания у старших дошкольников.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0974" y="5517232"/>
            <a:ext cx="4032120" cy="17681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Епифанова С.Н.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воспитатель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6312" y="260648"/>
            <a:ext cx="7369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Century Schoolbook" pitchFamily="18" charset="0"/>
                <a:cs typeface="Aharoni" pitchFamily="2" charset="-79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2000" dirty="0" smtClean="0">
                <a:solidFill>
                  <a:schemeClr val="accent1"/>
                </a:solidFill>
                <a:latin typeface="Century Schoolbook" pitchFamily="18" charset="0"/>
                <a:cs typeface="Aharoni" pitchFamily="2" charset="-79"/>
              </a:rPr>
              <a:t>«Прогимназия «Сообщество»</a:t>
            </a:r>
            <a:endParaRPr lang="ru-RU" sz="2000" dirty="0">
              <a:solidFill>
                <a:schemeClr val="accent1"/>
              </a:solidFill>
              <a:latin typeface="Century Schoolboo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44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96062"/>
            <a:ext cx="6530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прием: определить позицию в игровой (проблемной) ситуации</a:t>
            </a: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Игра: «Какой путь выберете?»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xakac.info/sites/default/files/10642.d.jpg?128468787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5" t="5072" r="20305"/>
          <a:stretch/>
        </p:blipFill>
        <p:spPr bwMode="auto">
          <a:xfrm>
            <a:off x="3851920" y="1916832"/>
            <a:ext cx="1310326" cy="217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azdnyemvmeste.ru/uploads/posts/2011-07/1310116870_dedushke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44407"/>
            <a:ext cx="1872208" cy="24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41.radikal.ru/i093/1005/99/686a17bfa02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72461"/>
            <a:ext cx="1812032" cy="16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261511" y="5808701"/>
            <a:ext cx="586054" cy="714499"/>
            <a:chOff x="5239" y="3702"/>
            <a:chExt cx="226" cy="363"/>
          </a:xfrm>
        </p:grpSpPr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5284" y="3702"/>
              <a:ext cx="136" cy="136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801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 flipV="1">
              <a:off x="5284" y="3838"/>
              <a:ext cx="136" cy="227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rgbClr val="801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H="1">
              <a:off x="5239" y="3838"/>
              <a:ext cx="45" cy="91"/>
            </a:xfrm>
            <a:prstGeom prst="line">
              <a:avLst/>
            </a:prstGeom>
            <a:noFill/>
            <a:ln w="25400">
              <a:solidFill>
                <a:srgbClr val="801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5420" y="3838"/>
              <a:ext cx="45" cy="91"/>
            </a:xfrm>
            <a:prstGeom prst="line">
              <a:avLst/>
            </a:prstGeom>
            <a:noFill/>
            <a:ln w="25400">
              <a:solidFill>
                <a:srgbClr val="801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Тройная стрелка влево/вправо/вверх 2"/>
          <p:cNvSpPr/>
          <p:nvPr/>
        </p:nvSpPr>
        <p:spPr>
          <a:xfrm>
            <a:off x="2555777" y="4086881"/>
            <a:ext cx="3842752" cy="1696527"/>
          </a:xfrm>
          <a:prstGeom prst="leftRightUpArrow">
            <a:avLst>
              <a:gd name="adj1" fmla="val 13330"/>
              <a:gd name="adj2" fmla="val 10737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9470129">
            <a:off x="346298" y="1862710"/>
            <a:ext cx="5292080" cy="3943446"/>
          </a:xfrm>
          <a:prstGeom prst="ellipse">
            <a:avLst/>
          </a:prstGeom>
          <a:noFill/>
          <a:ln w="12700">
            <a:solidFill>
              <a:srgbClr val="7030A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9731934">
            <a:off x="2481245" y="4683010"/>
            <a:ext cx="21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 к людям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374610">
            <a:off x="5664507" y="3415351"/>
            <a:ext cx="333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Равнодушие- </a:t>
            </a:r>
            <a:r>
              <a:rPr lang="ru-RU" u="sng" dirty="0" smtClean="0">
                <a:solidFill>
                  <a:srgbClr val="FF0000"/>
                </a:solidFill>
              </a:rPr>
              <a:t>личный интерес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3025711">
            <a:off x="6175923" y="3895333"/>
            <a:ext cx="2974515" cy="234615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Цель мастер-класса: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20256"/>
            <a:ext cx="8229600" cy="30529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Продемонстрировать </a:t>
            </a:r>
            <a:r>
              <a:rPr lang="ru-RU" sz="3600" dirty="0">
                <a:solidFill>
                  <a:schemeClr val="accent1"/>
                </a:solidFill>
              </a:rPr>
              <a:t>педагогам приемы работы с детьми по развитию способности понимания за счет способа «понимания позиции».</a:t>
            </a:r>
          </a:p>
        </p:txBody>
      </p:sp>
    </p:spTree>
    <p:extLst>
      <p:ext uri="{BB962C8B-B14F-4D97-AF65-F5344CB8AC3E}">
        <p14:creationId xmlns:p14="http://schemas.microsoft.com/office/powerpoint/2010/main" val="19693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3317721"/>
            <a:ext cx="2520280" cy="15121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33CC"/>
                </a:solidFill>
                <a:latin typeface="Century Schoolbook" pitchFamily="18" charset="0"/>
              </a:rPr>
              <a:t>ДЕЯТЕЛЬНОСТНАЯ </a:t>
            </a:r>
          </a:p>
          <a:p>
            <a:pPr algn="ctr"/>
            <a:r>
              <a:rPr lang="ru-RU" sz="1200" dirty="0" smtClean="0">
                <a:solidFill>
                  <a:srgbClr val="FF33CC"/>
                </a:solidFill>
                <a:latin typeface="Century Schoolbook" pitchFamily="18" charset="0"/>
              </a:rPr>
              <a:t>СИТУАЦИЯ</a:t>
            </a:r>
            <a:endParaRPr lang="ru-RU" sz="1200" dirty="0">
              <a:solidFill>
                <a:srgbClr val="FF33CC"/>
              </a:solidFill>
              <a:latin typeface="Century Schoolbook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11760" y="1133163"/>
            <a:ext cx="1512168" cy="13681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СМЫСЛ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1412776"/>
            <a:ext cx="2066528" cy="108012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ЗНАЧЕНИЕ </a:t>
            </a:r>
          </a:p>
          <a:p>
            <a:pPr algn="ctr"/>
            <a:r>
              <a:rPr lang="ru-RU" dirty="0" smtClean="0"/>
              <a:t>(ТЗ, </a:t>
            </a:r>
            <a:r>
              <a:rPr lang="ru-RU" dirty="0" err="1" smtClean="0"/>
              <a:t>З,Ср,Ц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933056"/>
            <a:ext cx="259228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ПРЕДМЕТ ПОНИМАНИЯ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2553481" y="4941168"/>
            <a:ext cx="3713996" cy="1040539"/>
          </a:xfrm>
          <a:prstGeom prst="curvedUpArrow">
            <a:avLst>
              <a:gd name="adj1" fmla="val 17561"/>
              <a:gd name="adj2" fmla="val 50000"/>
              <a:gd name="adj3" fmla="val 338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4551703" y="1700808"/>
            <a:ext cx="1430753" cy="484632"/>
          </a:xfrm>
          <a:prstGeom prst="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19672" y="2636912"/>
            <a:ext cx="2412268" cy="296512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174198" y="2348880"/>
            <a:ext cx="868685" cy="13155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Улыбающееся лицо 14"/>
          <p:cNvSpPr/>
          <p:nvPr/>
        </p:nvSpPr>
        <p:spPr>
          <a:xfrm>
            <a:off x="2750256" y="2902296"/>
            <a:ext cx="911466" cy="830849"/>
          </a:xfrm>
          <a:prstGeom prst="smileyFac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724128" y="2492896"/>
            <a:ext cx="25832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635896" y="2492896"/>
            <a:ext cx="208823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7"/>
          <p:cNvSpPr txBox="1">
            <a:spLocks noChangeArrowheads="1"/>
          </p:cNvSpPr>
          <p:nvPr/>
        </p:nvSpPr>
        <p:spPr bwMode="auto">
          <a:xfrm>
            <a:off x="3462103" y="2682073"/>
            <a:ext cx="255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086913" y="1143000"/>
            <a:ext cx="2428875" cy="5715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252F7D"/>
                </a:solidFill>
              </a:rPr>
              <a:t>Способы </a:t>
            </a:r>
            <a:endParaRPr lang="ru-RU" b="1" dirty="0">
              <a:solidFill>
                <a:srgbClr val="252F7D"/>
              </a:solidFill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3428999" y="285749"/>
            <a:ext cx="2428875" cy="78581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Способность понимания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714375" y="1071563"/>
            <a:ext cx="2571750" cy="642937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252F7D"/>
                </a:solidFill>
              </a:rPr>
              <a:t>Задачи</a:t>
            </a:r>
            <a:endParaRPr lang="ru-RU" sz="2000" b="1" dirty="0">
              <a:solidFill>
                <a:srgbClr val="252F7D"/>
              </a:solidFill>
            </a:endParaRPr>
          </a:p>
        </p:txBody>
      </p:sp>
      <p:sp>
        <p:nvSpPr>
          <p:cNvPr id="76" name="Выгнутая вправо стрелка 75"/>
          <p:cNvSpPr/>
          <p:nvPr/>
        </p:nvSpPr>
        <p:spPr>
          <a:xfrm rot="21192376">
            <a:off x="5959916" y="441430"/>
            <a:ext cx="701585" cy="841622"/>
          </a:xfrm>
          <a:prstGeom prst="curvedLeftArrow">
            <a:avLst>
              <a:gd name="adj1" fmla="val 18719"/>
              <a:gd name="adj2" fmla="val 50000"/>
              <a:gd name="adj3" fmla="val 292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Выгнутая влево стрелка 76"/>
          <p:cNvSpPr/>
          <p:nvPr/>
        </p:nvSpPr>
        <p:spPr>
          <a:xfrm rot="1640702">
            <a:off x="2567827" y="405439"/>
            <a:ext cx="714874" cy="79646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714375" y="2071688"/>
            <a:ext cx="2571750" cy="85725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Обнаружение и выявление значения предмета понимания и его смысла</a:t>
            </a:r>
            <a:endParaRPr lang="ru-RU" sz="1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714375" y="3356992"/>
            <a:ext cx="2571750" cy="85725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Умение справляться с ситуацией непонимания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716280" y="4779096"/>
            <a:ext cx="2571750" cy="85725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Обнаружение разности точек зрения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5929313" y="2009767"/>
            <a:ext cx="2571750" cy="85725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Понимание в коммуникации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5937072" y="4779096"/>
            <a:ext cx="2571750" cy="85725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Понимание позиции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5874823" y="3330713"/>
            <a:ext cx="2571750" cy="85725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Понимание предмета речи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220072" y="3740544"/>
            <a:ext cx="3600400" cy="1656184"/>
          </a:xfrm>
          <a:prstGeom prst="ellipse">
            <a:avLst/>
          </a:prstGeom>
          <a:ln>
            <a:solidFill>
              <a:srgbClr val="FF33CC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rgbClr val="FF33CC"/>
                </a:solidFill>
              </a:rPr>
              <a:t>по конкретным высказываниям строить гипотезу возможной прикрепленности автора высказывания к определенной </a:t>
            </a:r>
            <a:r>
              <a:rPr lang="ru-RU" sz="1200" dirty="0" smtClean="0">
                <a:solidFill>
                  <a:srgbClr val="FF33CC"/>
                </a:solidFill>
              </a:rPr>
              <a:t>позиции</a:t>
            </a:r>
            <a:endParaRPr lang="ru-RU" sz="1200" dirty="0">
              <a:solidFill>
                <a:srgbClr val="FF33CC"/>
              </a:solidFill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539552" y="5703565"/>
            <a:ext cx="8208912" cy="914400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Понимание позиции, как культурный способ понимания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80964" y="2594947"/>
            <a:ext cx="3600400" cy="1296144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восстанавливать события с разных ТЗ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8064" y="1412776"/>
            <a:ext cx="3600400" cy="1331813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имитировать ролевые отношения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в ситуации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246" y="2146850"/>
            <a:ext cx="3970318" cy="3600400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п1</a:t>
            </a:r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981125" y="2380833"/>
            <a:ext cx="1851804" cy="1574767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Понимание в расхождении ТЗ (позиций)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71850" y="3817313"/>
            <a:ext cx="1798024" cy="153294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определение и удержание своего и чужого отношения к </a:t>
            </a:r>
            <a:r>
              <a:rPr lang="ru-RU" sz="1600" dirty="0" smtClean="0">
                <a:solidFill>
                  <a:srgbClr val="0070C0"/>
                </a:solidFill>
              </a:rPr>
              <a:t>ПП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643" y="2910947"/>
            <a:ext cx="137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C0000"/>
                </a:solidFill>
              </a:rPr>
              <a:t>П1        П2 </a:t>
            </a:r>
            <a:endParaRPr lang="ru-RU" dirty="0">
              <a:solidFill>
                <a:srgbClr val="CC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06059" y="3103559"/>
            <a:ext cx="3709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29696" y="2744589"/>
            <a:ext cx="276799" cy="171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80247" y="2462042"/>
            <a:ext cx="317500" cy="498475"/>
            <a:chOff x="5239" y="3702"/>
            <a:chExt cx="226" cy="363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284" y="3702"/>
              <a:ext cx="136" cy="136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801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 flipV="1">
              <a:off x="5284" y="3838"/>
              <a:ext cx="136" cy="227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rgbClr val="801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>
              <a:off x="5239" y="3838"/>
              <a:ext cx="45" cy="91"/>
            </a:xfrm>
            <a:prstGeom prst="line">
              <a:avLst/>
            </a:prstGeom>
            <a:noFill/>
            <a:ln w="25400">
              <a:solidFill>
                <a:srgbClr val="801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5420" y="3838"/>
              <a:ext cx="45" cy="91"/>
            </a:xfrm>
            <a:prstGeom prst="line">
              <a:avLst/>
            </a:prstGeom>
            <a:noFill/>
            <a:ln w="25400">
              <a:solidFill>
                <a:srgbClr val="801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Group 23"/>
          <p:cNvGrpSpPr>
            <a:grpSpLocks/>
          </p:cNvGrpSpPr>
          <p:nvPr/>
        </p:nvGrpSpPr>
        <p:grpSpPr bwMode="auto">
          <a:xfrm>
            <a:off x="977048" y="2475804"/>
            <a:ext cx="317500" cy="498475"/>
            <a:chOff x="5239" y="3702"/>
            <a:chExt cx="226" cy="363"/>
          </a:xfrm>
          <a:solidFill>
            <a:srgbClr val="92D050"/>
          </a:solidFill>
        </p:grpSpPr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5284" y="3702"/>
              <a:ext cx="136" cy="136"/>
            </a:xfrm>
            <a:prstGeom prst="ellipse">
              <a:avLst/>
            </a:prstGeom>
            <a:grpFill/>
            <a:ln w="9525">
              <a:solidFill>
                <a:srgbClr val="801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25"/>
            <p:cNvSpPr>
              <a:spLocks noChangeArrowheads="1"/>
            </p:cNvSpPr>
            <p:nvPr/>
          </p:nvSpPr>
          <p:spPr bwMode="auto">
            <a:xfrm flipV="1">
              <a:off x="5284" y="3838"/>
              <a:ext cx="136" cy="227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801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H="1">
              <a:off x="5239" y="3838"/>
              <a:ext cx="45" cy="91"/>
            </a:xfrm>
            <a:prstGeom prst="line">
              <a:avLst/>
            </a:prstGeom>
            <a:grpFill/>
            <a:ln w="25400">
              <a:solidFill>
                <a:srgbClr val="8012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5420" y="3838"/>
              <a:ext cx="45" cy="91"/>
            </a:xfrm>
            <a:prstGeom prst="line">
              <a:avLst/>
            </a:prstGeom>
            <a:grpFill/>
            <a:ln w="25400">
              <a:solidFill>
                <a:srgbClr val="8012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" name="Group 23"/>
          <p:cNvGrpSpPr>
            <a:grpSpLocks/>
          </p:cNvGrpSpPr>
          <p:nvPr/>
        </p:nvGrpSpPr>
        <p:grpSpPr bwMode="auto">
          <a:xfrm>
            <a:off x="2339752" y="4131779"/>
            <a:ext cx="317500" cy="498475"/>
            <a:chOff x="5239" y="3702"/>
            <a:chExt cx="226" cy="363"/>
          </a:xfrm>
        </p:grpSpPr>
        <p:sp>
          <p:nvSpPr>
            <p:cNvPr id="35" name="Oval 24"/>
            <p:cNvSpPr>
              <a:spLocks noChangeArrowheads="1"/>
            </p:cNvSpPr>
            <p:nvPr/>
          </p:nvSpPr>
          <p:spPr bwMode="auto">
            <a:xfrm>
              <a:off x="5284" y="3702"/>
              <a:ext cx="136" cy="136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801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25"/>
            <p:cNvSpPr>
              <a:spLocks noChangeArrowheads="1"/>
            </p:cNvSpPr>
            <p:nvPr/>
          </p:nvSpPr>
          <p:spPr bwMode="auto">
            <a:xfrm flipV="1">
              <a:off x="5284" y="3838"/>
              <a:ext cx="136" cy="227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rgbClr val="801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 flipH="1">
              <a:off x="5239" y="3838"/>
              <a:ext cx="45" cy="91"/>
            </a:xfrm>
            <a:prstGeom prst="line">
              <a:avLst/>
            </a:prstGeom>
            <a:noFill/>
            <a:ln w="25400">
              <a:solidFill>
                <a:srgbClr val="801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5420" y="3838"/>
              <a:ext cx="45" cy="91"/>
            </a:xfrm>
            <a:prstGeom prst="line">
              <a:avLst/>
            </a:prstGeom>
            <a:noFill/>
            <a:ln w="25400">
              <a:solidFill>
                <a:srgbClr val="801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" name="Group 23"/>
          <p:cNvGrpSpPr>
            <a:grpSpLocks/>
          </p:cNvGrpSpPr>
          <p:nvPr/>
        </p:nvGrpSpPr>
        <p:grpSpPr bwMode="auto">
          <a:xfrm>
            <a:off x="2843808" y="4131779"/>
            <a:ext cx="317500" cy="498475"/>
            <a:chOff x="5239" y="3702"/>
            <a:chExt cx="226" cy="363"/>
          </a:xfrm>
        </p:grpSpPr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5284" y="3702"/>
              <a:ext cx="136" cy="136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801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25"/>
            <p:cNvSpPr>
              <a:spLocks noChangeArrowheads="1"/>
            </p:cNvSpPr>
            <p:nvPr/>
          </p:nvSpPr>
          <p:spPr bwMode="auto">
            <a:xfrm flipV="1">
              <a:off x="5284" y="3838"/>
              <a:ext cx="136" cy="227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rgbClr val="801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H="1">
              <a:off x="5239" y="3838"/>
              <a:ext cx="45" cy="91"/>
            </a:xfrm>
            <a:prstGeom prst="line">
              <a:avLst/>
            </a:prstGeom>
            <a:noFill/>
            <a:ln w="25400">
              <a:solidFill>
                <a:srgbClr val="801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5420" y="3838"/>
              <a:ext cx="45" cy="91"/>
            </a:xfrm>
            <a:prstGeom prst="line">
              <a:avLst/>
            </a:prstGeom>
            <a:noFill/>
            <a:ln w="25400">
              <a:solidFill>
                <a:srgbClr val="801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" name="Group 23"/>
          <p:cNvGrpSpPr>
            <a:grpSpLocks/>
          </p:cNvGrpSpPr>
          <p:nvPr/>
        </p:nvGrpSpPr>
        <p:grpSpPr bwMode="auto">
          <a:xfrm>
            <a:off x="3153977" y="4572708"/>
            <a:ext cx="317500" cy="498475"/>
            <a:chOff x="5239" y="3702"/>
            <a:chExt cx="226" cy="363"/>
          </a:xfrm>
        </p:grpSpPr>
        <p:sp>
          <p:nvSpPr>
            <p:cNvPr id="45" name="Oval 24"/>
            <p:cNvSpPr>
              <a:spLocks noChangeArrowheads="1"/>
            </p:cNvSpPr>
            <p:nvPr/>
          </p:nvSpPr>
          <p:spPr bwMode="auto">
            <a:xfrm>
              <a:off x="5284" y="3702"/>
              <a:ext cx="136" cy="136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801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25"/>
            <p:cNvSpPr>
              <a:spLocks noChangeArrowheads="1"/>
            </p:cNvSpPr>
            <p:nvPr/>
          </p:nvSpPr>
          <p:spPr bwMode="auto">
            <a:xfrm flipV="1">
              <a:off x="5284" y="3838"/>
              <a:ext cx="136" cy="227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rgbClr val="801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flipH="1">
              <a:off x="5239" y="3838"/>
              <a:ext cx="45" cy="91"/>
            </a:xfrm>
            <a:prstGeom prst="line">
              <a:avLst/>
            </a:prstGeom>
            <a:noFill/>
            <a:ln w="25400">
              <a:solidFill>
                <a:srgbClr val="801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5420" y="3838"/>
              <a:ext cx="45" cy="91"/>
            </a:xfrm>
            <a:prstGeom prst="line">
              <a:avLst/>
            </a:prstGeom>
            <a:noFill/>
            <a:ln w="25400">
              <a:solidFill>
                <a:srgbClr val="801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422043" y="4977172"/>
            <a:ext cx="422428" cy="2166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>
            <a:endCxn id="52" idx="0"/>
          </p:cNvCxnSpPr>
          <p:nvPr/>
        </p:nvCxnSpPr>
        <p:spPr>
          <a:xfrm flipH="1">
            <a:off x="2633257" y="4615448"/>
            <a:ext cx="377367" cy="361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52" idx="0"/>
          </p:cNvCxnSpPr>
          <p:nvPr/>
        </p:nvCxnSpPr>
        <p:spPr>
          <a:xfrm flipH="1" flipV="1">
            <a:off x="2633257" y="4977172"/>
            <a:ext cx="680133" cy="81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52" idx="0"/>
          </p:cNvCxnSpPr>
          <p:nvPr/>
        </p:nvCxnSpPr>
        <p:spPr>
          <a:xfrm>
            <a:off x="2486558" y="4583787"/>
            <a:ext cx="146699" cy="393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269874" y="454599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п1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3098089" y="413386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п2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3002744" y="50855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Выгнутая влево стрелка 83"/>
          <p:cNvSpPr/>
          <p:nvPr/>
        </p:nvSpPr>
        <p:spPr>
          <a:xfrm rot="5053492">
            <a:off x="1243739" y="1739294"/>
            <a:ext cx="349914" cy="1274677"/>
          </a:xfrm>
          <a:prstGeom prst="curvedRightArrow">
            <a:avLst>
              <a:gd name="adj1" fmla="val 25000"/>
              <a:gd name="adj2" fmla="val 32726"/>
              <a:gd name="adj3" fmla="val 228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Выгнутая влево стрелка 84"/>
          <p:cNvSpPr/>
          <p:nvPr/>
        </p:nvSpPr>
        <p:spPr>
          <a:xfrm rot="15844277">
            <a:off x="2175601" y="4858631"/>
            <a:ext cx="349914" cy="1274677"/>
          </a:xfrm>
          <a:prstGeom prst="curvedRightArrow">
            <a:avLst>
              <a:gd name="adj1" fmla="val 25000"/>
              <a:gd name="adj2" fmla="val 32726"/>
              <a:gd name="adj3" fmla="val 228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93179" y="1688354"/>
            <a:ext cx="430887" cy="3581812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Базовые умения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8368" y="500957"/>
            <a:ext cx="8816837" cy="938719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100" b="1" u="sng" dirty="0" smtClean="0">
                <a:solidFill>
                  <a:schemeClr val="accent1">
                    <a:lumMod val="75000"/>
                  </a:schemeClr>
                </a:solidFill>
              </a:rPr>
              <a:t>Позиция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 (БСЭ) -точка зрения, отношение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к чему-либо;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действия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, поведение, обусловленные этим отношением.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lvl="0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П1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—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это собственная точка зрения человека, когда человек сам видит, слышит и чувствует. </a:t>
            </a:r>
          </a:p>
          <a:p>
            <a:pPr lvl="0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П2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—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это восприятие происходящего с точки зрения другого человека, мысленно войдя в которого, </a:t>
            </a: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        можно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понять его отношение и поступки. </a:t>
            </a:r>
          </a:p>
          <a:p>
            <a:pPr lvl="0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П3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—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это взгляд на сложившуюся ситуацию с точки зрения постороннего или нейтрального наблюдателя. </a:t>
            </a:r>
          </a:p>
        </p:txBody>
      </p:sp>
    </p:spTree>
    <p:extLst>
      <p:ext uri="{BB962C8B-B14F-4D97-AF65-F5344CB8AC3E}">
        <p14:creationId xmlns:p14="http://schemas.microsoft.com/office/powerpoint/2010/main" val="3764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1" grpId="0" animBg="1"/>
      <p:bldP spid="19" grpId="0"/>
      <p:bldP spid="52" grpId="0" animBg="1"/>
      <p:bldP spid="78" grpId="0"/>
      <p:bldP spid="81" grpId="0"/>
      <p:bldP spid="82" grpId="0"/>
      <p:bldP spid="84" grpId="0" animBg="1"/>
      <p:bldP spid="85" grpId="0" animBg="1"/>
      <p:bldP spid="86" grpId="0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7981" y="2401906"/>
            <a:ext cx="1609245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Предмет понимания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96136" y="980728"/>
            <a:ext cx="1490464" cy="914400"/>
          </a:xfrm>
          <a:prstGeom prst="ellipse">
            <a:avLst/>
          </a:prstGeom>
          <a:ln>
            <a:prstDash val="lgDash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 1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96136" y="2317322"/>
            <a:ext cx="1490464" cy="914400"/>
          </a:xfrm>
          <a:prstGeom prst="ellipse">
            <a:avLst/>
          </a:prstGeom>
          <a:ln>
            <a:prstDash val="sysDot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 2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96136" y="3713679"/>
            <a:ext cx="1490464" cy="914400"/>
          </a:xfrm>
          <a:prstGeom prst="ellipse">
            <a:avLst/>
          </a:prstGeom>
          <a:solidFill>
            <a:srgbClr val="FFFF99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Sit 3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Дуга 7"/>
          <p:cNvSpPr/>
          <p:nvPr/>
        </p:nvSpPr>
        <p:spPr>
          <a:xfrm rot="1435905">
            <a:off x="2124195" y="4213239"/>
            <a:ext cx="2088232" cy="1584176"/>
          </a:xfrm>
          <a:prstGeom prst="arc">
            <a:avLst>
              <a:gd name="adj1" fmla="val 13003010"/>
              <a:gd name="adj2" fmla="val 215691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757876" y="3713679"/>
            <a:ext cx="748660" cy="7247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 flipV="1">
            <a:off x="3317226" y="1321786"/>
            <a:ext cx="2279187" cy="1537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 flipV="1">
            <a:off x="3317226" y="2774522"/>
            <a:ext cx="2207179" cy="84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3317226" y="2859106"/>
            <a:ext cx="2279187" cy="998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2780013" y="4502879"/>
            <a:ext cx="662449" cy="735583"/>
            <a:chOff x="5239" y="3702"/>
            <a:chExt cx="226" cy="363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5284" y="3702"/>
              <a:ext cx="136" cy="136"/>
            </a:xfrm>
            <a:prstGeom prst="ellipse">
              <a:avLst/>
            </a:prstGeom>
            <a:grpFill/>
            <a:ln w="9525">
              <a:solidFill>
                <a:srgbClr val="801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25"/>
            <p:cNvSpPr>
              <a:spLocks noChangeArrowheads="1"/>
            </p:cNvSpPr>
            <p:nvPr/>
          </p:nvSpPr>
          <p:spPr bwMode="auto">
            <a:xfrm flipV="1">
              <a:off x="5284" y="3838"/>
              <a:ext cx="136" cy="227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801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>
              <a:off x="5239" y="3838"/>
              <a:ext cx="45" cy="91"/>
            </a:xfrm>
            <a:prstGeom prst="line">
              <a:avLst/>
            </a:prstGeom>
            <a:grpFill/>
            <a:ln w="25400">
              <a:solidFill>
                <a:srgbClr val="8012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5420" y="3838"/>
              <a:ext cx="45" cy="91"/>
            </a:xfrm>
            <a:prstGeom prst="line">
              <a:avLst/>
            </a:prstGeom>
            <a:grpFill/>
            <a:ln w="25400">
              <a:solidFill>
                <a:srgbClr val="8012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329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05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прием: восстановление ситуации исходя из предложенных позиций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48.radikal.ru/i120/1009/89/3df42b3d1e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/>
          <a:stretch/>
        </p:blipFill>
        <p:spPr bwMode="auto">
          <a:xfrm>
            <a:off x="677886" y="3619320"/>
            <a:ext cx="1543050" cy="20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-fotki.yandex.ru/get/4814/89635038.620/0_6fc7a_f4eb2242_X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8393" r="9435" b="8393"/>
          <a:stretch/>
        </p:blipFill>
        <p:spPr bwMode="auto">
          <a:xfrm>
            <a:off x="1619672" y="1493944"/>
            <a:ext cx="1761195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s.cdn4.123rf.com/168nwm/brebca/brebca1011/brebca101100035/8272722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24640"/>
            <a:ext cx="1239155" cy="184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osvita.org.ua/news/db/59/59220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63284"/>
            <a:ext cx="19050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aratovnews.ru/i/news/big/1241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3875692"/>
            <a:ext cx="2352848" cy="176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а 4 из 37338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68" y="4037547"/>
            <a:ext cx="1788527" cy="178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5220072" y="3277943"/>
            <a:ext cx="1433315" cy="1519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318508" y="5229200"/>
            <a:ext cx="1430128" cy="767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751967" y="5029944"/>
            <a:ext cx="2016224" cy="966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82586" y="3392556"/>
            <a:ext cx="60919" cy="163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96239" y="3392556"/>
            <a:ext cx="1340873" cy="163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 rot="19810070">
            <a:off x="224596" y="1017665"/>
            <a:ext cx="7488832" cy="4896935"/>
          </a:xfrm>
          <a:prstGeom prst="ellipse">
            <a:avLst/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9923408">
            <a:off x="1101970" y="6061044"/>
            <a:ext cx="161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П1 (интереса)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19797449">
            <a:off x="4645628" y="3623287"/>
            <a:ext cx="4608512" cy="2868647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rot="730653">
            <a:off x="5969668" y="6026398"/>
            <a:ext cx="24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П2 (социальная роль)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6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283968" y="764704"/>
            <a:ext cx="317500" cy="498475"/>
            <a:chOff x="5239" y="3702"/>
            <a:chExt cx="226" cy="363"/>
          </a:xfrm>
        </p:grpSpPr>
        <p:sp>
          <p:nvSpPr>
            <p:cNvPr id="3" name="Oval 24"/>
            <p:cNvSpPr>
              <a:spLocks noChangeArrowheads="1"/>
            </p:cNvSpPr>
            <p:nvPr/>
          </p:nvSpPr>
          <p:spPr bwMode="auto">
            <a:xfrm>
              <a:off x="5284" y="3702"/>
              <a:ext cx="136" cy="136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801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AutoShape 25"/>
            <p:cNvSpPr>
              <a:spLocks noChangeArrowheads="1"/>
            </p:cNvSpPr>
            <p:nvPr/>
          </p:nvSpPr>
          <p:spPr bwMode="auto">
            <a:xfrm flipV="1">
              <a:off x="5284" y="3838"/>
              <a:ext cx="136" cy="227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rgbClr val="801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Line 26"/>
            <p:cNvSpPr>
              <a:spLocks noChangeShapeType="1"/>
            </p:cNvSpPr>
            <p:nvPr/>
          </p:nvSpPr>
          <p:spPr bwMode="auto">
            <a:xfrm flipH="1">
              <a:off x="5239" y="3838"/>
              <a:ext cx="45" cy="91"/>
            </a:xfrm>
            <a:prstGeom prst="line">
              <a:avLst/>
            </a:prstGeom>
            <a:noFill/>
            <a:ln w="25400">
              <a:solidFill>
                <a:srgbClr val="801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5420" y="3838"/>
              <a:ext cx="45" cy="91"/>
            </a:xfrm>
            <a:prstGeom prst="line">
              <a:avLst/>
            </a:prstGeom>
            <a:noFill/>
            <a:ln w="25400">
              <a:solidFill>
                <a:srgbClr val="801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Двойная стрелка влево/вправо 8"/>
          <p:cNvSpPr/>
          <p:nvPr/>
        </p:nvSpPr>
        <p:spPr>
          <a:xfrm>
            <a:off x="2534506" y="1263179"/>
            <a:ext cx="3816424" cy="110802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34506" y="85303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</a:rPr>
              <a:t>Д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885715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C0000"/>
                </a:solidFill>
              </a:rPr>
              <a:t>М</a:t>
            </a:r>
          </a:p>
        </p:txBody>
      </p:sp>
      <p:sp>
        <p:nvSpPr>
          <p:cNvPr id="12" name="Овал 11"/>
          <p:cNvSpPr/>
          <p:nvPr/>
        </p:nvSpPr>
        <p:spPr>
          <a:xfrm>
            <a:off x="422606" y="2434872"/>
            <a:ext cx="3258228" cy="1008112"/>
          </a:xfrm>
          <a:prstGeom prst="ellipse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1)Дать задание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2)Зафиксировать (зарисовать) ответ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3)Вывесить на доску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71600" y="3489369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72239" y="348665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131840" y="348665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8496" y="365050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4787" y="3718773"/>
            <a:ext cx="351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652" y="4365104"/>
            <a:ext cx="2741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Определили 2 позиции: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П1 – позиция интересов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П2 – позиция социальной роли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464310" y="3954478"/>
            <a:ext cx="978408" cy="34235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98329" y="2318390"/>
            <a:ext cx="357296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1) ПЕ задает вопросы,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на понимание значения выбранных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позиций;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2) РЕ объясняет свою ТЗ в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данной ситуации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1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Главное в вопросах ПЕ – вывести РЕ</a:t>
            </a:r>
          </a:p>
          <a:p>
            <a:pPr algn="ctr"/>
            <a:r>
              <a:rPr lang="ru-RU" sz="14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а понимание  позиции </a:t>
            </a:r>
          </a:p>
          <a:p>
            <a:pPr algn="ctr"/>
            <a:r>
              <a:rPr lang="ru-RU" sz="1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«Социальная роль»</a:t>
            </a:r>
          </a:p>
          <a:p>
            <a:endParaRPr lang="ru-RU" dirty="0" smtClean="0"/>
          </a:p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Интеграция с областями «Чтение 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Художественной литературы»; 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«Социализация»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6664" y="2240899"/>
            <a:ext cx="461665" cy="24888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Выстраивание диалога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57640" y="619222"/>
            <a:ext cx="2038096" cy="115359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Диагностическая позиция ПЕ позволяет увидеть уровень </a:t>
            </a:r>
            <a:r>
              <a:rPr lang="ru-RU" sz="1200" dirty="0" err="1" smtClean="0">
                <a:solidFill>
                  <a:srgbClr val="7030A0"/>
                </a:solidFill>
              </a:rPr>
              <a:t>сформированности</a:t>
            </a:r>
            <a:r>
              <a:rPr lang="ru-RU" sz="1200" dirty="0" smtClean="0">
                <a:solidFill>
                  <a:srgbClr val="7030A0"/>
                </a:solidFill>
              </a:rPr>
              <a:t> данной способности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6548798" y="537850"/>
            <a:ext cx="2343681" cy="1234965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</a:rPr>
              <a:t>Методическая позиция ПЕ позволяет анализировать деятельность РЕ, понимание выполненного им задания, восстановить, какое представление о предмете ребенок имеет…</a:t>
            </a:r>
            <a:endParaRPr lang="ru-RU" sz="1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96062"/>
            <a:ext cx="561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прием: принятие позиции для продолжения ситуации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а 71 из 3664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93987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8036" y="1844824"/>
            <a:ext cx="691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?</a:t>
            </a:r>
            <a:endParaRPr lang="ru-RU" sz="8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491880" y="4270419"/>
            <a:ext cx="213659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 rot="3121671">
            <a:off x="6785384" y="3000027"/>
            <a:ext cx="726956" cy="938305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/>
              <a:t>V 1</a:t>
            </a:r>
            <a:endParaRPr lang="ru-RU" sz="1200" dirty="0"/>
          </a:p>
        </p:txBody>
      </p:sp>
      <p:sp>
        <p:nvSpPr>
          <p:cNvPr id="26" name="Овал 25"/>
          <p:cNvSpPr/>
          <p:nvPr/>
        </p:nvSpPr>
        <p:spPr>
          <a:xfrm rot="6910592">
            <a:off x="6804991" y="4345639"/>
            <a:ext cx="768015" cy="968662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V 3</a:t>
            </a:r>
            <a:endParaRPr lang="ru-RU" sz="1400" dirty="0"/>
          </a:p>
        </p:txBody>
      </p:sp>
      <p:sp>
        <p:nvSpPr>
          <p:cNvPr id="25" name="Овал 24"/>
          <p:cNvSpPr/>
          <p:nvPr/>
        </p:nvSpPr>
        <p:spPr>
          <a:xfrm rot="5571600">
            <a:off x="7073939" y="3689728"/>
            <a:ext cx="727170" cy="918704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V 2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28470" y="3691880"/>
            <a:ext cx="1391802" cy="9144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Sit 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5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</TotalTime>
  <Words>380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Мастер – класс   «Понимание позиции» – как один из способов формирования способности понимания у старших дошкольников.</vt:lpstr>
      <vt:lpstr>Цель мастер-класса: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 «Понимание позиции» – как один из способов формирования способности понимания у старших дошкольников.</dc:title>
  <dc:creator>user</dc:creator>
  <cp:lastModifiedBy>user</cp:lastModifiedBy>
  <cp:revision>36</cp:revision>
  <dcterms:created xsi:type="dcterms:W3CDTF">2012-01-18T15:04:51Z</dcterms:created>
  <dcterms:modified xsi:type="dcterms:W3CDTF">2012-01-23T15:28:36Z</dcterms:modified>
</cp:coreProperties>
</file>