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60" r:id="rId4"/>
    <p:sldId id="265" r:id="rId5"/>
    <p:sldId id="287" r:id="rId6"/>
    <p:sldId id="262" r:id="rId7"/>
    <p:sldId id="288" r:id="rId8"/>
    <p:sldId id="267" r:id="rId9"/>
    <p:sldId id="291" r:id="rId10"/>
    <p:sldId id="292" r:id="rId11"/>
    <p:sldId id="289" r:id="rId12"/>
    <p:sldId id="290" r:id="rId13"/>
    <p:sldId id="276" r:id="rId14"/>
    <p:sldId id="277" r:id="rId15"/>
    <p:sldId id="278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D9B73D-A985-4106-BC65-36CE4261D64B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F95D97-B228-42BA-9008-04FFD97D0BB3}" type="pres">
      <dgm:prSet presAssocID="{ADD9B73D-A985-4106-BC65-36CE4261D6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F9979490-B2A2-42B3-BE88-BDCA54D3AF71}" type="presOf" srcId="{ADD9B73D-A985-4106-BC65-36CE4261D64B}" destId="{4FF95D97-B228-42BA-9008-04FFD97D0BB3}" srcOrd="0" destOrd="0" presId="urn:microsoft.com/office/officeart/2005/8/layout/cycle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D9B73D-A985-4106-BC65-36CE4261D64B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F95D97-B228-42BA-9008-04FFD97D0BB3}" type="pres">
      <dgm:prSet presAssocID="{ADD9B73D-A985-4106-BC65-36CE4261D6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714D3EE-01C6-4B2A-BE5B-7EDCAB514D30}" type="presOf" srcId="{ADD9B73D-A985-4106-BC65-36CE4261D64B}" destId="{4FF95D97-B228-42BA-9008-04FFD97D0BB3}" srcOrd="0" destOrd="0" presId="urn:microsoft.com/office/officeart/2005/8/layout/cycle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D9B73D-A985-4106-BC65-36CE4261D64B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F95D97-B228-42BA-9008-04FFD97D0BB3}" type="pres">
      <dgm:prSet presAssocID="{ADD9B73D-A985-4106-BC65-36CE4261D6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D21BAA1-33F7-4B7B-A43E-2EF15F22B7D9}" type="presOf" srcId="{ADD9B73D-A985-4106-BC65-36CE4261D64B}" destId="{4FF95D97-B228-42BA-9008-04FFD97D0BB3}" srcOrd="0" destOrd="0" presId="urn:microsoft.com/office/officeart/2005/8/layout/cycle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D9B73D-A985-4106-BC65-36CE4261D64B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F95D97-B228-42BA-9008-04FFD97D0BB3}" type="pres">
      <dgm:prSet presAssocID="{ADD9B73D-A985-4106-BC65-36CE4261D6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3D9A284-BCA5-45F9-9307-95D00AD3097D}" type="presOf" srcId="{ADD9B73D-A985-4106-BC65-36CE4261D64B}" destId="{4FF95D97-B228-42BA-9008-04FFD97D0BB3}" srcOrd="0" destOrd="0" presId="urn:microsoft.com/office/officeart/2005/8/layout/cycle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D9B73D-A985-4106-BC65-36CE4261D64B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F95D97-B228-42BA-9008-04FFD97D0BB3}" type="pres">
      <dgm:prSet presAssocID="{ADD9B73D-A985-4106-BC65-36CE4261D6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2762A9F-9A4B-4CC8-9865-F37F24E6DAB2}" type="presOf" srcId="{ADD9B73D-A985-4106-BC65-36CE4261D64B}" destId="{4FF95D97-B228-42BA-9008-04FFD97D0BB3}" srcOrd="0" destOrd="0" presId="urn:microsoft.com/office/officeart/2005/8/layout/cycle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D9B73D-A985-4106-BC65-36CE4261D64B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F95D97-B228-42BA-9008-04FFD97D0BB3}" type="pres">
      <dgm:prSet presAssocID="{ADD9B73D-A985-4106-BC65-36CE4261D6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1A6A6D1D-0501-4E57-B65B-1631D346C6EB}" type="presOf" srcId="{ADD9B73D-A985-4106-BC65-36CE4261D64B}" destId="{4FF95D97-B228-42BA-9008-04FFD97D0BB3}" srcOrd="0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2B7-D5AF-43CB-BB27-E5B8FA4960A2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9D1-E8FE-4A55-8428-A1B2879EF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2B7-D5AF-43CB-BB27-E5B8FA4960A2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9D1-E8FE-4A55-8428-A1B2879EF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2B7-D5AF-43CB-BB27-E5B8FA4960A2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9D1-E8FE-4A55-8428-A1B2879EF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2B7-D5AF-43CB-BB27-E5B8FA4960A2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9D1-E8FE-4A55-8428-A1B2879EF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2B7-D5AF-43CB-BB27-E5B8FA4960A2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9D1-E8FE-4A55-8428-A1B2879EF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2B7-D5AF-43CB-BB27-E5B8FA4960A2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9D1-E8FE-4A55-8428-A1B2879EF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2B7-D5AF-43CB-BB27-E5B8FA4960A2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9D1-E8FE-4A55-8428-A1B2879EF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2B7-D5AF-43CB-BB27-E5B8FA4960A2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9D1-E8FE-4A55-8428-A1B2879EF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2B7-D5AF-43CB-BB27-E5B8FA4960A2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9D1-E8FE-4A55-8428-A1B2879EF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2B7-D5AF-43CB-BB27-E5B8FA4960A2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9D1-E8FE-4A55-8428-A1B2879EF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2B7-D5AF-43CB-BB27-E5B8FA4960A2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9D1-E8FE-4A55-8428-A1B2879EF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522B7-D5AF-43CB-BB27-E5B8FA4960A2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4E9D1-E8FE-4A55-8428-A1B2879EF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928694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Презентация по теме: «Использование ИКТ для повышения качества </a:t>
            </a:r>
            <a:r>
              <a:rPr lang="ru-RU" sz="3600" b="1" dirty="0" err="1" smtClean="0">
                <a:solidFill>
                  <a:srgbClr val="002060"/>
                </a:solidFill>
                <a:latin typeface="Comic Sans MS" pitchFamily="66" charset="0"/>
              </a:rPr>
              <a:t>обучения,воспитания</a:t>
            </a:r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 и развития дошкольников»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5786" y="3010793"/>
            <a:ext cx="800105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Презентацию подготовила воспитатель </a:t>
            </a:r>
            <a:r>
              <a:rPr lang="en-US" sz="3600" b="1" dirty="0" smtClean="0">
                <a:solidFill>
                  <a:srgbClr val="002060"/>
                </a:solidFill>
              </a:rPr>
              <a:t>II </a:t>
            </a:r>
            <a:r>
              <a:rPr lang="ru-RU" sz="3600" b="1" dirty="0" smtClean="0">
                <a:solidFill>
                  <a:srgbClr val="002060"/>
                </a:solidFill>
              </a:rPr>
              <a:t>категории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Кульнева</a:t>
            </a:r>
            <a:r>
              <a:rPr lang="ru-RU" sz="3600" b="1" dirty="0" smtClean="0">
                <a:solidFill>
                  <a:srgbClr val="002060"/>
                </a:solidFill>
              </a:rPr>
              <a:t> Наталья Владимировна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МКОУ «</a:t>
            </a:r>
            <a:r>
              <a:rPr lang="ru-RU" sz="3600" b="1" dirty="0" err="1" smtClean="0">
                <a:solidFill>
                  <a:srgbClr val="002060"/>
                </a:solidFill>
              </a:rPr>
              <a:t>Среднеикорецкая</a:t>
            </a:r>
            <a:r>
              <a:rPr lang="ru-RU" sz="3600" b="1" dirty="0" smtClean="0">
                <a:solidFill>
                  <a:srgbClr val="002060"/>
                </a:solidFill>
              </a:rPr>
              <a:t> СОШ»</a:t>
            </a:r>
          </a:p>
          <a:p>
            <a:endParaRPr lang="ru-RU" sz="3600" b="1" dirty="0" smtClean="0">
              <a:solidFill>
                <a:srgbClr val="002060"/>
              </a:solidFill>
            </a:endParaRPr>
          </a:p>
          <a:p>
            <a:r>
              <a:rPr lang="ru-RU" sz="3600" b="1" dirty="0" smtClean="0">
                <a:solidFill>
                  <a:srgbClr val="002060"/>
                </a:solidFill>
              </a:rPr>
              <a:t>                   с. </a:t>
            </a:r>
            <a:r>
              <a:rPr lang="ru-RU" sz="2800" b="1" dirty="0" smtClean="0">
                <a:solidFill>
                  <a:srgbClr val="002060"/>
                </a:solidFill>
              </a:rPr>
              <a:t>Средний </a:t>
            </a:r>
            <a:r>
              <a:rPr lang="ru-RU" sz="2800" b="1" dirty="0" err="1" smtClean="0">
                <a:solidFill>
                  <a:srgbClr val="002060"/>
                </a:solidFill>
              </a:rPr>
              <a:t>Икорец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2012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6" name="Схема 5"/>
          <p:cNvGraphicFramePr/>
          <p:nvPr/>
        </p:nvGraphicFramePr>
        <p:xfrm>
          <a:off x="571472" y="357166"/>
          <a:ext cx="8143932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28596" y="1500174"/>
            <a:ext cx="699217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Calibri" pitchFamily="34" charset="0"/>
              </a:rPr>
              <a:t>Развитие воображения, мышления, памяти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Calibri" pitchFamily="34" charset="0"/>
              </a:rPr>
              <a:t>Говорящие словари иностранных языков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Calibri" pitchFamily="34" charset="0"/>
              </a:rPr>
              <a:t>Простейшие графические редакторы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Calibri" pitchFamily="34" charset="0"/>
              </a:rPr>
              <a:t>Игры-путешествия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Calibri" pitchFamily="34" charset="0"/>
              </a:rPr>
              <a:t>Обучение чтению, математике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Calibri" pitchFamily="34" charset="0"/>
              </a:rPr>
              <a:t>Использование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Calibri" pitchFamily="34" charset="0"/>
              </a:rPr>
              <a:t>мультимедийных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Calibri" pitchFamily="34" charset="0"/>
              </a:rPr>
              <a:t> презентаций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428728" y="357166"/>
            <a:ext cx="42523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Классификация программ: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6" name="Схема 5"/>
          <p:cNvGraphicFramePr/>
          <p:nvPr/>
        </p:nvGraphicFramePr>
        <p:xfrm>
          <a:off x="571472" y="357166"/>
          <a:ext cx="8143932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0034" y="285728"/>
            <a:ext cx="7500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Здоровье и ИКТ: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928670"/>
            <a:ext cx="69294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результате проводимых в разное время исследований, выявлено, что предельно допустимая длительность игровых занятий на компьютере для детей шести лет не должна превышать 10-15 минут.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поддержания устойчивого уровня работоспособности и сохранения здоровья большое значение имеют условия, в которых проходят занятия за компьютером. Они могут проводиться лишь в присутствии воспитателя или преподавателя, который несет ответственность за безопасность ребенка…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6" name="Схема 5"/>
          <p:cNvGraphicFramePr/>
          <p:nvPr/>
        </p:nvGraphicFramePr>
        <p:xfrm>
          <a:off x="571472" y="357166"/>
          <a:ext cx="8143932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0034" y="285728"/>
            <a:ext cx="7500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Мои перспективы: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928670"/>
            <a:ext cx="692948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Активное участие в </a:t>
            </a:r>
            <a:r>
              <a:rPr lang="ru-RU" dirty="0" err="1" smtClean="0">
                <a:solidFill>
                  <a:srgbClr val="FF0000"/>
                </a:solidFill>
              </a:rPr>
              <a:t>вебсеминарах</a:t>
            </a:r>
            <a:r>
              <a:rPr lang="ru-RU" dirty="0" smtClean="0">
                <a:solidFill>
                  <a:srgbClr val="FF0000"/>
                </a:solidFill>
              </a:rPr>
              <a:t> и интернет - конференциях.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Дальнейшее повышение собственной </a:t>
            </a:r>
            <a:r>
              <a:rPr lang="ru-RU" dirty="0" err="1" smtClean="0">
                <a:solidFill>
                  <a:srgbClr val="FF0000"/>
                </a:solidFill>
              </a:rPr>
              <a:t>ИКТ-компетентности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Поиск наиболее интересных методических новинок в сети интернет для повышения качества воспитательно-образовательного процесса.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Пополнение  и расширение методических материалов  электронной библиотеки.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100 % включение родителей в жизнь группы с помощью информации через использование ИКТ.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             </a:t>
            </a:r>
            <a:r>
              <a:rPr lang="ru-RU" sz="4400" dirty="0" smtClean="0">
                <a:solidFill>
                  <a:srgbClr val="002060"/>
                </a:solidFill>
              </a:rPr>
              <a:t>Гимнастика  для  глаз</a:t>
            </a:r>
            <a:endParaRPr lang="ru-RU" sz="4400" dirty="0">
              <a:solidFill>
                <a:srgbClr val="002060"/>
              </a:solidFill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2195736" y="1805112"/>
            <a:ext cx="4536504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lum bright="8000" contrast="-11000"/>
          </a:blip>
          <a:stretch>
            <a:fillRect/>
          </a:stretch>
        </p:blipFill>
        <p:spPr bwMode="auto">
          <a:xfrm>
            <a:off x="899592" y="548680"/>
            <a:ext cx="7632848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476250"/>
            <a:ext cx="8208144" cy="55450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FF00FF"/>
                </a:solidFill>
                <a:latin typeface="Times New Roman" pitchFamily="18" charset="0"/>
              </a:rPr>
              <a:t>         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  <a:t>Следи глазками</a:t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  <a:t>и</a:t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</a:rPr>
              <a:t>   отгадывай буквы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11188" y="5013325"/>
            <a:ext cx="865187" cy="8636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364163" y="836613"/>
            <a:ext cx="792162" cy="4897437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 rot="-5400000">
            <a:off x="6732588" y="260350"/>
            <a:ext cx="792162" cy="1944688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127" name="Picture 7" descr="Рисунок6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3350" y="4724400"/>
            <a:ext cx="1189038" cy="173672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96947E-6 L -3.88889E-6 -0.69241 " pathEditMode="relative" ptsTypes="AA">
                                      <p:cBhvr>
                                        <p:cTn id="10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69242 L 0.24409 -0.69242 " pathEditMode="relative" ptsTypes="AA">
                                      <p:cBhvr>
                                        <p:cTn id="17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4" grpId="1" animBg="1"/>
      <p:bldP spid="5125" grpId="0" animBg="1"/>
      <p:bldP spid="51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Рисунок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4149725"/>
            <a:ext cx="12382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 rot="838500">
            <a:off x="1116013" y="908050"/>
            <a:ext cx="842962" cy="49974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 rot="-960095">
            <a:off x="2411413" y="692150"/>
            <a:ext cx="828675" cy="5160963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716463" y="5013325"/>
            <a:ext cx="863600" cy="7207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00648E-6 L 0.14184 -0.6188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3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84 -0.61887 L 0.30712 0.00532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3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80" grpId="0" animBg="1"/>
      <p:bldP spid="3081" grpId="0" animBg="1"/>
      <p:bldP spid="3081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/>
          <p:cNvSpPr>
            <a:spLocks noChangeArrowheads="1"/>
          </p:cNvSpPr>
          <p:nvPr/>
        </p:nvSpPr>
        <p:spPr bwMode="auto">
          <a:xfrm rot="5400000">
            <a:off x="665956" y="1934369"/>
            <a:ext cx="827088" cy="6477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 rot="-3822947">
            <a:off x="70644" y="4112419"/>
            <a:ext cx="3168650" cy="792162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55875" y="1268413"/>
            <a:ext cx="792163" cy="4824412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755650" y="1268413"/>
            <a:ext cx="1801813" cy="6477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755650" y="2636838"/>
            <a:ext cx="1801813" cy="6477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7667625" y="5157788"/>
            <a:ext cx="935038" cy="936625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82979E-6 L -0.00782 -0.655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3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2 -0.65564 L -0.24393 -0.6556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393 -0.65564 L -0.24393 -0.4354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393 -0.43547 L -0.00764 -0.43547 " pathEditMode="relative" ptsTypes="AA">
                                      <p:cBhvr>
                                        <p:cTn id="15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3 -0.43547 L -0.24393 -0.005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  <p:bldP spid="6149" grpId="0" animBg="1"/>
      <p:bldP spid="6148" grpId="0" animBg="1"/>
      <p:bldP spid="6150" grpId="0" animBg="1"/>
      <p:bldP spid="6151" grpId="0" animBg="1"/>
      <p:bldP spid="6153" grpId="0" animBg="1"/>
      <p:bldP spid="6153" grpId="1" animBg="1"/>
      <p:bldP spid="6153" grpId="2" animBg="1"/>
      <p:bldP spid="6153" grpId="3" animBg="1"/>
      <p:bldP spid="6153" grpId="4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 rot="-2592286">
            <a:off x="6011863" y="2133600"/>
            <a:ext cx="2736850" cy="649288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156325" y="1196975"/>
            <a:ext cx="2447925" cy="6477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 rot="-2946356">
            <a:off x="5822157" y="4199731"/>
            <a:ext cx="2808288" cy="79692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156325" y="3141663"/>
            <a:ext cx="2376488" cy="6477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900113" y="908050"/>
            <a:ext cx="935037" cy="72072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70213E-6 L 0.25209 -1.70213E-6 " pathEditMode="relative" ptsTypes="AA">
                                      <p:cBhvr>
                                        <p:cTn id="6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208 -9.06568E-7 L 5.55556E-7 0.26226 " pathEditMode="relative" ptsTypes="AA">
                                      <p:cBhvr>
                                        <p:cTn id="9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26226 L 0.2757 0.26226 " pathEditMode="relative" ptsTypes="AA">
                                      <p:cBhvr>
                                        <p:cTn id="12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57 0.26226 L 0.00018 0.63992 " pathEditMode="relative" ptsTypes="AA">
                                      <p:cBhvr>
                                        <p:cTn id="15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2" grpId="0" animBg="1"/>
      <p:bldP spid="7174" grpId="0" animBg="1"/>
      <p:bldP spid="7175" grpId="0" animBg="1"/>
      <p:bldP spid="7176" grpId="0" animBg="1"/>
      <p:bldP spid="7176" grpId="1" animBg="1"/>
      <p:bldP spid="7176" grpId="2" animBg="1"/>
      <p:bldP spid="7176" grpId="3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227763" y="692150"/>
            <a:ext cx="865187" cy="8636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 rot="986495">
            <a:off x="971550" y="908050"/>
            <a:ext cx="719138" cy="3887788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 rot="-1160951">
            <a:off x="2159000" y="685800"/>
            <a:ext cx="719138" cy="410527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 rot="5400000">
            <a:off x="1547813" y="2997200"/>
            <a:ext cx="719138" cy="3455987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50825" y="5084763"/>
            <a:ext cx="719138" cy="719137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843213" y="5084763"/>
            <a:ext cx="719137" cy="72072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202" name="Picture 10" descr="Рисунок6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64388" y="404813"/>
            <a:ext cx="1189037" cy="173672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44 0.00555 L -0.23628 0.524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6087E-6 L 0.18108 0.5245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628 0.65032 L -0.23628 0.5245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628 0.52451 L 0.18125 0.5194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108 0.52452 L 0.18108 0.6503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6" grpId="1" animBg="1"/>
      <p:bldP spid="8196" grpId="2" animBg="1"/>
      <p:bldP spid="8196" grpId="3" animBg="1"/>
      <p:bldP spid="8196" grpId="4" animBg="1"/>
      <p:bldP spid="8197" grpId="0" animBg="1"/>
      <p:bldP spid="8198" grpId="0" animBg="1"/>
      <p:bldP spid="8199" grpId="0" animBg="1"/>
      <p:bldP spid="8200" grpId="0" animBg="1"/>
      <p:bldP spid="82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Направления использования ИКТ в системе деятельности ОУ: 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1714488"/>
            <a:ext cx="77153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  <a:buFont typeface="Arial" pitchFamily="34" charset="0"/>
              <a:buChar char="•"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1571612"/>
            <a:ext cx="78581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</a:rPr>
              <a:t>использование ИКТ при организации воспитательно-образовательного процесса с детьми;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</a:rPr>
              <a:t>использование ИКТ в процессе взаимодействия ОУ (педагога) с родителями;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</a:rPr>
              <a:t>использование ИКТ в процессе и организации методической работы с педагогическими кадрами.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68313" y="1844675"/>
            <a:ext cx="935037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 b="1">
                <a:solidFill>
                  <a:srgbClr val="008000"/>
                </a:solidFill>
              </a:rPr>
              <a:t>Л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908175" y="2924175"/>
            <a:ext cx="1008063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 b="1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348038" y="1700213"/>
            <a:ext cx="1150937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 b="1">
                <a:solidFill>
                  <a:srgbClr val="000099"/>
                </a:solidFill>
              </a:rPr>
              <a:t>Г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572000" y="2781300"/>
            <a:ext cx="11525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 b="1">
                <a:solidFill>
                  <a:srgbClr val="CC3300"/>
                </a:solidFill>
              </a:rPr>
              <a:t>Я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867400" y="1557338"/>
            <a:ext cx="1008063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 b="1">
                <a:solidFill>
                  <a:srgbClr val="000099"/>
                </a:solidFill>
              </a:rPr>
              <a:t>З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235825" y="2781300"/>
            <a:ext cx="1223963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 b="1">
                <a:solidFill>
                  <a:srgbClr val="000099"/>
                </a:solidFill>
              </a:rPr>
              <a:t>Д</a:t>
            </a:r>
          </a:p>
        </p:txBody>
      </p:sp>
      <p:pic>
        <p:nvPicPr>
          <p:cNvPr id="9224" name="Picture 10" descr="ae7125b032b97b698f903407ce24b4c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4221163"/>
            <a:ext cx="2303463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             Какое слово получилось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  <p:bldP spid="12295" grpId="0"/>
      <p:bldP spid="12296" grpId="0"/>
      <p:bldP spid="1229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9304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6600" b="1" i="1" smtClean="0">
                <a:solidFill>
                  <a:srgbClr val="000099"/>
                </a:solidFill>
              </a:rPr>
              <a:t>Получилось слово?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11188" y="2060575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7200" b="1" smtClean="0">
                <a:solidFill>
                  <a:srgbClr val="000099"/>
                </a:solidFill>
              </a:rPr>
              <a:t>взг</a:t>
            </a:r>
            <a:r>
              <a:rPr lang="ru-RU" sz="17200" b="1" smtClean="0">
                <a:solidFill>
                  <a:srgbClr val="008000"/>
                </a:solidFill>
              </a:rPr>
              <a:t>л</a:t>
            </a:r>
            <a:r>
              <a:rPr lang="ru-RU" sz="17200" b="1" smtClean="0">
                <a:solidFill>
                  <a:srgbClr val="CC3300"/>
                </a:solidFill>
              </a:rPr>
              <a:t>я</a:t>
            </a:r>
            <a:r>
              <a:rPr lang="ru-RU" sz="17200" b="1" smtClean="0">
                <a:solidFill>
                  <a:srgbClr val="000099"/>
                </a:solidFill>
              </a:rPr>
              <a:t>д</a:t>
            </a:r>
          </a:p>
        </p:txBody>
      </p:sp>
      <p:pic>
        <p:nvPicPr>
          <p:cNvPr id="2" name="Picture 5" descr="Ученик за партой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509120"/>
            <a:ext cx="15843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-2844824" y="908720"/>
            <a:ext cx="1238250" cy="933450"/>
          </a:xfrm>
          <a:prstGeom prst="rect">
            <a:avLst/>
          </a:prstGeom>
          <a:noFill/>
          <a:ln>
            <a:noFill/>
          </a:ln>
        </p:spPr>
      </p:pic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0"/>
            <a:ext cx="12097592" cy="5733256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ru-RU" sz="8800" b="1" i="1" dirty="0" smtClean="0">
                <a:solidFill>
                  <a:srgbClr val="FF0000"/>
                </a:solidFill>
              </a:rPr>
              <a:t>Берегите зрение!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79759"/>
            <a:ext cx="6480720" cy="4885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3999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86645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392909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ИКТ</a:t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деятельности ОУ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1500174"/>
            <a:ext cx="814393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0000"/>
                </a:solidFill>
              </a:rPr>
              <a:t>текст, видео, аудио,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0000"/>
                </a:solidFill>
              </a:rPr>
              <a:t>анимация, изображение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0000"/>
                </a:solidFill>
              </a:rPr>
              <a:t>информационных носителей: 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0000"/>
                </a:solidFill>
              </a:rPr>
              <a:t>DVD, CD, флэш-памяти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0000"/>
                </a:solidFill>
              </a:rPr>
              <a:t>мультимедиа: 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0000"/>
                </a:solidFill>
              </a:rPr>
              <a:t>игровые компьютерные программы, презентации и др.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0000"/>
                </a:solidFill>
              </a:rPr>
              <a:t>аудиовизуального оборудования: 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0000"/>
                </a:solidFill>
              </a:rPr>
              <a:t>компьютера, ноутбука,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FF0000"/>
                </a:solidFill>
              </a:rPr>
              <a:t>ЖК-телевизора</a:t>
            </a:r>
            <a:r>
              <a:rPr lang="ru-RU" sz="2000" dirty="0" smtClean="0">
                <a:solidFill>
                  <a:srgbClr val="FF0000"/>
                </a:solidFill>
              </a:rPr>
              <a:t>, проектора,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0000"/>
                </a:solidFill>
              </a:rPr>
              <a:t>интерактивной доски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/>
        </p:nvSpPr>
        <p:spPr>
          <a:xfrm>
            <a:off x="642910" y="142852"/>
            <a:ext cx="70009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</a:rPr>
              <a:t>Основные направления развития ИКТ в условиях дошкольного образования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1785926"/>
            <a:ext cx="285752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Обучение работе на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 компьютере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642910" y="1643050"/>
            <a:ext cx="2286016" cy="157163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00034" y="1714488"/>
            <a:ext cx="2357454" cy="157163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трелка вправо 20"/>
          <p:cNvSpPr/>
          <p:nvPr/>
        </p:nvSpPr>
        <p:spPr>
          <a:xfrm>
            <a:off x="3500430" y="2000240"/>
            <a:ext cx="85725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500562" y="1643050"/>
            <a:ext cx="442915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ИКТ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предусматривает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обучение детей основам информатики вычислительной техники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3143248"/>
            <a:ext cx="378621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Средство развития и воспитания ребенка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158" y="4357694"/>
            <a:ext cx="378621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Средство интерактивного обучения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85720" y="5500702"/>
            <a:ext cx="385765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Средство мониторинга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429124" y="2928934"/>
            <a:ext cx="43577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Развивающие компьютерные игры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500562" y="3857628"/>
            <a:ext cx="421484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Аудиовизуальный ряд, презентации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572000" y="4857760"/>
            <a:ext cx="435771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Дидактические компьютерные игры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643438" y="5786454"/>
            <a:ext cx="421484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Компьютерные технологии для индивидуальной работы с ребенком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Информатизация общества ставит перед педагогами ОУ задачи: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1714488"/>
            <a:ext cx="77153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  <a:buFont typeface="Arial" pitchFamily="34" charset="0"/>
              <a:buChar char="•"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7" name="Picture 6" descr="imagesCA185MF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4500570"/>
            <a:ext cx="40386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28596" y="1571612"/>
            <a:ext cx="792961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3200" dirty="0" smtClean="0">
                <a:solidFill>
                  <a:srgbClr val="FF0000"/>
                </a:solidFill>
              </a:rPr>
              <a:t>Стать для ребенка наставником в выборе компьютерных игр.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3200" dirty="0" smtClean="0">
                <a:solidFill>
                  <a:srgbClr val="FF0000"/>
                </a:solidFill>
              </a:rPr>
              <a:t>Сделать ИКТ средством интерактивного обучения ребенка.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Где же ИКТ могут помочь современному педагогу в его работе? 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1214422"/>
            <a:ext cx="807249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1. Подбор иллюстративного материала к занятиям и для оформления стендов, группы, кабинетов (сканирование, Интернет; принтер, презентация).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 2. Подбор дополнительного познавательного материала к занятиям, знакомство со   сценариями праздников и других мероприятий.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 3. Обмен опытом, знакомство с периодикой, наработками других педагогов России и зарубежья.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 4. Оформление групповой документации, отчетов. Компьютер позволит не писать отчеты и анализы каждый раз, а достаточно набрать один раз схему и в дальнейшем только вносить необходимые изменения.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 5. Создание презентаций в программе </a:t>
            </a:r>
            <a:r>
              <a:rPr lang="ru-RU" sz="2000" b="1" dirty="0" err="1" smtClean="0">
                <a:solidFill>
                  <a:srgbClr val="002060"/>
                </a:solidFill>
              </a:rPr>
              <a:t>Рower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Рoint</a:t>
            </a:r>
            <a:r>
              <a:rPr lang="ru-RU" sz="2000" b="1" dirty="0" smtClean="0">
                <a:solidFill>
                  <a:srgbClr val="002060"/>
                </a:solidFill>
              </a:rPr>
              <a:t> для повышения эффективности образовательных занятий с детьми и педагогической компетенции у родителей в процессе проведения родительских собраний.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6" name="Схема 5"/>
          <p:cNvGraphicFramePr/>
          <p:nvPr/>
        </p:nvGraphicFramePr>
        <p:xfrm>
          <a:off x="571472" y="357166"/>
          <a:ext cx="8143932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0034" y="285728"/>
            <a:ext cx="7500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Преимущества при реализации ИКТ в образовательном процессе: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86" y="857232"/>
            <a:ext cx="642942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1600" dirty="0" smtClean="0"/>
              <a:t>предъявление информации на экране компьютера в игровой форме вызывает у детей огромный интерес к деятельности;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/>
              <a:t>компьютер несёт в себе образный тип информации, понятный детям, которые пока в совершенстве не владеют техникой чтения и письма;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/>
              <a:t>движения, звук, мультипликация надолго привлекают внимание ребенка;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/>
              <a:t>компьютер является отличным средством для решения задач обучения;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/>
              <a:t>постановка проблемных задач, поощрение ребенка при их правильном решении самим компьютером, является стимулом познавательной активности детей;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/>
              <a:t>компьютер предоставляет возможность реализации индивидуального подхода в работе с детьми дошкольного возраста. В процессе деятельности каждый ребенок выполняет задания своего уровня сложности и в своем темпе;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/>
              <a:t>компьютер очень "терпелив" во взаимоотношениях с ребенком, никогда не ругает его за ошибки, а ждет, пока он сам исправит недочеты, что создает в процессе обучения необходимую "ситуацию успеха".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6" name="Схема 5"/>
          <p:cNvGraphicFramePr/>
          <p:nvPr/>
        </p:nvGraphicFramePr>
        <p:xfrm>
          <a:off x="571472" y="357166"/>
          <a:ext cx="8143932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0034" y="500042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Проблемы при реализации ИКТ в образовательном процессе: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48" y="928670"/>
            <a:ext cx="642942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1600" dirty="0" smtClean="0"/>
              <a:t>При внедрении ИКТ как «игрушки» встают следующие вопросы: сколько времени ребенок находится за компьютером, влияние игры на состояние психического и физического здоровья, искусственная "</a:t>
            </a:r>
            <a:r>
              <a:rPr lang="ru-RU" sz="1600" dirty="0" err="1" smtClean="0"/>
              <a:t>аутизация</a:t>
            </a:r>
            <a:r>
              <a:rPr lang="ru-RU" sz="1600" dirty="0" smtClean="0"/>
              <a:t>" и отказ от коммуникативных отношений, возникновение ранней компьютерной зависимости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/>
              <a:t>·При внедрении компьютерных технологий обучения в детских садах возникают трудности экономического характера: не хватает средств на техническое оснащение помещений, создание локальной сети внутри учреждения, осуществление необходимой технической поддержки, приобретения лицензионного программного обеспечения и прикладных программных средств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/>
              <a:t>·Остается актуальной проблема профессиональной компетенции педагогов: необходимо уметь не только пользоваться современной техникой, но и создавать собственные образовательные ресурсы, быть грамотным пользователем сети Интернет.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6" name="Схема 5"/>
          <p:cNvGraphicFramePr/>
          <p:nvPr/>
        </p:nvGraphicFramePr>
        <p:xfrm>
          <a:off x="571472" y="357166"/>
          <a:ext cx="8143932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500174"/>
            <a:ext cx="80393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Исследовательский характер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Легкость для самостоятельных занятий детей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Развитие широкого спектра навыков и представлений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Возрастное соответствие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Занимательность.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8" y="500042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dirty="0" smtClean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Требования к компьютерным программам ОУ:</a:t>
            </a:r>
            <a:endParaRPr lang="ru-RU" sz="2800" dirty="0" smtClean="0">
              <a:solidFill>
                <a:schemeClr val="tx2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649</Words>
  <Application>Microsoft Office PowerPoint</Application>
  <PresentationFormat>Экран (4:3)</PresentationFormat>
  <Paragraphs>88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по теме: «Использование ИКТ для повышения качества обучения,воспитания и развития дошкольников»</vt:lpstr>
      <vt:lpstr>Направления использования ИКТ в системе деятельности ОУ:  </vt:lpstr>
      <vt:lpstr>Использование ИКТ  в деятельности ОУ</vt:lpstr>
      <vt:lpstr>Слайд 4</vt:lpstr>
      <vt:lpstr>Информатизация общества ставит перед педагогами ОУ задачи:  </vt:lpstr>
      <vt:lpstr>Где же ИКТ могут помочь современному педагогу в его работе?  </vt:lpstr>
      <vt:lpstr>Слайд 7</vt:lpstr>
      <vt:lpstr>Слайд 8</vt:lpstr>
      <vt:lpstr>Слайд 9</vt:lpstr>
      <vt:lpstr>Слайд 10</vt:lpstr>
      <vt:lpstr>Слайд 11</vt:lpstr>
      <vt:lpstr>Слайд 12</vt:lpstr>
      <vt:lpstr>             Гимнастика  для  глаз</vt:lpstr>
      <vt:lpstr>         Следи глазками   и      отгадывай буквы</vt:lpstr>
      <vt:lpstr>Слайд 15</vt:lpstr>
      <vt:lpstr>Слайд 16</vt:lpstr>
      <vt:lpstr>Слайд 17</vt:lpstr>
      <vt:lpstr>Слайд 18</vt:lpstr>
      <vt:lpstr>Слайд 19</vt:lpstr>
      <vt:lpstr>             Какое слово получилось?</vt:lpstr>
      <vt:lpstr>Получилось слово?</vt:lpstr>
      <vt:lpstr>Слайд 22</vt:lpstr>
      <vt:lpstr>   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АДМИН</cp:lastModifiedBy>
  <cp:revision>54</cp:revision>
  <dcterms:created xsi:type="dcterms:W3CDTF">2012-04-24T16:13:10Z</dcterms:created>
  <dcterms:modified xsi:type="dcterms:W3CDTF">2012-11-03T16:35:22Z</dcterms:modified>
</cp:coreProperties>
</file>