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1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>
              <a:defRPr b="1" cap="all" spc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D74D1-0133-488A-9A22-3786F334686E}" type="datetimeFigureOut">
              <a:rPr lang="ru-RU"/>
              <a:pPr>
                <a:defRPr/>
              </a:pPr>
              <a:t>06.04.2011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F6D33-8727-467D-8C64-1671F3AF5E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3067C-98AC-4C8F-8DE4-504ED2CE1B02}" type="datetimeFigureOut">
              <a:rPr lang="ru-RU"/>
              <a:pPr>
                <a:defRPr/>
              </a:pPr>
              <a:t>06.04.2011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61B97-62CC-473C-835A-AE4F61D733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289CA-6EF0-4386-8F6D-E84D3F97E23B}" type="datetimeFigureOut">
              <a:rPr lang="ru-RU"/>
              <a:pPr>
                <a:defRPr/>
              </a:pPr>
              <a:t>06.04.2011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3A3DC-B4F4-4667-AD70-4DC7A00CA8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5400" b="1" cap="none" spc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78556-A4AD-416C-AF50-158298521896}" type="datetimeFigureOut">
              <a:rPr lang="ru-RU"/>
              <a:pPr>
                <a:defRPr/>
              </a:pPr>
              <a:t>06.04.2011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ECB94-4AAE-4756-B3D2-9483539D85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74A91-51B6-40FC-BA78-64D031D08382}" type="datetimeFigureOut">
              <a:rPr lang="ru-RU"/>
              <a:pPr>
                <a:defRPr/>
              </a:pPr>
              <a:t>06.04.2011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981AD-2019-4D08-90DB-A240D35AA0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5E96C-085A-4C04-9B0B-4A61EE2CEA59}" type="datetimeFigureOut">
              <a:rPr lang="ru-RU"/>
              <a:pPr>
                <a:defRPr/>
              </a:pPr>
              <a:t>06.04.2011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56CA4-80EB-4934-A0E2-C4AABEF4EA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28846-BB7D-4EF5-9F40-C329A09FC7E5}" type="datetimeFigureOut">
              <a:rPr lang="ru-RU"/>
              <a:pPr>
                <a:defRPr/>
              </a:pPr>
              <a:t>06.04.2011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21D16-D6ED-423F-BFF3-482E7C8649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EC55D-CF9B-48D2-848F-6E3B388F7CD5}" type="datetimeFigureOut">
              <a:rPr lang="ru-RU"/>
              <a:pPr>
                <a:defRPr/>
              </a:pPr>
              <a:t>06.04.2011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9D789-7E2B-4E88-9806-63E6CA1C46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7CE62-8CBF-487E-AA1C-21F6513492CD}" type="datetimeFigureOut">
              <a:rPr lang="ru-RU"/>
              <a:pPr>
                <a:defRPr/>
              </a:pPr>
              <a:t>06.04.2011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4C955-9D09-4F5E-87BD-05CABEEEF5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Лена\AppData\Local\Microsoft\Windows\Temporary Internet Files\Content.IE5\135FO9L2\MC900335508[1].wmf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42875" y="142875"/>
            <a:ext cx="1571625" cy="1477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Лена\AppData\Local\Microsoft\Windows\Temporary Internet Files\Content.IE5\2SJ6EQFS\MC900437447[1].wmf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072313" y="4929188"/>
            <a:ext cx="1825625" cy="17748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813" y="274638"/>
            <a:ext cx="675798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61F4CA-BF1E-42B2-A090-D0B779A685CB}" type="datetimeFigureOut">
              <a:rPr lang="ru-RU"/>
              <a:pPr>
                <a:defRPr/>
              </a:pPr>
              <a:t>06.04.2011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6BCE4E-DFCA-4A84-A990-157DEB5411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400" b="1" kern="1200">
          <a:ln w="12700">
            <a:solidFill>
              <a:schemeClr val="tx2">
                <a:satMod val="155000"/>
              </a:schemeClr>
            </a:solidFill>
            <a:prstDash val="solid"/>
          </a:ln>
          <a:solidFill>
            <a:srgbClr val="F9E8F0"/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9E8F0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9E8F0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9E8F0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9E8F0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9E8F0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9E8F0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9E8F0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9E8F0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rgbClr val="87439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rgbClr val="874396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874396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rgbClr val="874396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solidFill>
            <a:srgbClr val="87439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8"/>
            <a:ext cx="7772400" cy="331472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Умножение (тест)</a:t>
            </a:r>
            <a:br>
              <a:rPr lang="ru-RU" dirty="0" smtClean="0"/>
            </a:br>
            <a:r>
              <a:rPr lang="ru-RU" dirty="0" smtClean="0"/>
              <a:t>2 класс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4" name="Picture 7" descr="butterfly_200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7513" y="1857364"/>
            <a:ext cx="2376487" cy="2843213"/>
          </a:xfrm>
          <a:prstGeom prst="rect">
            <a:avLst/>
          </a:prstGeom>
          <a:noFill/>
        </p:spPr>
      </p:pic>
      <p:pic>
        <p:nvPicPr>
          <p:cNvPr id="5" name="Picture 6" descr="butterfly_200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357562"/>
            <a:ext cx="1762125" cy="1762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260350"/>
            <a:ext cx="8385175" cy="2305050"/>
          </a:xfrm>
        </p:spPr>
        <p:txBody>
          <a:bodyPr/>
          <a:lstStyle/>
          <a:p>
            <a:pPr algn="ctr"/>
            <a:r>
              <a:rPr lang="ru-RU" sz="6000" dirty="0">
                <a:solidFill>
                  <a:srgbClr val="0000CC"/>
                </a:solidFill>
              </a:rPr>
              <a:t>Верно ли </a:t>
            </a:r>
            <a:r>
              <a:rPr lang="ru-RU" sz="6000" dirty="0" smtClean="0">
                <a:solidFill>
                  <a:srgbClr val="0000CC"/>
                </a:solidFill>
              </a:rPr>
              <a:t>равенство</a:t>
            </a:r>
            <a:br>
              <a:rPr lang="ru-RU" sz="6000" dirty="0" smtClean="0">
                <a:solidFill>
                  <a:srgbClr val="0000CC"/>
                </a:solidFill>
              </a:rPr>
            </a:br>
            <a:r>
              <a:rPr lang="ru-RU" sz="6000" dirty="0" smtClean="0">
                <a:solidFill>
                  <a:srgbClr val="0000CC"/>
                </a:solidFill>
              </a:rPr>
              <a:t> 0*9 </a:t>
            </a:r>
            <a:r>
              <a:rPr lang="ru-RU" sz="6000" dirty="0">
                <a:solidFill>
                  <a:srgbClr val="0000CC"/>
                </a:solidFill>
              </a:rPr>
              <a:t>=</a:t>
            </a:r>
            <a:r>
              <a:rPr lang="ru-RU" sz="6000" dirty="0" smtClean="0">
                <a:solidFill>
                  <a:srgbClr val="0000CC"/>
                </a:solidFill>
              </a:rPr>
              <a:t>0*7 ?</a:t>
            </a:r>
            <a:endParaRPr lang="ru-RU" sz="6000" dirty="0">
              <a:solidFill>
                <a:srgbClr val="0000CC"/>
              </a:solidFill>
            </a:endParaRP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27088" y="2924175"/>
            <a:ext cx="8007350" cy="3182938"/>
          </a:xfrm>
        </p:spPr>
        <p:txBody>
          <a:bodyPr/>
          <a:lstStyle/>
          <a:p>
            <a:r>
              <a:rPr lang="ru-RU" sz="4800" b="1" dirty="0">
                <a:solidFill>
                  <a:srgbClr val="FF0000"/>
                </a:solidFill>
              </a:rPr>
              <a:t>а)да                    </a:t>
            </a:r>
            <a:r>
              <a:rPr lang="ru-RU" sz="4800" b="1" dirty="0" smtClean="0">
                <a:solidFill>
                  <a:srgbClr val="FF0000"/>
                </a:solidFill>
              </a:rPr>
              <a:t>       б)нет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15364" name="Picture 4" descr="doll_100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357430"/>
            <a:ext cx="3024187" cy="3671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188913"/>
            <a:ext cx="8385175" cy="2727325"/>
          </a:xfrm>
        </p:spPr>
        <p:txBody>
          <a:bodyPr/>
          <a:lstStyle/>
          <a:p>
            <a:pPr algn="ctr"/>
            <a:r>
              <a:rPr lang="ru-RU" sz="4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 помощью какого выражения можно вычислить периметр прямоугольника?</a:t>
            </a: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27088" y="2492375"/>
            <a:ext cx="8007350" cy="40322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3600" b="1" dirty="0">
                <a:solidFill>
                  <a:srgbClr val="FF0000"/>
                </a:solidFill>
              </a:rPr>
              <a:t>6 см</a:t>
            </a:r>
          </a:p>
          <a:p>
            <a:pPr>
              <a:lnSpc>
                <a:spcPct val="90000"/>
              </a:lnSpc>
            </a:pPr>
            <a:endParaRPr lang="ru-RU" sz="3600" b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ru-RU" dirty="0"/>
              <a:t>                                 </a:t>
            </a:r>
            <a:r>
              <a:rPr lang="ru-RU" b="1" dirty="0">
                <a:solidFill>
                  <a:srgbClr val="FF0000"/>
                </a:solidFill>
              </a:rPr>
              <a:t>2 </a:t>
            </a:r>
            <a:r>
              <a:rPr lang="ru-RU" b="1" dirty="0" smtClean="0">
                <a:solidFill>
                  <a:srgbClr val="FF0000"/>
                </a:solidFill>
              </a:rPr>
              <a:t>2 см</a:t>
            </a:r>
            <a:endParaRPr lang="ru-RU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ru-RU" sz="4400" b="1" dirty="0">
                <a:solidFill>
                  <a:srgbClr val="0000CC"/>
                </a:solidFill>
              </a:rPr>
              <a:t>А)   2+6</a:t>
            </a:r>
          </a:p>
          <a:p>
            <a:pPr algn="ctr">
              <a:lnSpc>
                <a:spcPct val="90000"/>
              </a:lnSpc>
            </a:pPr>
            <a:r>
              <a:rPr lang="ru-RU" sz="4400" b="1" dirty="0">
                <a:solidFill>
                  <a:srgbClr val="0000CC"/>
                </a:solidFill>
              </a:rPr>
              <a:t>б) (</a:t>
            </a:r>
            <a:r>
              <a:rPr lang="ru-RU" sz="4400" b="1" dirty="0" smtClean="0">
                <a:solidFill>
                  <a:srgbClr val="0000CC"/>
                </a:solidFill>
              </a:rPr>
              <a:t>2*2</a:t>
            </a:r>
            <a:r>
              <a:rPr lang="ru-RU" sz="4400" b="1" dirty="0">
                <a:solidFill>
                  <a:srgbClr val="0000CC"/>
                </a:solidFill>
              </a:rPr>
              <a:t>)+6</a:t>
            </a:r>
          </a:p>
          <a:p>
            <a:pPr algn="ctr">
              <a:lnSpc>
                <a:spcPct val="90000"/>
              </a:lnSpc>
            </a:pPr>
            <a:r>
              <a:rPr lang="ru-RU" sz="4400" b="1" dirty="0">
                <a:solidFill>
                  <a:srgbClr val="0000CC"/>
                </a:solidFill>
              </a:rPr>
              <a:t>в) </a:t>
            </a:r>
            <a:r>
              <a:rPr lang="ru-RU" sz="4400" b="1" dirty="0" smtClean="0">
                <a:solidFill>
                  <a:srgbClr val="0000CC"/>
                </a:solidFill>
              </a:rPr>
              <a:t>6*2+2*2</a:t>
            </a:r>
            <a:endParaRPr lang="ru-RU" sz="4400" b="1" dirty="0">
              <a:solidFill>
                <a:srgbClr val="0000CC"/>
              </a:solidFill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900113" y="3068638"/>
            <a:ext cx="3600450" cy="1152525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88900"/>
          </a:xfrm>
        </p:spPr>
        <p:txBody>
          <a:bodyPr>
            <a:normAutofit fontScale="90000"/>
          </a:bodyPr>
          <a:lstStyle/>
          <a:p>
            <a:endParaRPr lang="ru-RU" sz="4000"/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476250"/>
            <a:ext cx="8007350" cy="5619750"/>
          </a:xfrm>
        </p:spPr>
        <p:txBody>
          <a:bodyPr/>
          <a:lstStyle/>
          <a:p>
            <a:pPr>
              <a:buNone/>
            </a:pPr>
            <a:r>
              <a:rPr lang="ru-RU" sz="6000" b="1" dirty="0" smtClean="0">
                <a:solidFill>
                  <a:srgbClr val="0000CC"/>
                </a:solidFill>
              </a:rPr>
              <a:t>        </a:t>
            </a:r>
            <a:r>
              <a:rPr lang="ru-RU" sz="6000" b="1" dirty="0" err="1" smtClean="0">
                <a:solidFill>
                  <a:srgbClr val="0000CC"/>
                </a:solidFill>
              </a:rPr>
              <a:t>б,а,в,а,б,а,а,б,б,в</a:t>
            </a:r>
            <a:r>
              <a:rPr lang="ru-RU" sz="6000" b="1" dirty="0">
                <a:solidFill>
                  <a:srgbClr val="0000CC"/>
                </a:solidFill>
              </a:rPr>
              <a:t>.</a:t>
            </a:r>
          </a:p>
        </p:txBody>
      </p:sp>
      <p:pic>
        <p:nvPicPr>
          <p:cNvPr id="17412" name="Picture 4" descr="c%20(104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2924175"/>
            <a:ext cx="2808288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WordArt 5"/>
          <p:cNvSpPr>
            <a:spLocks noChangeArrowheads="1" noChangeShapeType="1" noTextEdit="1"/>
          </p:cNvSpPr>
          <p:nvPr/>
        </p:nvSpPr>
        <p:spPr bwMode="auto">
          <a:xfrm rot="-1973955">
            <a:off x="4514850" y="2997200"/>
            <a:ext cx="4629150" cy="29956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8000" b="1" i="1" kern="10">
                <a:ln w="9525">
                  <a:noFill/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Молодцы!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Мурзакова</a:t>
            </a:r>
            <a:r>
              <a:rPr lang="ru-RU" dirty="0" smtClean="0"/>
              <a:t> З.М.</a:t>
            </a:r>
          </a:p>
          <a:p>
            <a:r>
              <a:rPr lang="ru-RU" dirty="0" smtClean="0"/>
              <a:t>Учитель начальных классов</a:t>
            </a:r>
          </a:p>
          <a:p>
            <a:r>
              <a:rPr lang="ru-RU" dirty="0" smtClean="0"/>
              <a:t>МОУ «</a:t>
            </a:r>
            <a:r>
              <a:rPr lang="ru-RU" dirty="0" err="1" smtClean="0"/>
              <a:t>Верхне-Колчуринская</a:t>
            </a:r>
            <a:r>
              <a:rPr lang="ru-RU" dirty="0" smtClean="0"/>
              <a:t> СОШ»</a:t>
            </a:r>
          </a:p>
          <a:p>
            <a:r>
              <a:rPr lang="ru-RU" dirty="0" err="1" smtClean="0"/>
              <a:t>Алькеевского</a:t>
            </a:r>
            <a:r>
              <a:rPr lang="ru-RU" smtClean="0"/>
              <a:t> района РТ</a:t>
            </a:r>
          </a:p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188913"/>
            <a:ext cx="8385175" cy="2295525"/>
          </a:xfrm>
        </p:spPr>
        <p:txBody>
          <a:bodyPr/>
          <a:lstStyle/>
          <a:p>
            <a:pPr algn="ctr"/>
            <a:r>
              <a:rPr lang="ru-RU" sz="6000" dirty="0" smtClean="0">
                <a:solidFill>
                  <a:srgbClr val="0000CC"/>
                </a:solidFill>
              </a:rPr>
              <a:t>    Сумма </a:t>
            </a:r>
            <a:r>
              <a:rPr lang="ru-RU" sz="6000" dirty="0">
                <a:solidFill>
                  <a:srgbClr val="0000CC"/>
                </a:solidFill>
              </a:rPr>
              <a:t>5+5+5+5+5+5 равна произведению:</a:t>
            </a:r>
          </a:p>
        </p:txBody>
      </p:sp>
      <p:sp>
        <p:nvSpPr>
          <p:cNvPr id="307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27088" y="2636838"/>
            <a:ext cx="8007350" cy="3470275"/>
          </a:xfrm>
        </p:spPr>
        <p:txBody>
          <a:bodyPr/>
          <a:lstStyle/>
          <a:p>
            <a:r>
              <a:rPr lang="ru-RU" sz="4800" b="1" dirty="0">
                <a:solidFill>
                  <a:srgbClr val="FF0066"/>
                </a:solidFill>
              </a:rPr>
              <a:t>а)  </a:t>
            </a:r>
            <a:r>
              <a:rPr lang="ru-RU" sz="4800" b="1" dirty="0" smtClean="0">
                <a:solidFill>
                  <a:srgbClr val="FF0066"/>
                </a:solidFill>
              </a:rPr>
              <a:t>5*5                </a:t>
            </a:r>
            <a:endParaRPr lang="ru-RU" sz="4800" b="1" dirty="0">
              <a:solidFill>
                <a:srgbClr val="FF0066"/>
              </a:solidFill>
            </a:endParaRPr>
          </a:p>
          <a:p>
            <a:r>
              <a:rPr lang="ru-RU" sz="4800" b="1" dirty="0">
                <a:solidFill>
                  <a:srgbClr val="FF0066"/>
                </a:solidFill>
              </a:rPr>
              <a:t>                   </a:t>
            </a:r>
            <a:r>
              <a:rPr lang="ru-RU" sz="4800" b="1" dirty="0" smtClean="0">
                <a:solidFill>
                  <a:srgbClr val="FF0066"/>
                </a:solidFill>
              </a:rPr>
              <a:t>б)5*6</a:t>
            </a:r>
            <a:endParaRPr lang="ru-RU" sz="4800" b="1" dirty="0">
              <a:solidFill>
                <a:srgbClr val="FF0066"/>
              </a:solidFill>
            </a:endParaRPr>
          </a:p>
          <a:p>
            <a:r>
              <a:rPr lang="ru-RU" sz="4800" b="1" dirty="0">
                <a:solidFill>
                  <a:srgbClr val="FF0066"/>
                </a:solidFill>
              </a:rPr>
              <a:t>                                  </a:t>
            </a:r>
            <a:r>
              <a:rPr lang="ru-RU" sz="4800" b="1" dirty="0" smtClean="0">
                <a:solidFill>
                  <a:srgbClr val="FF0066"/>
                </a:solidFill>
              </a:rPr>
              <a:t>в)5*4</a:t>
            </a:r>
            <a:endParaRPr lang="ru-RU" sz="4800" b="1" dirty="0">
              <a:solidFill>
                <a:srgbClr val="FF0066"/>
              </a:solidFill>
            </a:endParaRPr>
          </a:p>
        </p:txBody>
      </p:sp>
      <p:pic>
        <p:nvPicPr>
          <p:cNvPr id="3078" name="Picture 6" descr="butterfly_2003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3789363"/>
            <a:ext cx="2646362" cy="2447925"/>
          </a:xfrm>
          <a:prstGeom prst="rect">
            <a:avLst/>
          </a:prstGeom>
          <a:noFill/>
        </p:spPr>
      </p:pic>
      <p:pic>
        <p:nvPicPr>
          <p:cNvPr id="6" name="Picture 6" descr="butterfly_200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857760"/>
            <a:ext cx="1762125" cy="1762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620713"/>
            <a:ext cx="8385175" cy="2519362"/>
          </a:xfrm>
        </p:spPr>
        <p:txBody>
          <a:bodyPr/>
          <a:lstStyle/>
          <a:p>
            <a:pPr algn="ctr"/>
            <a:r>
              <a:rPr lang="ru-RU" sz="6600" dirty="0">
                <a:solidFill>
                  <a:srgbClr val="FF0066"/>
                </a:solidFill>
              </a:rPr>
              <a:t>Произведение </a:t>
            </a:r>
            <a:r>
              <a:rPr lang="ru-RU" sz="6600" dirty="0" smtClean="0">
                <a:solidFill>
                  <a:srgbClr val="FF0066"/>
                </a:solidFill>
              </a:rPr>
              <a:t> 9 * 4 </a:t>
            </a:r>
            <a:r>
              <a:rPr lang="ru-RU" sz="6600" dirty="0">
                <a:solidFill>
                  <a:srgbClr val="FF0066"/>
                </a:solidFill>
              </a:rPr>
              <a:t>равно сумме</a:t>
            </a:r>
          </a:p>
        </p:txBody>
      </p:sp>
      <p:sp>
        <p:nvSpPr>
          <p:cNvPr id="81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27088" y="2924175"/>
            <a:ext cx="8007350" cy="3182938"/>
          </a:xfrm>
        </p:spPr>
        <p:txBody>
          <a:bodyPr/>
          <a:lstStyle/>
          <a:p>
            <a:pPr algn="ctr"/>
            <a:r>
              <a:rPr lang="ru-RU" sz="8000" b="1" dirty="0">
                <a:solidFill>
                  <a:srgbClr val="FF0000"/>
                </a:solidFill>
              </a:rPr>
              <a:t>а)9+9+9+9</a:t>
            </a:r>
          </a:p>
          <a:p>
            <a:pPr algn="ctr"/>
            <a:r>
              <a:rPr lang="ru-RU" sz="8000" b="1" dirty="0">
                <a:solidFill>
                  <a:srgbClr val="FF0000"/>
                </a:solidFill>
              </a:rPr>
              <a:t>б)4+4+4+4+4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260350"/>
            <a:ext cx="8385175" cy="2824163"/>
          </a:xfrm>
        </p:spPr>
        <p:txBody>
          <a:bodyPr/>
          <a:lstStyle/>
          <a:p>
            <a:pPr algn="ctr"/>
            <a:r>
              <a:rPr lang="ru-RU" sz="6000">
                <a:solidFill>
                  <a:srgbClr val="FF0000"/>
                </a:solidFill>
              </a:rPr>
              <a:t>Произведение 9 и 3 записывается так :</a:t>
            </a:r>
          </a:p>
        </p:txBody>
      </p:sp>
      <p:sp>
        <p:nvSpPr>
          <p:cNvPr id="92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27088" y="3284538"/>
            <a:ext cx="8007350" cy="2451100"/>
          </a:xfrm>
        </p:spPr>
        <p:txBody>
          <a:bodyPr/>
          <a:lstStyle/>
          <a:p>
            <a:pPr algn="ctr"/>
            <a:r>
              <a:rPr lang="ru-RU" sz="6600" b="1" dirty="0">
                <a:solidFill>
                  <a:srgbClr val="0000CC"/>
                </a:solidFill>
              </a:rPr>
              <a:t>а) 9+3</a:t>
            </a:r>
          </a:p>
          <a:p>
            <a:pPr algn="ctr"/>
            <a:r>
              <a:rPr lang="ru-RU" sz="6600" b="1" dirty="0">
                <a:solidFill>
                  <a:srgbClr val="0000CC"/>
                </a:solidFill>
              </a:rPr>
              <a:t>б) 9-3</a:t>
            </a:r>
          </a:p>
          <a:p>
            <a:pPr algn="ctr"/>
            <a:r>
              <a:rPr lang="ru-RU" sz="6600" b="1" dirty="0" smtClean="0">
                <a:solidFill>
                  <a:srgbClr val="0000CC"/>
                </a:solidFill>
              </a:rPr>
              <a:t>в)9*3</a:t>
            </a:r>
            <a:endParaRPr lang="ru-RU" sz="6600" b="1" dirty="0">
              <a:solidFill>
                <a:srgbClr val="0000CC"/>
              </a:solidFill>
            </a:endParaRPr>
          </a:p>
        </p:txBody>
      </p:sp>
      <p:pic>
        <p:nvPicPr>
          <p:cNvPr id="9220" name="Picture 4" descr="butterfly_2003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3068638"/>
            <a:ext cx="2519362" cy="2736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2824163"/>
          </a:xfrm>
        </p:spPr>
        <p:txBody>
          <a:bodyPr/>
          <a:lstStyle/>
          <a:p>
            <a:pPr algn="ctr"/>
            <a:r>
              <a:rPr lang="ru-RU" sz="6000" dirty="0">
                <a:solidFill>
                  <a:srgbClr val="FF0066"/>
                </a:solidFill>
              </a:rPr>
              <a:t>Чему равно значение произведения </a:t>
            </a:r>
            <a:r>
              <a:rPr lang="ru-RU" sz="6000" dirty="0" smtClean="0">
                <a:solidFill>
                  <a:srgbClr val="FF0066"/>
                </a:solidFill>
              </a:rPr>
              <a:t>0*5 </a:t>
            </a:r>
            <a:r>
              <a:rPr lang="ru-RU" sz="6000" dirty="0">
                <a:solidFill>
                  <a:srgbClr val="FF0066"/>
                </a:solidFill>
              </a:rPr>
              <a:t>:</a:t>
            </a:r>
          </a:p>
        </p:txBody>
      </p:sp>
      <p:sp>
        <p:nvSpPr>
          <p:cNvPr id="1024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3357563"/>
            <a:ext cx="8007350" cy="2738437"/>
          </a:xfrm>
        </p:spPr>
        <p:txBody>
          <a:bodyPr/>
          <a:lstStyle/>
          <a:p>
            <a:pPr algn="ctr"/>
            <a:r>
              <a:rPr lang="ru-RU" sz="6600" b="1" dirty="0">
                <a:solidFill>
                  <a:srgbClr val="FFFF00"/>
                </a:solidFill>
              </a:rPr>
              <a:t>а) 0</a:t>
            </a:r>
          </a:p>
          <a:p>
            <a:pPr algn="ctr"/>
            <a:r>
              <a:rPr lang="ru-RU" sz="6600" b="1" dirty="0">
                <a:solidFill>
                  <a:srgbClr val="FFFF00"/>
                </a:solidFill>
              </a:rPr>
              <a:t>б) 5</a:t>
            </a:r>
          </a:p>
        </p:txBody>
      </p:sp>
      <p:pic>
        <p:nvPicPr>
          <p:cNvPr id="10244" name="Picture 4" descr="cartoon_19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27875" y="2143116"/>
            <a:ext cx="2016125" cy="2951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3328988"/>
          </a:xfrm>
        </p:spPr>
        <p:txBody>
          <a:bodyPr/>
          <a:lstStyle/>
          <a:p>
            <a:pPr algn="ctr"/>
            <a:r>
              <a:rPr lang="ru-RU" sz="6600" dirty="0">
                <a:solidFill>
                  <a:srgbClr val="FF0000"/>
                </a:solidFill>
              </a:rPr>
              <a:t>Значение выражения </a:t>
            </a:r>
            <a:r>
              <a:rPr lang="ru-RU" sz="6600" dirty="0" smtClean="0">
                <a:solidFill>
                  <a:srgbClr val="FF0000"/>
                </a:solidFill>
              </a:rPr>
              <a:t>1*8 </a:t>
            </a:r>
            <a:r>
              <a:rPr lang="ru-RU" sz="6600" dirty="0">
                <a:solidFill>
                  <a:srgbClr val="FF0000"/>
                </a:solidFill>
              </a:rPr>
              <a:t>равно:</a:t>
            </a:r>
          </a:p>
        </p:txBody>
      </p:sp>
      <p:sp>
        <p:nvSpPr>
          <p:cNvPr id="1126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27088" y="3860800"/>
            <a:ext cx="8007350" cy="2246313"/>
          </a:xfrm>
        </p:spPr>
        <p:txBody>
          <a:bodyPr/>
          <a:lstStyle/>
          <a:p>
            <a:pPr algn="ctr"/>
            <a:r>
              <a:rPr lang="ru-RU" sz="5400" b="1">
                <a:solidFill>
                  <a:srgbClr val="0000CC"/>
                </a:solidFill>
              </a:rPr>
              <a:t>а) 1                          б)8</a:t>
            </a:r>
          </a:p>
          <a:p>
            <a:pPr algn="ctr"/>
            <a:r>
              <a:rPr lang="ru-RU" sz="5400" b="1">
                <a:solidFill>
                  <a:srgbClr val="0000CC"/>
                </a:solidFill>
              </a:rPr>
              <a:t>в) 9                           г) 7</a:t>
            </a:r>
          </a:p>
        </p:txBody>
      </p:sp>
      <p:pic>
        <p:nvPicPr>
          <p:cNvPr id="11268" name="Picture 4" descr="cartoon_19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738" y="3573463"/>
            <a:ext cx="2016125" cy="2951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260350"/>
            <a:ext cx="8385175" cy="3184525"/>
          </a:xfrm>
        </p:spPr>
        <p:txBody>
          <a:bodyPr/>
          <a:lstStyle/>
          <a:p>
            <a:pPr algn="ctr"/>
            <a:r>
              <a:rPr lang="ru-RU" sz="6000" dirty="0">
                <a:solidFill>
                  <a:schemeClr val="folHlink"/>
                </a:solidFill>
              </a:rPr>
              <a:t>Чему равно значение выражения </a:t>
            </a:r>
            <a:r>
              <a:rPr lang="ru-RU" sz="6000" dirty="0" smtClean="0">
                <a:solidFill>
                  <a:schemeClr val="folHlink"/>
                </a:solidFill>
              </a:rPr>
              <a:t>0*(15 - 8</a:t>
            </a:r>
            <a:r>
              <a:rPr lang="ru-RU" sz="6000" dirty="0">
                <a:solidFill>
                  <a:schemeClr val="folHlink"/>
                </a:solidFill>
              </a:rPr>
              <a:t>)</a:t>
            </a:r>
          </a:p>
        </p:txBody>
      </p:sp>
      <p:sp>
        <p:nvSpPr>
          <p:cNvPr id="122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27088" y="3644900"/>
            <a:ext cx="8007350" cy="2462213"/>
          </a:xfrm>
        </p:spPr>
        <p:txBody>
          <a:bodyPr/>
          <a:lstStyle/>
          <a:p>
            <a:pPr algn="ctr"/>
            <a:r>
              <a:rPr lang="ru-RU" sz="4800" b="1">
                <a:solidFill>
                  <a:srgbClr val="FF0066"/>
                </a:solidFill>
              </a:rPr>
              <a:t>а) 0                           Б)7</a:t>
            </a:r>
          </a:p>
          <a:p>
            <a:pPr algn="ctr"/>
            <a:r>
              <a:rPr lang="ru-RU" sz="4800" b="1">
                <a:solidFill>
                  <a:srgbClr val="FF0066"/>
                </a:solidFill>
              </a:rPr>
              <a:t>в) 6                            г)9</a:t>
            </a:r>
          </a:p>
        </p:txBody>
      </p:sp>
      <p:pic>
        <p:nvPicPr>
          <p:cNvPr id="12292" name="Picture 4" descr="cartoon_23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3213100"/>
            <a:ext cx="3024187" cy="3240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1384300"/>
          </a:xfrm>
        </p:spPr>
        <p:txBody>
          <a:bodyPr/>
          <a:lstStyle/>
          <a:p>
            <a:pPr algn="ctr"/>
            <a:r>
              <a:rPr lang="ru-RU" sz="4800">
                <a:solidFill>
                  <a:srgbClr val="FF0000"/>
                </a:solidFill>
              </a:rPr>
              <a:t>Какое утверждение верно?</a:t>
            </a:r>
          </a:p>
        </p:txBody>
      </p:sp>
      <p:sp>
        <p:nvSpPr>
          <p:cNvPr id="1331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27088" y="1916113"/>
            <a:ext cx="8007350" cy="419100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sz="4400" b="1" dirty="0">
                <a:solidFill>
                  <a:srgbClr val="0000CC"/>
                </a:solidFill>
              </a:rPr>
              <a:t>а)Если 0 умножить на любое число ,то получится 0.</a:t>
            </a:r>
          </a:p>
          <a:p>
            <a:pPr algn="ctr">
              <a:lnSpc>
                <a:spcPct val="90000"/>
              </a:lnSpc>
            </a:pPr>
            <a:r>
              <a:rPr lang="ru-RU" sz="4400" b="1" dirty="0">
                <a:solidFill>
                  <a:schemeClr val="tx1"/>
                </a:solidFill>
              </a:rPr>
              <a:t>б)Если 1 умножить на какое – </a:t>
            </a:r>
            <a:r>
              <a:rPr lang="ru-RU" sz="4400" b="1" dirty="0" err="1" smtClean="0">
                <a:solidFill>
                  <a:schemeClr val="tx1"/>
                </a:solidFill>
              </a:rPr>
              <a:t>нибудь</a:t>
            </a:r>
            <a:r>
              <a:rPr lang="ru-RU" sz="4400" b="1" dirty="0" smtClean="0">
                <a:solidFill>
                  <a:schemeClr val="tx1"/>
                </a:solidFill>
              </a:rPr>
              <a:t>  </a:t>
            </a:r>
            <a:r>
              <a:rPr lang="ru-RU" sz="4400" b="1" dirty="0">
                <a:solidFill>
                  <a:schemeClr val="tx1"/>
                </a:solidFill>
              </a:rPr>
              <a:t>другое число</a:t>
            </a:r>
            <a:r>
              <a:rPr lang="ru-RU" sz="4400" b="1" dirty="0" smtClean="0">
                <a:solidFill>
                  <a:schemeClr val="tx1"/>
                </a:solidFill>
              </a:rPr>
              <a:t>, то </a:t>
            </a:r>
            <a:r>
              <a:rPr lang="ru-RU" sz="4400" b="1" dirty="0">
                <a:solidFill>
                  <a:schemeClr val="tx1"/>
                </a:solidFill>
              </a:rPr>
              <a:t>получится 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260350"/>
            <a:ext cx="8385175" cy="2663825"/>
          </a:xfrm>
        </p:spPr>
        <p:txBody>
          <a:bodyPr/>
          <a:lstStyle/>
          <a:p>
            <a:pPr algn="ctr"/>
            <a:r>
              <a:rPr lang="ru-RU" sz="5400">
                <a:solidFill>
                  <a:schemeClr val="folHlink"/>
                </a:solidFill>
              </a:rPr>
              <a:t>Какое равенство верно?</a:t>
            </a: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27088" y="2565400"/>
            <a:ext cx="8007350" cy="3541713"/>
          </a:xfrm>
        </p:spPr>
        <p:txBody>
          <a:bodyPr/>
          <a:lstStyle/>
          <a:p>
            <a:pPr algn="ctr"/>
            <a:r>
              <a:rPr lang="ru-RU" sz="8000" dirty="0">
                <a:solidFill>
                  <a:srgbClr val="0000CC"/>
                </a:solidFill>
              </a:rPr>
              <a:t>а) </a:t>
            </a:r>
            <a:r>
              <a:rPr lang="ru-RU" sz="8000" dirty="0" smtClean="0">
                <a:solidFill>
                  <a:srgbClr val="0000CC"/>
                </a:solidFill>
              </a:rPr>
              <a:t>4*6=5*6 </a:t>
            </a:r>
            <a:endParaRPr lang="ru-RU" sz="8000" dirty="0">
              <a:solidFill>
                <a:srgbClr val="0000CC"/>
              </a:solidFill>
            </a:endParaRPr>
          </a:p>
          <a:p>
            <a:pPr algn="ctr"/>
            <a:r>
              <a:rPr lang="ru-RU" sz="8000" dirty="0" smtClean="0">
                <a:solidFill>
                  <a:srgbClr val="0000CC"/>
                </a:solidFill>
              </a:rPr>
              <a:t>б)8*3 </a:t>
            </a:r>
            <a:r>
              <a:rPr lang="ru-RU" sz="8000" dirty="0">
                <a:solidFill>
                  <a:srgbClr val="0000CC"/>
                </a:solidFill>
              </a:rPr>
              <a:t>=</a:t>
            </a:r>
            <a:r>
              <a:rPr lang="ru-RU" sz="8000" dirty="0" smtClean="0">
                <a:solidFill>
                  <a:srgbClr val="0000CC"/>
                </a:solidFill>
              </a:rPr>
              <a:t>3*8</a:t>
            </a:r>
            <a:endParaRPr lang="ru-RU" sz="8000" dirty="0">
              <a:solidFill>
                <a:srgbClr val="0000CC"/>
              </a:solidFill>
            </a:endParaRPr>
          </a:p>
        </p:txBody>
      </p:sp>
      <p:pic>
        <p:nvPicPr>
          <p:cNvPr id="14340" name="Picture 4" descr="gallery_2_118_1010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5825" y="5084763"/>
            <a:ext cx="1657350" cy="1341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otos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lotos</Template>
  <TotalTime>15</TotalTime>
  <Words>174</Words>
  <Application>Microsoft Office PowerPoint</Application>
  <PresentationFormat>Экран (4:3)</PresentationFormat>
  <Paragraphs>42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lotos</vt:lpstr>
      <vt:lpstr>Умножение (тест) 2 класс</vt:lpstr>
      <vt:lpstr>    Сумма 5+5+5+5+5+5 равна произведению:</vt:lpstr>
      <vt:lpstr>Произведение  9 * 4 равно сумме</vt:lpstr>
      <vt:lpstr>Произведение 9 и 3 записывается так :</vt:lpstr>
      <vt:lpstr>Чему равно значение произведения 0*5 :</vt:lpstr>
      <vt:lpstr>Значение выражения 1*8 равно:</vt:lpstr>
      <vt:lpstr>Чему равно значение выражения 0*(15 - 8)</vt:lpstr>
      <vt:lpstr>Какое утверждение верно?</vt:lpstr>
      <vt:lpstr>Какое равенство верно?</vt:lpstr>
      <vt:lpstr>Верно ли равенство  0*9 =0*7 ?</vt:lpstr>
      <vt:lpstr>С помощью какого выражения можно вычислить периметр прямоугольника?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Умножение (тест) 2 класс</dc:title>
  <dc:creator>Мурзакова З.М.</dc:creator>
  <cp:lastModifiedBy>Мурзакова З.М.</cp:lastModifiedBy>
  <cp:revision>3</cp:revision>
  <dcterms:created xsi:type="dcterms:W3CDTF">2011-04-05T09:49:51Z</dcterms:created>
  <dcterms:modified xsi:type="dcterms:W3CDTF">2011-04-06T09:29:57Z</dcterms:modified>
</cp:coreProperties>
</file>