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65" r:id="rId4"/>
    <p:sldId id="260" r:id="rId5"/>
    <p:sldId id="266" r:id="rId6"/>
    <p:sldId id="258" r:id="rId7"/>
    <p:sldId id="267" r:id="rId8"/>
    <p:sldId id="262" r:id="rId9"/>
    <p:sldId id="261" r:id="rId10"/>
    <p:sldId id="268" r:id="rId11"/>
    <p:sldId id="269" r:id="rId12"/>
    <p:sldId id="278" r:id="rId13"/>
    <p:sldId id="272" r:id="rId14"/>
    <p:sldId id="273" r:id="rId15"/>
    <p:sldId id="281" r:id="rId16"/>
    <p:sldId id="270" r:id="rId17"/>
    <p:sldId id="271" r:id="rId18"/>
    <p:sldId id="274" r:id="rId19"/>
    <p:sldId id="275" r:id="rId20"/>
    <p:sldId id="276" r:id="rId21"/>
    <p:sldId id="259" r:id="rId22"/>
    <p:sldId id="277" r:id="rId23"/>
    <p:sldId id="257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5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692697"/>
            <a:ext cx="8458200" cy="5383090"/>
          </a:xfrm>
        </p:spPr>
        <p:txBody>
          <a:bodyPr/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Сенсорная комната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МБДОУ комбинированного вида</a:t>
            </a:r>
            <a:br>
              <a:rPr lang="ru-RU" dirty="0" smtClean="0"/>
            </a:br>
            <a:r>
              <a:rPr lang="ru-RU" dirty="0" smtClean="0"/>
              <a:t>детского сада № 41 «Жаворонок»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01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ru-RU">
                <a:solidFill>
                  <a:srgbClr val="0000FF"/>
                </a:solidFill>
              </a:rPr>
              <a:t>Сухой бассейн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60" name="Picture 4" descr="Фото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5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4" name="Picture 4" descr="Изображение 73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532440" cy="583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4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сенсорная тропа</a:t>
            </a:r>
            <a:endParaRPr lang="ru-RU" dirty="0"/>
          </a:p>
        </p:txBody>
      </p:sp>
      <p:pic>
        <p:nvPicPr>
          <p:cNvPr id="4" name="Picture 7" descr="IMG_011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300" y="1336221"/>
            <a:ext cx="7391400" cy="511711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74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Мягкая среда</a:t>
            </a:r>
            <a:endParaRPr lang="ru-RU"/>
          </a:p>
        </p:txBody>
      </p:sp>
      <p:pic>
        <p:nvPicPr>
          <p:cNvPr id="4098" name="Picture 2" descr="G:\ФОТО\IMG_85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573016"/>
            <a:ext cx="4343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SC0296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191000" cy="268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60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Активационный блок</a:t>
            </a:r>
          </a:p>
        </p:txBody>
      </p:sp>
      <p:pic>
        <p:nvPicPr>
          <p:cNvPr id="28675" name="Picture 3" descr="IMG_01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0600" y="1219200"/>
            <a:ext cx="6858000" cy="5638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81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/>
              </a:rPr>
              <a:t>Массажные ванночки </a:t>
            </a:r>
            <a:r>
              <a:rPr lang="ru-RU" b="1" i="1" dirty="0">
                <a:effectLst/>
              </a:rPr>
              <a:t>для ног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pic>
        <p:nvPicPr>
          <p:cNvPr id="6146" name="Picture 2" descr="G:\ФОТО\DSC012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8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ru-RU" dirty="0"/>
          </a:p>
          <a:p>
            <a:pPr algn="ctr">
              <a:buFontTx/>
              <a:buNone/>
            </a:pPr>
            <a:endParaRPr lang="ru-RU" dirty="0"/>
          </a:p>
          <a:p>
            <a:pPr algn="ctr">
              <a:buFontTx/>
              <a:buNone/>
            </a:pPr>
            <a:r>
              <a:rPr lang="ru-RU" sz="4800" dirty="0">
                <a:solidFill>
                  <a:srgbClr val="FF0000"/>
                </a:solidFill>
              </a:rPr>
              <a:t>Развитие эмоциональной и познавательной  сферы детей, адаптация к новым условиям жизни. </a:t>
            </a:r>
          </a:p>
        </p:txBody>
      </p:sp>
      <p:sp>
        <p:nvSpPr>
          <p:cNvPr id="52228" name="WordArt 4"/>
          <p:cNvSpPr>
            <a:spLocks noChangeArrowheads="1" noChangeShapeType="1" noTextEdit="1"/>
          </p:cNvSpPr>
          <p:nvPr/>
        </p:nvSpPr>
        <p:spPr bwMode="auto">
          <a:xfrm>
            <a:off x="457200" y="846138"/>
            <a:ext cx="8229600" cy="15027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257"/>
              </a:avLst>
            </a:prstTxWarp>
          </a:bodyPr>
          <a:lstStyle/>
          <a:p>
            <a:r>
              <a:rPr lang="ru-RU" sz="1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Цель программы. </a:t>
            </a:r>
          </a:p>
        </p:txBody>
      </p:sp>
    </p:spTree>
    <p:extLst>
      <p:ext uri="{BB962C8B-B14F-4D97-AF65-F5344CB8AC3E}">
        <p14:creationId xmlns:p14="http://schemas.microsoft.com/office/powerpoint/2010/main" val="344423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Обучать детей понимать собственное эмоциональное состояние, выражать свои чувства и распознавать чувства других людей через мимику, жесты, выразительные движения, интонации.</a:t>
            </a:r>
          </a:p>
          <a:p>
            <a:pPr>
              <a:lnSpc>
                <a:spcPct val="80000"/>
              </a:lnSpc>
            </a:pPr>
            <a:r>
              <a:rPr lang="ru-RU" sz="2000"/>
              <a:t>Развивать навыки саморегуляции и релаксации, для формирования способности управлять своим эмоциональным состоянием, снятие мышечного и психоэмоционального напряжения, создание необходимых условий для восстановления душевного равновесия.</a:t>
            </a:r>
          </a:p>
          <a:p>
            <a:pPr>
              <a:lnSpc>
                <a:spcPct val="80000"/>
              </a:lnSpc>
            </a:pPr>
            <a:r>
              <a:rPr lang="ru-RU" sz="2000"/>
              <a:t>Развитие познавательных психических процессов и личностных качеств.</a:t>
            </a:r>
          </a:p>
          <a:p>
            <a:pPr>
              <a:lnSpc>
                <a:spcPct val="80000"/>
              </a:lnSpc>
            </a:pPr>
            <a:r>
              <a:rPr lang="ru-RU" sz="2000"/>
              <a:t>Стимулировать сенсорные процессы.</a:t>
            </a:r>
          </a:p>
          <a:p>
            <a:pPr>
              <a:lnSpc>
                <a:spcPct val="80000"/>
              </a:lnSpc>
            </a:pPr>
            <a:r>
              <a:rPr lang="ru-RU" sz="2000"/>
              <a:t>Формирование  и развитие тонкой моторики, повышение уровня тактильного восприятия.</a:t>
            </a:r>
          </a:p>
          <a:p>
            <a:pPr>
              <a:lnSpc>
                <a:spcPct val="80000"/>
              </a:lnSpc>
            </a:pPr>
            <a:r>
              <a:rPr lang="ru-RU" sz="2000"/>
              <a:t>Формировать умение обсуждение и «проживание» ситуаций, вызывающих разнообразные чувства, повышающие эмоциональную устойчивость ребенка.</a:t>
            </a:r>
          </a:p>
          <a:p>
            <a:pPr>
              <a:lnSpc>
                <a:spcPct val="80000"/>
              </a:lnSpc>
            </a:pPr>
            <a:r>
              <a:rPr lang="ru-RU" sz="2000"/>
              <a:t>Развивать у детей уверенность в себе.</a:t>
            </a:r>
          </a:p>
          <a:p>
            <a:pPr>
              <a:lnSpc>
                <a:spcPct val="80000"/>
              </a:lnSpc>
            </a:pPr>
            <a:r>
              <a:rPr lang="ru-RU" sz="2000"/>
              <a:t>Повышать сплоченность группы.</a:t>
            </a:r>
          </a:p>
        </p:txBody>
      </p:sp>
      <p:sp>
        <p:nvSpPr>
          <p:cNvPr id="53252" name="WordArt 4"/>
          <p:cNvSpPr>
            <a:spLocks noChangeArrowheads="1" noChangeShapeType="1" noTextEdit="1"/>
          </p:cNvSpPr>
          <p:nvPr/>
        </p:nvSpPr>
        <p:spPr bwMode="auto">
          <a:xfrm>
            <a:off x="457200" y="0"/>
            <a:ext cx="8229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C0C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Задачи.</a:t>
            </a:r>
          </a:p>
        </p:txBody>
      </p:sp>
    </p:spTree>
    <p:extLst>
      <p:ext uri="{BB962C8B-B14F-4D97-AF65-F5344CB8AC3E}">
        <p14:creationId xmlns:p14="http://schemas.microsoft.com/office/powerpoint/2010/main" val="207304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>
                <a:solidFill>
                  <a:srgbClr val="660033"/>
                </a:solidFill>
              </a:rPr>
              <a:t>структура занятий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91440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 i="1">
                <a:solidFill>
                  <a:srgbClr val="0000FF"/>
                </a:solidFill>
              </a:rPr>
              <a:t>Часть 1. Вводная</a:t>
            </a:r>
          </a:p>
          <a:p>
            <a:pPr algn="ctr">
              <a:buFontTx/>
              <a:buNone/>
            </a:pPr>
            <a:r>
              <a:rPr lang="ru-RU" sz="4000" b="1" i="1">
                <a:solidFill>
                  <a:srgbClr val="0000FF"/>
                </a:solidFill>
              </a:rPr>
              <a:t>Часть 2. Рабочая</a:t>
            </a:r>
          </a:p>
          <a:p>
            <a:pPr algn="ctr">
              <a:buFontTx/>
              <a:buNone/>
            </a:pPr>
            <a:r>
              <a:rPr lang="ru-RU" sz="4000" b="1" i="1">
                <a:solidFill>
                  <a:srgbClr val="0000FF"/>
                </a:solidFill>
              </a:rPr>
              <a:t>Часть 3. Релаксация</a:t>
            </a:r>
          </a:p>
          <a:p>
            <a:pPr algn="ctr">
              <a:buFontTx/>
              <a:buNone/>
            </a:pPr>
            <a:r>
              <a:rPr lang="ru-RU" sz="4000" b="1" i="1">
                <a:solidFill>
                  <a:srgbClr val="0000CC"/>
                </a:solidFill>
              </a:rPr>
              <a:t>Часть 4. Завершающая</a:t>
            </a:r>
            <a:endParaRPr lang="en-US" sz="4000" b="1" i="1">
              <a:solidFill>
                <a:srgbClr val="0000CC"/>
              </a:solidFill>
            </a:endParaRPr>
          </a:p>
          <a:p>
            <a:pPr algn="ctr">
              <a:buFontTx/>
              <a:buNone/>
            </a:pPr>
            <a:r>
              <a:rPr lang="ru-RU" sz="4000" b="1" i="1">
                <a:solidFill>
                  <a:srgbClr val="0000CC"/>
                </a:solidFill>
              </a:rPr>
              <a:t>Часть 5. Подведение итогов.</a:t>
            </a:r>
          </a:p>
        </p:txBody>
      </p:sp>
    </p:spTree>
    <p:extLst>
      <p:ext uri="{BB962C8B-B14F-4D97-AF65-F5344CB8AC3E}">
        <p14:creationId xmlns:p14="http://schemas.microsoft.com/office/powerpoint/2010/main" val="327611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/>
              <a:t>Часть 1. Вводная</a:t>
            </a:r>
            <a:r>
              <a:rPr lang="ru-RU" sz="3600"/>
              <a:t/>
            </a:r>
            <a:br>
              <a:rPr lang="ru-RU" sz="3600"/>
            </a:br>
            <a:r>
              <a:rPr lang="ru-RU" sz="2000"/>
              <a:t>Цель— настроить группу на совместную работу, установить эмоциональный контакт между всеми участниками. Основные процедуры работы — приветствия, игры с именами.</a:t>
            </a:r>
          </a:p>
        </p:txBody>
      </p:sp>
      <p:pic>
        <p:nvPicPr>
          <p:cNvPr id="25603" name="Picture 3" descr="DSC0294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6962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19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3333FF"/>
                </a:solidFill>
              </a:rPr>
              <a:t>Сенсорная комната</a:t>
            </a:r>
          </a:p>
        </p:txBody>
      </p:sp>
      <p:pic>
        <p:nvPicPr>
          <p:cNvPr id="3074" name="Picture 2" descr="G:\ФОТО\DSC020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068960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ФОТО\DSC020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25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рабочая часть</a:t>
            </a:r>
            <a:endParaRPr lang="ru-RU" dirty="0"/>
          </a:p>
        </p:txBody>
      </p:sp>
      <p:pic>
        <p:nvPicPr>
          <p:cNvPr id="29700" name="Picture 4" descr="DSC0065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212976"/>
            <a:ext cx="4191000" cy="3142527"/>
          </a:xfrm>
        </p:spPr>
      </p:pic>
      <p:pic>
        <p:nvPicPr>
          <p:cNvPr id="7170" name="Picture 2" descr="G:\ФОТО\DSC02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9639" y="908720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39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рабочая часть</a:t>
            </a: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/>
              <a:t>Сенсорная комната разделена на развивающие центры, в каждом центре ребенок занимается 2-3 минуты индивидуально и самостоятельно по карточкам, а педагог-психолог проверяет и помогает. </a:t>
            </a:r>
            <a:r>
              <a:rPr lang="ru-RU" dirty="0" smtClean="0"/>
              <a:t>Дети </a:t>
            </a:r>
            <a:r>
              <a:rPr lang="ru-RU" dirty="0"/>
              <a:t>переходят из одного центра в другой по звонку колокольчика. </a:t>
            </a:r>
          </a:p>
          <a:p>
            <a:endParaRPr lang="ru-RU" dirty="0"/>
          </a:p>
        </p:txBody>
      </p:sp>
      <p:pic>
        <p:nvPicPr>
          <p:cNvPr id="4098" name="Picture 2" descr="H:\Новая папка (2)\DSC029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3575050" y="1007269"/>
            <a:ext cx="5340350" cy="40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06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релаксационная часть</a:t>
            </a:r>
            <a:endParaRPr lang="ru-RU" sz="44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95536" y="0"/>
            <a:ext cx="8208912" cy="1306512"/>
          </a:xfrm>
        </p:spPr>
        <p:txBody>
          <a:bodyPr>
            <a:normAutofit fontScale="32500" lnSpcReduction="20000"/>
          </a:bodyPr>
          <a:lstStyle/>
          <a:p>
            <a:pPr algn="just"/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r>
              <a:rPr lang="ru-RU" sz="4800" dirty="0" smtClean="0"/>
              <a:t>Эта </a:t>
            </a:r>
            <a:r>
              <a:rPr lang="ru-RU" sz="4800" dirty="0"/>
              <a:t>часть занятия проводится в темной части сенсорной комнаты, с включенными различными световыми приборами</a:t>
            </a:r>
            <a:r>
              <a:rPr lang="ru-RU" sz="4800" dirty="0" smtClean="0"/>
              <a:t>.</a:t>
            </a:r>
          </a:p>
          <a:p>
            <a:pPr algn="just"/>
            <a:r>
              <a:rPr lang="ru-RU" sz="4800" dirty="0" smtClean="0"/>
              <a:t>Ребенок располагается в мягкой среде. Включается спокойная музыка. Педагог может сопровождать релаксацию специально подобранным текстом.</a:t>
            </a:r>
            <a:endParaRPr lang="ru-RU" sz="4800" dirty="0"/>
          </a:p>
          <a:p>
            <a:endParaRPr lang="ru-RU" dirty="0"/>
          </a:p>
        </p:txBody>
      </p:sp>
      <p:pic>
        <p:nvPicPr>
          <p:cNvPr id="8194" name="Picture 2" descr="H:\Новая папка (2)\IMG_012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0988" y="1677790"/>
            <a:ext cx="4291012" cy="321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:\ФОТО\IMG_859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8992" y="1316038"/>
            <a:ext cx="2627841" cy="394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3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67544" y="4293096"/>
            <a:ext cx="8371656" cy="2376264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 algn="just"/>
            <a:r>
              <a:rPr lang="ru-RU" sz="6200" b="1" dirty="0" smtClean="0"/>
              <a:t>Во </a:t>
            </a:r>
            <a:r>
              <a:rPr lang="ru-RU" sz="6200" b="1" dirty="0"/>
              <a:t>время занятий дети сидят в кругу — на подушечках или на полу. Круг — это, прежде всего, возможность открытого общения. Форма круга создает ощущение целостности, завершенности, придает гармонию отно­шениям детей, позволяет им ощутить особую общность, облегчает взаи­мопонимание и взаимодействие.</a:t>
            </a:r>
            <a:r>
              <a:rPr lang="ru-RU" b="1" dirty="0"/>
              <a:t> </a:t>
            </a:r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2051" name="Picture 3" descr="H:\Новая папка (2)\IMG_012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35433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:\Новая папка (2)\DSC0294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940880">
            <a:off x="90700" y="488298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61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5152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Литература.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764704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/>
              <a:t>1. </a:t>
            </a:r>
            <a:r>
              <a:rPr lang="ru-RU" dirty="0" err="1" smtClean="0"/>
              <a:t>Алябьева</a:t>
            </a:r>
            <a:r>
              <a:rPr lang="ru-RU" dirty="0" smtClean="0"/>
              <a:t> </a:t>
            </a:r>
            <a:r>
              <a:rPr lang="ru-RU" dirty="0"/>
              <a:t>Е. А. Коррекционно-развивающие занятия для детей старшего дошкольного возраста: Методическое пособие в помощь воспитателям и психологам дошкольных учреждений. – М.: ТЦ Сфера, 2004. – 96 с.</a:t>
            </a:r>
          </a:p>
          <a:p>
            <a:pPr lvl="0" algn="just"/>
            <a:r>
              <a:rPr lang="ru-RU" dirty="0" smtClean="0"/>
              <a:t>2. Ермолаева </a:t>
            </a:r>
            <a:r>
              <a:rPr lang="ru-RU" dirty="0"/>
              <a:t>М.В. Особенности и средства развития эмоциональной сферы дошкольников: Учебное пособие/ М.В. Ермолаева, И. Г. Ерофеева. – М.: Издательство Московского психолого-социального института; Воронеж: Издательство НПО "МОДЭК", 2008. – 336 с. – (Серия "Библиотека педагога-практика")</a:t>
            </a:r>
          </a:p>
          <a:p>
            <a:pPr lvl="0"/>
            <a:r>
              <a:rPr lang="ru-RU" dirty="0"/>
              <a:t>3</a:t>
            </a:r>
            <a:r>
              <a:rPr lang="ru-RU" dirty="0" smtClean="0"/>
              <a:t>. Крюкова </a:t>
            </a:r>
            <a:r>
              <a:rPr lang="ru-RU" dirty="0"/>
              <a:t>С. В., </a:t>
            </a:r>
            <a:r>
              <a:rPr lang="ru-RU" dirty="0" err="1"/>
              <a:t>Слободяник</a:t>
            </a:r>
            <a:r>
              <a:rPr lang="ru-RU" dirty="0"/>
              <a:t> Н. П.. Удивляюсь, злюсь, боюсь, хвастаюсь и радуюсь. </a:t>
            </a:r>
            <a:r>
              <a:rPr lang="ru-RU" dirty="0" smtClean="0"/>
              <a:t>5. Программа </a:t>
            </a:r>
            <a:r>
              <a:rPr lang="ru-RU" dirty="0"/>
              <a:t>эмоционального развития детей дошкольного и младшего школьного возраста: Практическое пособие – М.: Генезис. 2005. – 208 с., </a:t>
            </a:r>
            <a:r>
              <a:rPr lang="ru-RU" dirty="0" err="1"/>
              <a:t>илл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4</a:t>
            </a:r>
            <a:r>
              <a:rPr lang="ru-RU" dirty="0" smtClean="0"/>
              <a:t>. </a:t>
            </a:r>
            <a:r>
              <a:rPr lang="ru-RU" dirty="0" err="1" smtClean="0"/>
              <a:t>Кряжева</a:t>
            </a:r>
            <a:r>
              <a:rPr lang="ru-RU" dirty="0" smtClean="0"/>
              <a:t> </a:t>
            </a:r>
            <a:r>
              <a:rPr lang="ru-RU" dirty="0"/>
              <a:t>Н. Л. Мир детских эмоций. Дети 5-7 лет. – Ярославль: Академия развития: Академия Холдинг, 2001. – 160 с..</a:t>
            </a:r>
          </a:p>
          <a:p>
            <a:pPr lvl="0"/>
            <a:r>
              <a:rPr lang="ru-RU" dirty="0"/>
              <a:t>5</a:t>
            </a:r>
            <a:r>
              <a:rPr lang="ru-RU" dirty="0" smtClean="0"/>
              <a:t>. Осипова </a:t>
            </a:r>
            <a:r>
              <a:rPr lang="ru-RU" dirty="0"/>
              <a:t>А. А., </a:t>
            </a:r>
            <a:r>
              <a:rPr lang="ru-RU" dirty="0" err="1"/>
              <a:t>Малашинская</a:t>
            </a:r>
            <a:r>
              <a:rPr lang="ru-RU" dirty="0"/>
              <a:t> Л.И.. Диагностика и коррекция внимания: Программа для детей 5-9 лет. – М.: ТЦ Сфера, 2004. – 104 с. (Программа развития).</a:t>
            </a:r>
          </a:p>
          <a:p>
            <a:pPr lvl="0"/>
            <a:r>
              <a:rPr lang="ru-RU" dirty="0" smtClean="0"/>
              <a:t>6. Панфилова </a:t>
            </a:r>
            <a:r>
              <a:rPr lang="ru-RU" dirty="0"/>
              <a:t>М. А. </a:t>
            </a:r>
            <a:r>
              <a:rPr lang="ru-RU" dirty="0" err="1"/>
              <a:t>Игротерапия</a:t>
            </a:r>
            <a:r>
              <a:rPr lang="ru-RU" dirty="0"/>
              <a:t> общения: Тесты и коррекционные игры. Практическое пособие для психологов. М.: "Издательство ГНОМ и Д", 2005. – 160с.</a:t>
            </a:r>
          </a:p>
          <a:p>
            <a:pPr lvl="0"/>
            <a:r>
              <a:rPr lang="ru-RU" dirty="0" smtClean="0"/>
              <a:t>7. Сенсорная </a:t>
            </a:r>
            <a:r>
              <a:rPr lang="ru-RU" dirty="0"/>
              <a:t>комната – волшебный мир здоровья: Учебно-методическое пособие/ Под ред. В.Л. </a:t>
            </a:r>
            <a:r>
              <a:rPr lang="ru-RU" dirty="0" err="1"/>
              <a:t>Жевнеровой</a:t>
            </a:r>
            <a:r>
              <a:rPr lang="ru-RU" dirty="0"/>
              <a:t>, Л.Б. </a:t>
            </a:r>
            <a:r>
              <a:rPr lang="ru-RU" dirty="0" err="1"/>
              <a:t>Баряевой</a:t>
            </a:r>
            <a:r>
              <a:rPr lang="ru-RU" dirty="0"/>
              <a:t>, Ю.С. </a:t>
            </a:r>
            <a:r>
              <a:rPr lang="ru-RU" dirty="0" err="1"/>
              <a:t>Галлямовой</a:t>
            </a:r>
            <a:r>
              <a:rPr lang="ru-RU" dirty="0"/>
              <a:t>. – СПб.: ХОКА, 2007. – 416 с.: ил.</a:t>
            </a:r>
          </a:p>
        </p:txBody>
      </p:sp>
    </p:spTree>
    <p:extLst>
      <p:ext uri="{BB962C8B-B14F-4D97-AF65-F5344CB8AC3E}">
        <p14:creationId xmlns:p14="http://schemas.microsoft.com/office/powerpoint/2010/main" val="79746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4" name="Picture 4" descr="Фото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67000"/>
            <a:ext cx="9144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21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Тактильное панно «Лес»</a:t>
            </a:r>
            <a:endParaRPr lang="ru-RU" sz="4400" b="1" dirty="0"/>
          </a:p>
        </p:txBody>
      </p:sp>
      <p:pic>
        <p:nvPicPr>
          <p:cNvPr id="7" name="Picture 3" descr="H:\Новая папка (2)\DSC029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8250" y="1600200"/>
            <a:ext cx="35433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ФОТО\DSC020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90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797152"/>
            <a:ext cx="5867400" cy="1512168"/>
          </a:xfrm>
        </p:spPr>
        <p:txBody>
          <a:bodyPr>
            <a:noAutofit/>
          </a:bodyPr>
          <a:lstStyle/>
          <a:p>
            <a:r>
              <a:rPr lang="ru-RU" sz="3600" dirty="0" smtClean="0"/>
              <a:t>Дидактический стол с различными развивающими играми</a:t>
            </a:r>
            <a:endParaRPr lang="ru-RU" sz="3600" dirty="0"/>
          </a:p>
        </p:txBody>
      </p:sp>
      <p:pic>
        <p:nvPicPr>
          <p:cNvPr id="5" name="Picture 4" descr="Фото02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633866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26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Новая папка (2)\DSC0294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836384" cy="362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Новая папка (2)\DSC0294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6876" y="3140968"/>
            <a:ext cx="480053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0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3744416" cy="244827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Объемные, мягкие модули</a:t>
            </a:r>
            <a:endParaRPr lang="ru-RU" sz="4000" dirty="0"/>
          </a:p>
        </p:txBody>
      </p:sp>
      <p:pic>
        <p:nvPicPr>
          <p:cNvPr id="24580" name="Picture 4" descr="DSC0065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7200" y="0"/>
            <a:ext cx="4876800" cy="3657600"/>
          </a:xfrm>
        </p:spPr>
      </p:pic>
      <p:pic>
        <p:nvPicPr>
          <p:cNvPr id="5122" name="Picture 2" descr="G:\ФОТО\IMG_01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3888432" cy="400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1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Новая папка (2)\IMG_014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4653136"/>
            <a:ext cx="8367464" cy="1603592"/>
          </a:xfrm>
        </p:spPr>
        <p:txBody>
          <a:bodyPr>
            <a:noAutofit/>
          </a:bodyPr>
          <a:lstStyle/>
          <a:p>
            <a:r>
              <a:rPr lang="ru-RU" sz="4400" dirty="0" smtClean="0"/>
              <a:t>Использование на занятиях </a:t>
            </a:r>
            <a:r>
              <a:rPr lang="ru-RU" sz="4800" dirty="0" smtClean="0"/>
              <a:t>материала М. Монтессори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96458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86800" cy="145963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Развитие мелкой моторики рук</a:t>
            </a:r>
            <a:endParaRPr lang="ru-RU" sz="5400" dirty="0"/>
          </a:p>
        </p:txBody>
      </p:sp>
      <p:pic>
        <p:nvPicPr>
          <p:cNvPr id="6146" name="Picture 2" descr="H:\Новая папка (2)\DSC029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Новая папка (2)\P10104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330523"/>
            <a:ext cx="4343400" cy="32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01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101</TotalTime>
  <Words>601</Words>
  <Application>Microsoft Office PowerPoint</Application>
  <PresentationFormat>Экран (4:3)</PresentationFormat>
  <Paragraphs>52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Сенсорная комната   МБДОУ комбинированного вида детского сада № 41 «Жаворонок»</vt:lpstr>
      <vt:lpstr>Сенсорная комната</vt:lpstr>
      <vt:lpstr>Презентация PowerPoint</vt:lpstr>
      <vt:lpstr>Тактильное панно «Лес»</vt:lpstr>
      <vt:lpstr>Дидактический стол с различными развивающими играми</vt:lpstr>
      <vt:lpstr>Презентация PowerPoint</vt:lpstr>
      <vt:lpstr>Объемные, мягкие модули</vt:lpstr>
      <vt:lpstr>Использование на занятиях материала М. Монтессори</vt:lpstr>
      <vt:lpstr>Развитие мелкой моторики рук</vt:lpstr>
      <vt:lpstr>Сухой бассейн</vt:lpstr>
      <vt:lpstr>Презентация PowerPoint</vt:lpstr>
      <vt:lpstr>сенсорная тропа</vt:lpstr>
      <vt:lpstr>Мягкая среда</vt:lpstr>
      <vt:lpstr>Активационный блок</vt:lpstr>
      <vt:lpstr>Массажные ванночки для ног </vt:lpstr>
      <vt:lpstr>Презентация PowerPoint</vt:lpstr>
      <vt:lpstr>Презентация PowerPoint</vt:lpstr>
      <vt:lpstr>структура занятий</vt:lpstr>
      <vt:lpstr>Часть 1. Вводная Цель— настроить группу на совместную работу, установить эмоциональный контакт между всеми участниками. Основные процедуры работы — приветствия, игры с именами.</vt:lpstr>
      <vt:lpstr>рабочая часть</vt:lpstr>
      <vt:lpstr>рабочая часть</vt:lpstr>
      <vt:lpstr>релаксационная часть</vt:lpstr>
      <vt:lpstr>Презентация PowerPoint</vt:lpstr>
      <vt:lpstr>Литература.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12</cp:revision>
  <dcterms:modified xsi:type="dcterms:W3CDTF">2012-10-29T17:36:35Z</dcterms:modified>
</cp:coreProperties>
</file>