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76" r:id="rId6"/>
    <p:sldId id="284" r:id="rId7"/>
    <p:sldId id="259" r:id="rId8"/>
    <p:sldId id="261" r:id="rId9"/>
    <p:sldId id="262" r:id="rId10"/>
    <p:sldId id="278" r:id="rId11"/>
    <p:sldId id="281" r:id="rId12"/>
    <p:sldId id="263" r:id="rId13"/>
    <p:sldId id="283" r:id="rId14"/>
    <p:sldId id="277" r:id="rId15"/>
    <p:sldId id="268" r:id="rId16"/>
    <p:sldId id="269" r:id="rId17"/>
    <p:sldId id="271" r:id="rId18"/>
    <p:sldId id="280" r:id="rId19"/>
    <p:sldId id="279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9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1857412"/>
            <a:ext cx="8572560" cy="842968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               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200" dirty="0" smtClean="0">
                <a:solidFill>
                  <a:srgbClr val="002060"/>
                </a:solidFill>
              </a:rPr>
              <a:t>Имидж </a:t>
            </a:r>
            <a:r>
              <a:rPr lang="ru-RU" sz="6200" dirty="0" smtClean="0">
                <a:solidFill>
                  <a:srgbClr val="002060"/>
                </a:solidFill>
              </a:rPr>
              <a:t/>
            </a:r>
            <a:br>
              <a:rPr lang="ru-RU" sz="6200" dirty="0" smtClean="0">
                <a:solidFill>
                  <a:srgbClr val="002060"/>
                </a:solidFill>
              </a:rPr>
            </a:br>
            <a:r>
              <a:rPr lang="ru-RU" sz="6200" dirty="0" smtClean="0">
                <a:solidFill>
                  <a:srgbClr val="002060"/>
                </a:solidFill>
              </a:rPr>
              <a:t> </a:t>
            </a:r>
            <a:r>
              <a:rPr lang="ru-RU" sz="6200" dirty="0" smtClean="0">
                <a:solidFill>
                  <a:srgbClr val="002060"/>
                </a:solidFill>
              </a:rPr>
              <a:t>современного </a:t>
            </a:r>
            <a:r>
              <a:rPr lang="ru-RU" sz="6200" dirty="0" smtClean="0">
                <a:solidFill>
                  <a:srgbClr val="002060"/>
                </a:solidFill>
              </a:rPr>
              <a:t/>
            </a:r>
            <a:br>
              <a:rPr lang="ru-RU" sz="6200" dirty="0" smtClean="0">
                <a:solidFill>
                  <a:srgbClr val="002060"/>
                </a:solidFill>
              </a:rPr>
            </a:br>
            <a:r>
              <a:rPr lang="ru-RU" sz="6200" dirty="0" smtClean="0">
                <a:solidFill>
                  <a:srgbClr val="002060"/>
                </a:solidFill>
              </a:rPr>
              <a:t> </a:t>
            </a:r>
            <a:r>
              <a:rPr lang="ru-RU" sz="6200" dirty="0" smtClean="0">
                <a:solidFill>
                  <a:srgbClr val="002060"/>
                </a:solidFill>
              </a:rPr>
              <a:t>педагога</a:t>
            </a:r>
            <a:r>
              <a:rPr lang="ru-RU" sz="6200" dirty="0" smtClean="0">
                <a:solidFill>
                  <a:srgbClr val="002060"/>
                </a:solidFill>
              </a:rPr>
              <a:t/>
            </a:r>
            <a:br>
              <a:rPr lang="ru-RU" sz="6200" dirty="0" smtClean="0">
                <a:solidFill>
                  <a:srgbClr val="002060"/>
                </a:solidFill>
              </a:rPr>
            </a:br>
            <a:r>
              <a:rPr lang="ru-RU" sz="6000" dirty="0" smtClean="0">
                <a:solidFill>
                  <a:srgbClr val="002060"/>
                </a:solidFill>
              </a:rPr>
              <a:t/>
            </a:r>
            <a:br>
              <a:rPr lang="ru-RU" sz="6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                                           </a:t>
            </a:r>
            <a:r>
              <a:rPr lang="ru-RU" sz="2000" dirty="0" smtClean="0">
                <a:solidFill>
                  <a:srgbClr val="002060"/>
                </a:solidFill>
              </a:rPr>
              <a:t>                   </a:t>
            </a:r>
            <a:r>
              <a:rPr lang="ru-RU" sz="2000" dirty="0" err="1" smtClean="0">
                <a:solidFill>
                  <a:srgbClr val="002060"/>
                </a:solidFill>
              </a:rPr>
              <a:t>Мотайленко</a:t>
            </a:r>
            <a:r>
              <a:rPr lang="ru-RU" sz="2000" dirty="0" smtClean="0">
                <a:solidFill>
                  <a:srgbClr val="002060"/>
                </a:solidFill>
              </a:rPr>
              <a:t> Наталья Анатольевна</a:t>
            </a: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                       </a:t>
            </a:r>
            <a:r>
              <a:rPr lang="ru-RU" sz="2000" dirty="0" smtClean="0">
                <a:solidFill>
                  <a:srgbClr val="002060"/>
                </a:solidFill>
              </a:rPr>
              <a:t>                                        </a:t>
            </a:r>
            <a:r>
              <a:rPr lang="ru-RU" sz="2000" dirty="0" smtClean="0">
                <a:solidFill>
                  <a:srgbClr val="002060"/>
                </a:solidFill>
              </a:rPr>
              <a:t>Воспитатель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                          </a:t>
            </a:r>
            <a:r>
              <a:rPr lang="ru-RU" sz="2000" dirty="0" smtClean="0">
                <a:solidFill>
                  <a:srgbClr val="002060"/>
                </a:solidFill>
              </a:rPr>
              <a:t>                         </a:t>
            </a:r>
            <a:r>
              <a:rPr lang="ru-RU" sz="2000" dirty="0" smtClean="0">
                <a:solidFill>
                  <a:srgbClr val="002060"/>
                </a:solidFill>
              </a:rPr>
              <a:t>МБДОУ </a:t>
            </a:r>
            <a:r>
              <a:rPr lang="ru-RU" sz="2000" dirty="0" err="1" smtClean="0">
                <a:solidFill>
                  <a:srgbClr val="002060"/>
                </a:solidFill>
              </a:rPr>
              <a:t>д</a:t>
            </a:r>
            <a:r>
              <a:rPr lang="ru-RU" sz="2000" dirty="0" smtClean="0">
                <a:solidFill>
                  <a:srgbClr val="002060"/>
                </a:solidFill>
              </a:rPr>
              <a:t>/с </a:t>
            </a:r>
            <a:r>
              <a:rPr lang="ru-RU" sz="2000" dirty="0" smtClean="0">
                <a:solidFill>
                  <a:srgbClr val="002060"/>
                </a:solidFill>
              </a:rPr>
              <a:t>комбинированного вида № 12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                                                                  </a:t>
            </a:r>
            <a:r>
              <a:rPr lang="ru-RU" sz="2000" dirty="0" smtClean="0">
                <a:solidFill>
                  <a:srgbClr val="002060"/>
                </a:solidFill>
              </a:rPr>
              <a:t>г - к Анапа  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Создание индивидуального            </a:t>
            </a:r>
            <a:r>
              <a:rPr lang="ru-RU" sz="4800" dirty="0" smtClean="0">
                <a:solidFill>
                  <a:srgbClr val="002060"/>
                </a:solidFill>
              </a:rPr>
              <a:t>         имиджа </a:t>
            </a:r>
            <a:r>
              <a:rPr lang="ru-RU" sz="4800" dirty="0" smtClean="0">
                <a:solidFill>
                  <a:srgbClr val="002060"/>
                </a:solidFill>
              </a:rPr>
              <a:t>педагога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>
            <a:normAutofit/>
          </a:bodyPr>
          <a:lstStyle/>
          <a:p>
            <a:r>
              <a:rPr lang="ru-RU" sz="3600" u="sng" dirty="0" smtClean="0">
                <a:solidFill>
                  <a:srgbClr val="002060"/>
                </a:solidFill>
              </a:rPr>
              <a:t>Во-первых</a:t>
            </a:r>
            <a:r>
              <a:rPr lang="ru-RU" sz="3600" dirty="0" smtClean="0">
                <a:solidFill>
                  <a:srgbClr val="002060"/>
                </a:solidFill>
              </a:rPr>
              <a:t>, психологическая мотивация</a:t>
            </a:r>
          </a:p>
          <a:p>
            <a:r>
              <a:rPr lang="ru-RU" sz="3600" u="sng" dirty="0" smtClean="0">
                <a:solidFill>
                  <a:srgbClr val="002060"/>
                </a:solidFill>
              </a:rPr>
              <a:t>Во-вторых</a:t>
            </a:r>
            <a:r>
              <a:rPr lang="ru-RU" sz="3600" dirty="0" smtClean="0">
                <a:solidFill>
                  <a:srgbClr val="002060"/>
                </a:solidFill>
              </a:rPr>
              <a:t>, прагматическая мотивация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Типы индивидуального имиджа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r>
              <a:rPr lang="ru-RU" sz="3600" u="sng" dirty="0" smtClean="0">
                <a:solidFill>
                  <a:srgbClr val="002060"/>
                </a:solidFill>
              </a:rPr>
              <a:t>имидж,</a:t>
            </a:r>
            <a:r>
              <a:rPr lang="ru-RU" sz="3600" dirty="0" smtClean="0">
                <a:solidFill>
                  <a:srgbClr val="002060"/>
                </a:solidFill>
              </a:rPr>
              <a:t> ориентированный на самоощущение;</a:t>
            </a:r>
          </a:p>
          <a:p>
            <a:r>
              <a:rPr lang="ru-RU" sz="3600" u="sng" dirty="0" smtClean="0">
                <a:solidFill>
                  <a:srgbClr val="002060"/>
                </a:solidFill>
              </a:rPr>
              <a:t>имидж,</a:t>
            </a:r>
            <a:r>
              <a:rPr lang="ru-RU" sz="3600" dirty="0" smtClean="0">
                <a:solidFill>
                  <a:srgbClr val="002060"/>
                </a:solidFill>
              </a:rPr>
              <a:t> ориентированный на восприятие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Пути формирования </a:t>
            </a:r>
            <a:r>
              <a:rPr lang="ru-RU" dirty="0" smtClean="0">
                <a:solidFill>
                  <a:srgbClr val="002060"/>
                </a:solidFill>
              </a:rPr>
              <a:t>      имиджа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2800" dirty="0" smtClean="0"/>
              <a:t>1. Внешний облик (манера одеваться);</a:t>
            </a:r>
          </a:p>
          <a:p>
            <a:r>
              <a:rPr lang="ru-RU" sz="12800" dirty="0" smtClean="0"/>
              <a:t>2. Тактика общения (умелая ориентация в конкретной ситуации, владение механизмами психологического воздействия и т.д.);</a:t>
            </a:r>
          </a:p>
          <a:p>
            <a:r>
              <a:rPr lang="ru-RU" sz="12800" dirty="0" smtClean="0"/>
              <a:t>3. Деловой этикет.</a:t>
            </a:r>
          </a:p>
          <a:p>
            <a:r>
              <a:rPr lang="ru-RU" sz="12800" dirty="0" smtClean="0"/>
              <a:t>4. Этика общения.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1928826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Основные характеристики профессионального имиджа педагога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357430"/>
            <a:ext cx="8327928" cy="4214842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§"/>
            </a:pPr>
            <a:r>
              <a:rPr lang="ru-RU" sz="2800" b="1" dirty="0" smtClean="0"/>
              <a:t>Коммуникабельность</a:t>
            </a:r>
          </a:p>
          <a:p>
            <a:pPr lvl="0">
              <a:buFont typeface="Wingdings" pitchFamily="2" charset="2"/>
              <a:buChar char="§"/>
            </a:pPr>
            <a:r>
              <a:rPr lang="ru-RU" sz="2800" b="1" dirty="0" smtClean="0"/>
              <a:t>Педагогическая эрудиция</a:t>
            </a:r>
          </a:p>
          <a:p>
            <a:pPr lvl="0">
              <a:buFont typeface="Wingdings" pitchFamily="2" charset="2"/>
              <a:buChar char="§"/>
            </a:pPr>
            <a:r>
              <a:rPr lang="ru-RU" sz="2800" b="1" dirty="0" smtClean="0"/>
              <a:t>Рефлексия (самоанализ)</a:t>
            </a:r>
          </a:p>
          <a:p>
            <a:pPr lvl="0">
              <a:buFont typeface="Wingdings" pitchFamily="2" charset="2"/>
              <a:buChar char="§"/>
            </a:pPr>
            <a:r>
              <a:rPr lang="ru-RU" sz="2800" b="1" dirty="0" smtClean="0"/>
              <a:t>Импровизация </a:t>
            </a:r>
          </a:p>
          <a:p>
            <a:pPr lvl="0">
              <a:buFont typeface="Wingdings" pitchFamily="2" charset="2"/>
              <a:buChar char="§"/>
            </a:pPr>
            <a:r>
              <a:rPr lang="ru-RU" sz="2800" b="1" dirty="0" smtClean="0"/>
              <a:t>Самообладание</a:t>
            </a:r>
          </a:p>
          <a:p>
            <a:pPr lvl="0">
              <a:buFont typeface="Wingdings" pitchFamily="2" charset="2"/>
              <a:buChar char="§"/>
            </a:pPr>
            <a:r>
              <a:rPr lang="ru-RU" sz="2800" b="1" dirty="0" smtClean="0"/>
              <a:t>Общение 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57232"/>
            <a:ext cx="7772400" cy="1571636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Основными структурными компонентами имиджа педагога являются: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500306"/>
            <a:ext cx="7772400" cy="1714070"/>
          </a:xfrm>
        </p:spPr>
        <p:txBody>
          <a:bodyPr>
            <a:noAutofit/>
          </a:bodyPr>
          <a:lstStyle/>
          <a:p>
            <a:r>
              <a:rPr lang="ru-RU" sz="2000" dirty="0" smtClean="0"/>
              <a:t>- </a:t>
            </a:r>
            <a:r>
              <a:rPr lang="ru-RU" sz="2000" u="sng" dirty="0" smtClean="0"/>
              <a:t>внешняя привлекательность</a:t>
            </a:r>
            <a:r>
              <a:rPr lang="ru-RU" sz="2000" dirty="0" smtClean="0"/>
              <a:t> (состояние здоровья, </a:t>
            </a:r>
            <a:r>
              <a:rPr lang="ru-RU" sz="2000" dirty="0" err="1" smtClean="0"/>
              <a:t>харизма</a:t>
            </a:r>
            <a:r>
              <a:rPr lang="ru-RU" sz="2000" dirty="0" smtClean="0"/>
              <a:t>, персональные характеристики и индивидуальные особенности, стиль одежды, цветовая гамма, макияж, прическа);</a:t>
            </a:r>
          </a:p>
          <a:p>
            <a:r>
              <a:rPr lang="ru-RU" sz="2000" dirty="0" smtClean="0"/>
              <a:t> - </a:t>
            </a:r>
            <a:r>
              <a:rPr lang="ru-RU" sz="2000" u="sng" dirty="0" smtClean="0"/>
              <a:t>профессионализм</a:t>
            </a:r>
            <a:r>
              <a:rPr lang="ru-RU" sz="2000" dirty="0" smtClean="0"/>
              <a:t> (уровень образования, стиль деловых отношений);</a:t>
            </a:r>
          </a:p>
          <a:p>
            <a:r>
              <a:rPr lang="ru-RU" sz="2000" dirty="0" smtClean="0"/>
              <a:t> - </a:t>
            </a:r>
            <a:r>
              <a:rPr lang="ru-RU" sz="2000" u="sng" dirty="0" smtClean="0"/>
              <a:t>вербальные характеристики</a:t>
            </a:r>
            <a:r>
              <a:rPr lang="ru-RU" sz="2000" dirty="0" smtClean="0"/>
              <a:t> (речь и ее особенности; коммуникативные навыки; ораторские приемы, модель поведения); </a:t>
            </a:r>
          </a:p>
          <a:p>
            <a:r>
              <a:rPr lang="ru-RU" sz="2000" dirty="0" smtClean="0"/>
              <a:t>- </a:t>
            </a:r>
            <a:r>
              <a:rPr lang="ru-RU" sz="2000" u="sng" dirty="0" smtClean="0"/>
              <a:t>невербальные характеристики</a:t>
            </a:r>
            <a:r>
              <a:rPr lang="ru-RU" sz="2000" dirty="0" smtClean="0"/>
              <a:t>: мимика, жесты, поза; </a:t>
            </a:r>
          </a:p>
          <a:p>
            <a:r>
              <a:rPr lang="ru-RU" sz="2000" dirty="0" smtClean="0"/>
              <a:t>- </a:t>
            </a:r>
            <a:r>
              <a:rPr lang="ru-RU" sz="2000" u="sng" dirty="0" smtClean="0"/>
              <a:t>визуальная привлекательность</a:t>
            </a:r>
            <a:r>
              <a:rPr lang="ru-RU" sz="2000" dirty="0" smtClean="0"/>
              <a:t>; - стиль общения; </a:t>
            </a:r>
          </a:p>
          <a:p>
            <a:r>
              <a:rPr lang="ru-RU" sz="2000" dirty="0" smtClean="0"/>
              <a:t>- </a:t>
            </a:r>
            <a:r>
              <a:rPr lang="ru-RU" sz="2000" u="sng" dirty="0" smtClean="0"/>
              <a:t>пространство жизнедеятельности</a:t>
            </a:r>
            <a:r>
              <a:rPr lang="ru-RU" sz="2000" dirty="0" smtClean="0"/>
              <a:t>: образ жизни, биография, семейные отношения, результаты деятельности, сформированная среда.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57430"/>
            <a:ext cx="8020080" cy="35004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Измените </a:t>
            </a:r>
            <a:br>
              <a:rPr lang="ru-RU" sz="4400" dirty="0" smtClean="0">
                <a:solidFill>
                  <a:srgbClr val="002060"/>
                </a:solidFill>
              </a:rPr>
            </a:br>
            <a:r>
              <a:rPr lang="ru-RU" sz="4400" dirty="0" smtClean="0">
                <a:solidFill>
                  <a:srgbClr val="002060"/>
                </a:solidFill>
              </a:rPr>
              <a:t>свою жизненную установку</a:t>
            </a:r>
            <a:br>
              <a:rPr lang="ru-RU" sz="4400" dirty="0" smtClean="0">
                <a:solidFill>
                  <a:srgbClr val="002060"/>
                </a:solidFill>
              </a:rPr>
            </a:br>
            <a:r>
              <a:rPr lang="ru-RU" sz="4400" dirty="0" smtClean="0">
                <a:solidFill>
                  <a:srgbClr val="002060"/>
                </a:solidFill>
              </a:rPr>
              <a:t> (если она не способствует успеху), </a:t>
            </a:r>
            <a:br>
              <a:rPr lang="ru-RU" sz="4400" dirty="0" smtClean="0">
                <a:solidFill>
                  <a:srgbClr val="002060"/>
                </a:solidFill>
              </a:rPr>
            </a:br>
            <a:r>
              <a:rPr lang="ru-RU" sz="4400" dirty="0" smtClean="0">
                <a:solidFill>
                  <a:srgbClr val="002060"/>
                </a:solidFill>
              </a:rPr>
              <a:t>измените свой имидж – </a:t>
            </a:r>
            <a:br>
              <a:rPr lang="ru-RU" sz="4400" dirty="0" smtClean="0">
                <a:solidFill>
                  <a:srgbClr val="002060"/>
                </a:solidFill>
              </a:rPr>
            </a:br>
            <a:r>
              <a:rPr lang="ru-RU" sz="4400" dirty="0" smtClean="0">
                <a:solidFill>
                  <a:srgbClr val="002060"/>
                </a:solidFill>
              </a:rPr>
              <a:t>и вас ждет успех!</a:t>
            </a:r>
            <a:r>
              <a:rPr lang="ru-RU" sz="5400" dirty="0" smtClean="0">
                <a:solidFill>
                  <a:srgbClr val="002060"/>
                </a:solidFill>
              </a:rPr>
              <a:t/>
            </a:r>
            <a:br>
              <a:rPr lang="ru-RU" sz="5400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302652" cy="4786346"/>
          </a:xfrm>
        </p:spPr>
        <p:txBody>
          <a:bodyPr/>
          <a:lstStyle/>
          <a:p>
            <a:r>
              <a:rPr lang="ru-RU" sz="4800" dirty="0" smtClean="0">
                <a:solidFill>
                  <a:schemeClr val="tx1"/>
                </a:solidFill>
              </a:rPr>
              <a:t>«Стиль подобен хрусталю: чем больше за ним ухаживаешь, тем ярче и выразительнее его блеск»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929198"/>
            <a:ext cx="7772400" cy="1428760"/>
          </a:xfrm>
        </p:spPr>
        <p:txBody>
          <a:bodyPr>
            <a:noAutofit/>
          </a:bodyPr>
          <a:lstStyle/>
          <a:p>
            <a:pPr marL="342900" indent="-342900">
              <a:buClr>
                <a:schemeClr val="accent1"/>
              </a:buClr>
              <a:buSzPts val="1700"/>
              <a:buFont typeface="Wingdings" pitchFamily="2" charset="2"/>
              <a:buChar char="o"/>
            </a:pPr>
            <a:r>
              <a:rPr lang="ru-RU" sz="2800" dirty="0" smtClean="0"/>
              <a:t>                                                                В. Гюго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3612462"/>
          </a:xfrm>
        </p:spPr>
        <p:txBody>
          <a:bodyPr/>
          <a:lstStyle/>
          <a:p>
            <a:pPr algn="ctr"/>
            <a:r>
              <a:rPr lang="ru-RU" sz="4400" dirty="0" smtClean="0"/>
              <a:t> </a:t>
            </a:r>
            <a:r>
              <a:rPr lang="ru-RU" sz="4400" u="sng" dirty="0" smtClean="0">
                <a:solidFill>
                  <a:schemeClr val="tx1"/>
                </a:solidFill>
              </a:rPr>
              <a:t>Педагог</a:t>
            </a:r>
            <a:r>
              <a:rPr lang="ru-RU" sz="4400" dirty="0" smtClean="0">
                <a:solidFill>
                  <a:schemeClr val="tx1"/>
                </a:solidFill>
              </a:rPr>
              <a:t>- это </a:t>
            </a:r>
            <a:r>
              <a:rPr lang="ru-RU" sz="4400" dirty="0" err="1" smtClean="0">
                <a:solidFill>
                  <a:schemeClr val="tx1"/>
                </a:solidFill>
              </a:rPr>
              <a:t>детовод</a:t>
            </a:r>
            <a:r>
              <a:rPr lang="ru-RU" sz="4400" dirty="0" smtClean="0">
                <a:solidFill>
                  <a:schemeClr val="tx1"/>
                </a:solidFill>
              </a:rPr>
              <a:t> </a:t>
            </a:r>
            <a:r>
              <a:rPr lang="ru-RU" sz="4400" dirty="0" smtClean="0">
                <a:solidFill>
                  <a:schemeClr val="tx1"/>
                </a:solidFill>
              </a:rPr>
              <a:t>волшебник</a:t>
            </a:r>
            <a:r>
              <a:rPr lang="ru-RU" sz="4400" dirty="0" smtClean="0">
                <a:solidFill>
                  <a:schemeClr val="tx1"/>
                </a:solidFill>
              </a:rPr>
              <a:t>, ведущей по дороге, и приводящий детей в царство знаний. 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500438"/>
            <a:ext cx="7772400" cy="713938"/>
          </a:xfrm>
        </p:spPr>
        <p:txBody>
          <a:bodyPr>
            <a:noAutofit/>
          </a:bodyPr>
          <a:lstStyle/>
          <a:p>
            <a:r>
              <a:rPr lang="ru-RU" sz="2800" dirty="0" smtClean="0"/>
              <a:t>.</a:t>
            </a:r>
          </a:p>
          <a:p>
            <a:r>
              <a:rPr lang="ru-RU" sz="2800" dirty="0" smtClean="0"/>
              <a:t> 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500990" cy="4429156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имидж – это единство  </a:t>
            </a:r>
            <a:r>
              <a:rPr lang="ru-RU" sz="5400" dirty="0" smtClean="0">
                <a:solidFill>
                  <a:schemeClr val="tx1"/>
                </a:solidFill>
              </a:rPr>
              <a:t> </a:t>
            </a:r>
            <a:r>
              <a:rPr lang="ru-RU" sz="5400" dirty="0" smtClean="0">
                <a:solidFill>
                  <a:schemeClr val="tx1"/>
                </a:solidFill>
              </a:rPr>
              <a:t>внутреннего и                внешнего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357298"/>
            <a:ext cx="7772400" cy="14287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                                           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93949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Необходимо формировать  имидж   современного   педагога, это нелегкая работа, но она принесет результаты. Чтобы иметь право учить, нужно постоянно совершенствоваться.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540892"/>
          </a:xfrm>
        </p:spPr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</a:rPr>
              <a:t>Педагог – профессия   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                               особенная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571612"/>
            <a:ext cx="7772400" cy="3357586"/>
          </a:xfrm>
        </p:spPr>
        <p:txBody>
          <a:bodyPr>
            <a:noAutofit/>
          </a:bodyPr>
          <a:lstStyle/>
          <a:p>
            <a:r>
              <a:rPr lang="ru-RU" sz="2000" dirty="0" smtClean="0"/>
              <a:t>                                                                                                                                                   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57364"/>
            <a:ext cx="8305800" cy="1571636"/>
          </a:xfrm>
        </p:spPr>
        <p:txBody>
          <a:bodyPr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>
              <a:contourClr>
                <a:schemeClr val="tx2"/>
              </a:contourClr>
            </a:sp3d>
          </a:bodyPr>
          <a:lstStyle/>
          <a:p>
            <a:r>
              <a:rPr lang="ru-RU" sz="5400" b="1" dirty="0" smtClean="0"/>
              <a:t>    </a:t>
            </a:r>
            <a:r>
              <a:rPr lang="ru-RU" sz="5400" b="1" dirty="0" smtClean="0">
                <a:solidFill>
                  <a:srgbClr val="002060"/>
                </a:solidFill>
              </a:rPr>
              <a:t>Спасибо за внимание!!!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9674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Имидж – </a:t>
            </a:r>
            <a:r>
              <a:rPr lang="ru-RU" sz="3200" b="1" i="1" dirty="0" smtClean="0">
                <a:solidFill>
                  <a:srgbClr val="002060"/>
                </a:solidFill>
              </a:rPr>
              <a:t>(от английского </a:t>
            </a:r>
            <a:r>
              <a:rPr lang="ru-RU" sz="3200" b="1" i="1" dirty="0" err="1" smtClean="0">
                <a:solidFill>
                  <a:srgbClr val="002060"/>
                </a:solidFill>
              </a:rPr>
              <a:t>image</a:t>
            </a:r>
            <a:r>
              <a:rPr lang="ru-RU" sz="3200" b="1" i="1" dirty="0" smtClean="0">
                <a:solidFill>
                  <a:srgbClr val="002060"/>
                </a:solidFill>
              </a:rPr>
              <a:t> – образ, облик, изображение). </a:t>
            </a:r>
            <a:r>
              <a:rPr lang="ru-RU" sz="3200" b="1" dirty="0" smtClean="0">
                <a:solidFill>
                  <a:srgbClr val="002060"/>
                </a:solidFill>
              </a:rPr>
              <a:t>Определенный образ личности или вещи, создаваемый средствами массовой информации, литературы или самим человеком. </a:t>
            </a:r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948610" cy="57864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Имидж-это не только визуальный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           зрительный образ,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                    но и образ мышления,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                                                  действий,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                                                         поступков.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Это умение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                     общаться,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                              искусство говорить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                                        и, особенно, слушать.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endParaRPr lang="ru-RU" sz="28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121444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Образ педагога ДОУ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00174"/>
            <a:ext cx="7772400" cy="507209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Проявление любви к детям (поддержка, забота, доброжелательность, терпение)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Соответствие личных качеств уникальному педагогическому и творческому опыту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Соответствие профессиональным и эстетическим нормам образовательного учреждения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err="1" smtClean="0"/>
              <a:t>Харизматичность</a:t>
            </a:r>
            <a:r>
              <a:rPr lang="ru-RU" sz="2800" dirty="0" smtClean="0"/>
              <a:t> образа (владение технологиями позитивного влияния и личного обаяния)</a:t>
            </a:r>
          </a:p>
          <a:p>
            <a:pPr lvl="0">
              <a:buFont typeface="Arial" pitchFamily="34" charset="0"/>
              <a:buChar char="•"/>
            </a:pP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04088"/>
            <a:ext cx="8048652" cy="5153804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«Имидж – это мнение, суждение, выражение оценка чего-нибудь, отношение к </a:t>
            </a:r>
            <a:r>
              <a:rPr lang="ru-RU" dirty="0" smtClean="0">
                <a:solidFill>
                  <a:srgbClr val="002060"/>
                </a:solidFill>
              </a:rPr>
              <a:t>чему-нибудь,  </a:t>
            </a:r>
            <a:r>
              <a:rPr lang="ru-RU" dirty="0" smtClean="0">
                <a:solidFill>
                  <a:srgbClr val="002060"/>
                </a:solidFill>
              </a:rPr>
              <a:t>взгляд на что-нибудь».         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                             </a:t>
            </a:r>
            <a:r>
              <a:rPr lang="ru-RU" sz="3200" dirty="0" smtClean="0">
                <a:solidFill>
                  <a:srgbClr val="002060"/>
                </a:solidFill>
              </a:rPr>
              <a:t>С. И. Ожегов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305800" cy="5286412"/>
          </a:xfrm>
        </p:spPr>
        <p:txBody>
          <a:bodyPr>
            <a:norm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</a:rPr>
              <a:t>Во-первых</a:t>
            </a:r>
            <a:r>
              <a:rPr lang="ru-RU" sz="2800" b="1" dirty="0" smtClean="0">
                <a:solidFill>
                  <a:srgbClr val="002060"/>
                </a:solidFill>
              </a:rPr>
              <a:t>,</a:t>
            </a:r>
            <a:r>
              <a:rPr lang="ru-RU" sz="2800" dirty="0" smtClean="0">
                <a:solidFill>
                  <a:srgbClr val="002060"/>
                </a:solidFill>
              </a:rPr>
              <a:t> сам человек, который придумывает, какой гранью повернуться к окружающим, какие сведения о себе представить. 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u="sng" dirty="0" smtClean="0">
                <a:solidFill>
                  <a:srgbClr val="002060"/>
                </a:solidFill>
              </a:rPr>
              <a:t>Во-вторых,</a:t>
            </a:r>
            <a:r>
              <a:rPr lang="ru-RU" sz="2800" dirty="0" smtClean="0">
                <a:solidFill>
                  <a:srgbClr val="002060"/>
                </a:solidFill>
              </a:rPr>
              <a:t> имиджмейкеры-профессионалы, занимающиеся созданием имиджа для известных лиц: политиков, государственных деятелей, артистов и т. п.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u="sng" dirty="0" smtClean="0">
                <a:solidFill>
                  <a:srgbClr val="002060"/>
                </a:solidFill>
              </a:rPr>
              <a:t>В-третьих</a:t>
            </a:r>
            <a:r>
              <a:rPr lang="ru-RU" sz="2800" dirty="0" smtClean="0">
                <a:solidFill>
                  <a:srgbClr val="002060"/>
                </a:solidFill>
              </a:rPr>
              <a:t>, большую роль в создании имиджа играют средства массовой информации – печать, радио, телевидение. 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u="sng" dirty="0" smtClean="0">
                <a:solidFill>
                  <a:srgbClr val="002060"/>
                </a:solidFill>
              </a:rPr>
              <a:t>В-четвертых,</a:t>
            </a:r>
            <a:r>
              <a:rPr lang="ru-RU" sz="2800" dirty="0" smtClean="0">
                <a:solidFill>
                  <a:srgbClr val="002060"/>
                </a:solidFill>
              </a:rPr>
              <a:t> его создают и окружающие люди – друзья, родные, сотрудники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357166"/>
            <a:ext cx="750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     Кто </a:t>
            </a:r>
            <a:r>
              <a:rPr lang="ru-RU" sz="5400" dirty="0" smtClean="0">
                <a:solidFill>
                  <a:srgbClr val="002060"/>
                </a:solidFill>
              </a:rPr>
              <a:t>создает имидж?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429000"/>
            <a:ext cx="7772400" cy="1362456"/>
          </a:xfrm>
        </p:spPr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</a:rPr>
              <a:t>Различают разные типы имиджа</a:t>
            </a:r>
            <a:r>
              <a:rPr lang="ru-RU" sz="4000" dirty="0" smtClean="0">
                <a:solidFill>
                  <a:srgbClr val="002060"/>
                </a:solidFill>
              </a:rPr>
              <a:t>.                                               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0" dirty="0" smtClean="0">
                <a:solidFill>
                  <a:srgbClr val="002060"/>
                </a:solidFill>
              </a:rPr>
              <a:t>1.Воспринемаемый имидж,</a:t>
            </a:r>
            <a:br>
              <a:rPr lang="ru-RU" sz="4000" b="0" dirty="0" smtClean="0">
                <a:solidFill>
                  <a:srgbClr val="002060"/>
                </a:solidFill>
              </a:rPr>
            </a:br>
            <a:r>
              <a:rPr lang="ru-RU" sz="4000" b="0" dirty="0" smtClean="0">
                <a:solidFill>
                  <a:srgbClr val="002060"/>
                </a:solidFill>
              </a:rPr>
              <a:t>2.Требуемый имидж,</a:t>
            </a:r>
            <a:br>
              <a:rPr lang="ru-RU" sz="4000" b="0" dirty="0" smtClean="0">
                <a:solidFill>
                  <a:srgbClr val="002060"/>
                </a:solidFill>
              </a:rPr>
            </a:br>
            <a:r>
              <a:rPr lang="ru-RU" sz="4000" b="0" dirty="0" smtClean="0">
                <a:solidFill>
                  <a:srgbClr val="002060"/>
                </a:solidFill>
              </a:rPr>
              <a:t>3.Личностный имидж,</a:t>
            </a:r>
            <a:br>
              <a:rPr lang="ru-RU" sz="4000" b="0" dirty="0" smtClean="0">
                <a:solidFill>
                  <a:srgbClr val="002060"/>
                </a:solidFill>
              </a:rPr>
            </a:br>
            <a:r>
              <a:rPr lang="ru-RU" sz="4000" b="0" dirty="0" smtClean="0">
                <a:solidFill>
                  <a:srgbClr val="002060"/>
                </a:solidFill>
              </a:rPr>
              <a:t>4.Профессиональный имидж.</a:t>
            </a:r>
            <a:endParaRPr lang="ru-RU" sz="4000" b="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00042"/>
            <a:ext cx="7772400" cy="135732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       Виды </a:t>
            </a:r>
            <a:r>
              <a:rPr lang="ru-RU" dirty="0" smtClean="0">
                <a:solidFill>
                  <a:srgbClr val="002060"/>
                </a:solidFill>
              </a:rPr>
              <a:t>имиджа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071678"/>
            <a:ext cx="7772400" cy="214269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u="sng" dirty="0" smtClean="0"/>
              <a:t>Зеркальный</a:t>
            </a:r>
            <a:r>
              <a:rPr lang="ru-RU" sz="2400" dirty="0" smtClean="0"/>
              <a:t> — имидж, соответствующий нашему          представлению о себе:</a:t>
            </a:r>
          </a:p>
          <a:p>
            <a:pPr>
              <a:buFont typeface="Wingdings" pitchFamily="2" charset="2"/>
              <a:buChar char="§"/>
            </a:pPr>
            <a:r>
              <a:rPr lang="ru-RU" sz="2400" u="sng" dirty="0" smtClean="0"/>
              <a:t>текущий</a:t>
            </a:r>
            <a:r>
              <a:rPr lang="ru-RU" sz="2400" dirty="0" smtClean="0"/>
              <a:t> — это наш имидж с точки зрения окружающих. </a:t>
            </a:r>
          </a:p>
          <a:p>
            <a:pPr>
              <a:buFont typeface="Wingdings" pitchFamily="2" charset="2"/>
              <a:buChar char="§"/>
            </a:pPr>
            <a:r>
              <a:rPr lang="ru-RU" sz="2400" u="sng" dirty="0" smtClean="0"/>
              <a:t>желаемый </a:t>
            </a:r>
            <a:r>
              <a:rPr lang="ru-RU" sz="2400" dirty="0" smtClean="0"/>
              <a:t>— имидж, который мы стремимся себе создать;</a:t>
            </a:r>
          </a:p>
          <a:p>
            <a:pPr>
              <a:buFont typeface="Wingdings" pitchFamily="2" charset="2"/>
              <a:buChar char="§"/>
            </a:pPr>
            <a:r>
              <a:rPr lang="ru-RU" sz="2400" u="sng" dirty="0" smtClean="0"/>
              <a:t>корпоративный</a:t>
            </a:r>
            <a:r>
              <a:rPr lang="ru-RU" sz="2400" dirty="0" smtClean="0"/>
              <a:t> — имидж организации в целом, </a:t>
            </a:r>
          </a:p>
          <a:p>
            <a:pPr>
              <a:buFont typeface="Wingdings" pitchFamily="2" charset="2"/>
              <a:buChar char="§"/>
            </a:pPr>
            <a:r>
              <a:rPr lang="ru-RU" sz="2400" u="sng" dirty="0" smtClean="0"/>
              <a:t>множественный </a:t>
            </a:r>
            <a:r>
              <a:rPr lang="ru-RU" sz="2400" dirty="0" smtClean="0"/>
              <a:t>— имидж, который образуется из ряда имиджей независимых структур.</a:t>
            </a:r>
          </a:p>
          <a:p>
            <a:pPr>
              <a:buFont typeface="Wingdings" pitchFamily="2" charset="2"/>
              <a:buChar char="§"/>
            </a:pPr>
            <a:r>
              <a:rPr lang="ru-RU" sz="2400" u="sng" dirty="0" smtClean="0"/>
              <a:t>отрицательный </a:t>
            </a:r>
            <a:r>
              <a:rPr lang="ru-RU" sz="2400" dirty="0" smtClean="0"/>
              <a:t>— наш имидж, создаваемый оппонентом, соперником, врагом.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329</TotalTime>
  <Words>453</Words>
  <Application>Microsoft Office PowerPoint</Application>
  <PresentationFormat>Экран (4:3)</PresentationFormat>
  <Paragraphs>57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                   Имидж   современного   педагога                                                                Мотайленко Наталья Анатольевна                                                                Воспитатель                                                    МБДОУ д/с комбинированного вида № 12                                                                   г - к Анапа  </vt:lpstr>
      <vt:lpstr>Педагог – профессия                                   особенная</vt:lpstr>
      <vt:lpstr>Имидж – (от английского image – образ, облик, изображение). Определенный образ личности или вещи, создаваемый средствами массовой информации, литературы или самим человеком.    </vt:lpstr>
      <vt:lpstr>Имидж-это не только визуальный              зрительный образ,                       но и образ мышления,                                                     действий,                                                            поступков.  Это умение                        общаться,                                 искусство говорить                                           и, особенно, слушать. </vt:lpstr>
      <vt:lpstr>Образ педагога ДОУ</vt:lpstr>
      <vt:lpstr> «Имидж – это мнение, суждение, выражение оценка чего-нибудь, отношение к чему-нибудь,  взгляд на что-нибудь».                                          С. И. Ожегов</vt:lpstr>
      <vt:lpstr>Во-первых, сам человек, который придумывает, какой гранью повернуться к окружающим, какие сведения о себе представить.  Во-вторых, имиджмейкеры-профессионалы, занимающиеся созданием имиджа для известных лиц: политиков, государственных деятелей, артистов и т. п.  В-третьих, большую роль в создании имиджа играют средства массовой информации – печать, радио, телевидение.  В-четвертых, его создают и окружающие люди – друзья, родные, сотрудники </vt:lpstr>
      <vt:lpstr>Различают разные типы имиджа.                                                 1.Воспринемаемый имидж, 2.Требуемый имидж, 3.Личностный имидж, 4.Профессиональный имидж.</vt:lpstr>
      <vt:lpstr>       Виды имиджа</vt:lpstr>
      <vt:lpstr>Создание индивидуального                     имиджа педагога</vt:lpstr>
      <vt:lpstr>Типы индивидуального имиджа</vt:lpstr>
      <vt:lpstr>Пути формирования       имиджа. </vt:lpstr>
      <vt:lpstr>Основные характеристики профессионального имиджа педагога</vt:lpstr>
      <vt:lpstr>Основными структурными компонентами имиджа педагога являются: </vt:lpstr>
      <vt:lpstr>Измените  свою жизненную установку  (если она не способствует успеху),  измените свой имидж –  и вас ждет успех! </vt:lpstr>
      <vt:lpstr>«Стиль подобен хрусталю: чем больше за ним ухаживаешь, тем ярче и выразительнее его блеск»</vt:lpstr>
      <vt:lpstr> Педагог- это детовод волшебник, ведущей по дороге, и приводящий детей в царство знаний. </vt:lpstr>
      <vt:lpstr>имидж – это единство   внутреннего и                внешнего</vt:lpstr>
      <vt:lpstr>Необходимо формировать  имидж   современного   педагога, это нелегкая работа, но она принесет результаты. Чтобы иметь право учить, нужно постоянно совершенствоваться.</vt:lpstr>
      <vt:lpstr>    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Имидж  современного педагога</dc:title>
  <cp:lastModifiedBy>игры</cp:lastModifiedBy>
  <cp:revision>37</cp:revision>
  <dcterms:modified xsi:type="dcterms:W3CDTF">2014-01-22T15:58:01Z</dcterms:modified>
</cp:coreProperties>
</file>