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6" r:id="rId3"/>
    <p:sldId id="275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9" autoAdjust="0"/>
    <p:restoredTop sz="86481" autoAdjust="0"/>
  </p:normalViewPr>
  <p:slideViewPr>
    <p:cSldViewPr>
      <p:cViewPr varScale="1">
        <p:scale>
          <a:sx n="57" d="100"/>
          <a:sy n="57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341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7E83DE-D9B3-40BC-943E-AC5082014CB7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300FDD-0BBB-4543-AA3A-A94A2A819F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5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420EAD-6329-40DE-ABF3-9941B76F61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55E11-A322-4643-AEAF-5C939C437FE4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7685-F8FF-4366-B167-48FDE7A922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4B81-15D8-4C51-AE08-C8E8B0C0C044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564A6-BC83-4179-8149-BA6ED5F432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8698-C70A-491F-A69E-D03DCDFB123D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6403-E10B-41C4-87C4-97E47C0782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09201C-D64D-4F20-B0F0-6C896DC98E6C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01EE66-D69D-400F-870C-77F61C3B86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A638C-A82D-48BD-AC69-C9A6BBCEF175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CC87-4A36-4D8B-9950-4AE226207B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38FC7-9F71-4B2B-9636-B1F786C48489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855D-82F7-4D92-B520-4FF071853C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35513-214E-4FBC-B1D4-DDC1A2E348B0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4E7E1-007C-426B-BC68-E9A51662E3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CABBE1-D845-455E-8B2F-F4BDEDEF10E6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2EB946-5A63-4A3E-9762-24B05FB248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83F1-DAB6-4D32-8126-4D1600B4F8A0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FBF7-E962-44A5-8F42-07A8A5C180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40D751-5A74-48D0-B905-31F324686106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8B0B98-8250-482F-9A55-BF2B479AFA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15C79-ABE3-47E7-B28B-733FA75B4B51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683374-9D3A-4E3D-B0E7-45162CE4BF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890FDF-4E15-464B-9189-1D9C595B35D1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030533-D76A-4E07-AD96-B21EAA41F1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639" y="1062262"/>
            <a:ext cx="7406639" cy="3285126"/>
          </a:xfrm>
        </p:spPr>
        <p:txBody>
          <a:bodyPr numCol="1">
            <a:prstTxWarp prst="textWave2">
              <a:avLst>
                <a:gd name="adj1" fmla="val 12500"/>
                <a:gd name="adj2" fmla="val 426"/>
              </a:avLst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Мир на кончиках пальцев</a:t>
            </a:r>
            <a:endParaRPr lang="ru-RU" sz="5400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3846513"/>
            <a:ext cx="3995737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4090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Предметно развивающая среда для развития мелкой моторики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25602" name="Объект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1584325"/>
          </a:xfrm>
        </p:spPr>
        <p:txBody>
          <a:bodyPr/>
          <a:lstStyle/>
          <a:p>
            <a:pPr eaLnBrk="1" hangingPunct="1"/>
            <a:r>
              <a:rPr lang="ru-RU" sz="4000" smtClean="0"/>
              <a:t>    Ощупывать, трогать </a:t>
            </a:r>
            <a:r>
              <a:rPr lang="ru-RU" sz="2800" smtClean="0"/>
              <a:t>(пособия с покрытием из материалов разной фактуры)</a:t>
            </a:r>
            <a:endParaRPr lang="ru-RU" sz="4000" smtClean="0"/>
          </a:p>
        </p:txBody>
      </p:sp>
      <p:pic>
        <p:nvPicPr>
          <p:cNvPr id="25603" name="Picture 2" descr="D:\P101057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325" y="1989138"/>
            <a:ext cx="612140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8435975" cy="20891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4000" dirty="0" smtClean="0"/>
              <a:t>  Закручивать, вывинчивать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(пластмассовые бутылочки с закручивающимися крышками, крупный конструктор с гайками)</a:t>
            </a:r>
            <a:endParaRPr lang="ru-RU" sz="2800" dirty="0"/>
          </a:p>
        </p:txBody>
      </p:sp>
      <p:pic>
        <p:nvPicPr>
          <p:cNvPr id="26627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420938"/>
            <a:ext cx="3608388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 descr="Рисунок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781300"/>
            <a:ext cx="4027487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13684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dirty="0"/>
              <a:t>Надевать, нанизывать, вдевать</a:t>
            </a:r>
            <a:br>
              <a:rPr lang="ru-RU" sz="3600" dirty="0"/>
            </a:br>
            <a:r>
              <a:rPr lang="ru-RU" dirty="0" smtClean="0"/>
              <a:t>(пирамидки, цветные шнуры для нанизывания колечек и шариков, шнуровки)</a:t>
            </a:r>
            <a:endParaRPr lang="ru-RU" sz="36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3600" dirty="0"/>
          </a:p>
        </p:txBody>
      </p:sp>
      <p:pic>
        <p:nvPicPr>
          <p:cNvPr id="27651" name="Picture 2" descr="D:\Работа\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63675"/>
            <a:ext cx="33607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 descr="D:\P101058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1863" y="1463675"/>
            <a:ext cx="33226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D:\P101059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5" y="4076700"/>
            <a:ext cx="3370263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2" descr="D:\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41863" y="4076700"/>
            <a:ext cx="332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17287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18002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dirty="0" smtClean="0"/>
              <a:t>Переворачивать, опрокидывать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(баночки, коробочки, формочки, пирамидки различной формы для игр с песком. Материал для игр с песком, </a:t>
            </a:r>
            <a:r>
              <a:rPr lang="ru-RU" dirty="0"/>
              <a:t>в</a:t>
            </a:r>
            <a:r>
              <a:rPr lang="ru-RU" dirty="0" smtClean="0"/>
              <a:t>одой)</a:t>
            </a:r>
            <a:endParaRPr lang="ru-RU" dirty="0"/>
          </a:p>
        </p:txBody>
      </p:sp>
      <p:pic>
        <p:nvPicPr>
          <p:cNvPr id="28675" name="Picture 4" descr="P1010639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1628775"/>
            <a:ext cx="33845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5" descr="P101064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916113"/>
            <a:ext cx="338455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P101064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6238" y="4319588"/>
            <a:ext cx="3384550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8218488" cy="19002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4000" dirty="0" smtClean="0"/>
              <a:t>     Вталкивать, вынимать, пересыпать</a:t>
            </a:r>
            <a:r>
              <a:rPr lang="ru-RU" dirty="0" smtClean="0"/>
              <a:t>(мелкие предметы, крупная мозаика, мелкая мозаика, материал для игр с песком и водой)</a:t>
            </a:r>
            <a:endParaRPr lang="ru-RU" sz="4000" dirty="0"/>
          </a:p>
        </p:txBody>
      </p:sp>
      <p:pic>
        <p:nvPicPr>
          <p:cNvPr id="29699" name="Picture 2" descr="D:\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636838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 descr="D:\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4425" y="2160588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260350"/>
            <a:ext cx="7467600" cy="23764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dirty="0" smtClean="0"/>
              <a:t>    Вкладывать, складывать,   выкладывать, накладывать (</a:t>
            </a:r>
            <a:r>
              <a:rPr lang="ru-RU" dirty="0" smtClean="0"/>
              <a:t>развивающие</a:t>
            </a:r>
            <a:r>
              <a:rPr lang="ru-RU" sz="2800" dirty="0" smtClean="0"/>
              <a:t> </a:t>
            </a:r>
            <a:r>
              <a:rPr lang="ru-RU" dirty="0" smtClean="0"/>
              <a:t>игры Дьенеша, палочки Кюизенера, разрезные картинки, кубики, матрёшки, лото, домино, пазлы)</a:t>
            </a:r>
            <a:endParaRPr lang="ru-RU" dirty="0"/>
          </a:p>
        </p:txBody>
      </p:sp>
      <p:pic>
        <p:nvPicPr>
          <p:cNvPr id="30723" name="Picture 2" descr="D:\P101059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2781300"/>
            <a:ext cx="3095625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D:\P101058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2025" y="2781300"/>
            <a:ext cx="3184525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D:\P101058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75" y="4495800"/>
            <a:ext cx="29940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18732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4400" dirty="0" smtClean="0"/>
              <a:t>      Катать, бросать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Шарики, мячики разных размеров и цветов, ворота, дуги, мишени)</a:t>
            </a:r>
            <a:endParaRPr lang="ru-RU" sz="2800" dirty="0"/>
          </a:p>
        </p:txBody>
      </p:sp>
      <p:pic>
        <p:nvPicPr>
          <p:cNvPr id="31747" name="Picture 4" descr="P1010629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41052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 descr="P1010628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538" y="3357563"/>
            <a:ext cx="4305300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19431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4400" dirty="0" smtClean="0"/>
              <a:t>     Разрывание</a:t>
            </a:r>
            <a:r>
              <a:rPr lang="ru-RU" sz="4400" b="1" dirty="0" smtClean="0"/>
              <a:t> </a:t>
            </a:r>
            <a:r>
              <a:rPr lang="ru-RU" sz="4400" dirty="0" smtClean="0"/>
              <a:t>бумаги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/>
              <a:t>(игровые задания для разрывания бумаги. </a:t>
            </a:r>
            <a:r>
              <a:rPr lang="ru-RU" sz="2800" dirty="0"/>
              <a:t>Н</a:t>
            </a:r>
            <a:r>
              <a:rPr lang="ru-RU" sz="2800" dirty="0" smtClean="0"/>
              <a:t>-р «Кормим курочек зёрнышками)</a:t>
            </a:r>
            <a:endParaRPr lang="ru-RU" sz="2800" dirty="0"/>
          </a:p>
        </p:txBody>
      </p:sp>
      <p:pic>
        <p:nvPicPr>
          <p:cNvPr id="32771" name="Picture 4" descr="P101063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42497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P101063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357563"/>
            <a:ext cx="4157663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11525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4400" dirty="0" smtClean="0"/>
              <a:t>                 Лепка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 (глина, пластилин, солёное тесто)</a:t>
            </a:r>
            <a:endParaRPr lang="ru-RU" dirty="0"/>
          </a:p>
        </p:txBody>
      </p:sp>
      <p:pic>
        <p:nvPicPr>
          <p:cNvPr id="33795" name="Picture 4" descr="P101063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4230688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 descr="P101063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3429000"/>
            <a:ext cx="41402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sz="quarter" idx="1"/>
          </p:nvPr>
        </p:nvSpPr>
        <p:spPr>
          <a:xfrm>
            <a:off x="827088" y="1196975"/>
            <a:ext cx="7345362" cy="5545138"/>
          </a:xfrm>
        </p:spPr>
        <p:txBody>
          <a:bodyPr/>
          <a:lstStyle/>
          <a:p>
            <a:pPr eaLnBrk="1" hangingPunct="1"/>
            <a:r>
              <a:rPr lang="ru-RU" sz="3200" smtClean="0"/>
              <a:t>В жизни человека существует недолгий, но поистине уникальный период, когда детский мозг запрограммирован на интенсивное формирование и обучение.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18" name="Объект 2"/>
          <p:cNvSpPr>
            <a:spLocks noGrp="1"/>
          </p:cNvSpPr>
          <p:nvPr>
            <p:ph sz="quarter" idx="1"/>
          </p:nvPr>
        </p:nvSpPr>
        <p:spPr>
          <a:xfrm>
            <a:off x="1331913" y="2708275"/>
            <a:ext cx="6592887" cy="3765550"/>
          </a:xfrm>
        </p:spPr>
        <p:txBody>
          <a:bodyPr/>
          <a:lstStyle/>
          <a:p>
            <a:pPr eaLnBrk="1" hangingPunct="1"/>
            <a:r>
              <a:rPr lang="ru-RU" sz="4000" smtClean="0"/>
              <a:t>Спасибо за внимание</a:t>
            </a:r>
          </a:p>
        </p:txBody>
      </p:sp>
      <p:pic>
        <p:nvPicPr>
          <p:cNvPr id="34819" name="Picture 4" descr="Рисунок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500438"/>
            <a:ext cx="2768600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Объект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7467600" cy="5348287"/>
          </a:xfrm>
        </p:spPr>
        <p:txBody>
          <a:bodyPr/>
          <a:lstStyle/>
          <a:p>
            <a:pPr eaLnBrk="1" hangingPunct="1"/>
            <a:r>
              <a:rPr lang="ru-RU" sz="3200" smtClean="0"/>
              <a:t>С раннего детства малышей привлекают всевозможные предметы. Им важно трогать, нанизывать, вынимать, переворачивать, катать и бросать всё, что попадается на глаза. В этом возрасте ребёнком правит её величество манипуляция</a:t>
            </a:r>
            <a:r>
              <a:rPr lang="ru-RU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6213475"/>
          </a:xfrm>
        </p:spPr>
        <p:txBody>
          <a:bodyPr/>
          <a:lstStyle/>
          <a:p>
            <a:pPr eaLnBrk="1" hangingPunct="1"/>
            <a:r>
              <a:rPr lang="ru-RU" sz="3200" smtClean="0"/>
              <a:t>Манипуляция-это различные действия с предметами, которые помогают маленьким исследователям узнать, изучить их свойства, а вместе с тем постигать и себя. В результате этого важного процесса формируются определённые представления о предметном мире, совершенствуется рука ребёнка- один из важных органов, дающий толчок развитию мышления и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260350"/>
            <a:ext cx="7467600" cy="62134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2800" dirty="0" smtClean="0"/>
              <a:t>« Ум ребёнка находится на кончиках его пальцев ».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                        В. А .Сухомлинский.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800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«Рука – это инструмент всех инструментов».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 </a:t>
            </a:r>
            <a:r>
              <a:rPr lang="ru-RU" sz="2800" dirty="0" smtClean="0"/>
              <a:t>                            Аристотель.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«Руки- это своего рода внешний мозг».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 </a:t>
            </a:r>
            <a:r>
              <a:rPr lang="ru-RU" sz="2800" dirty="0" smtClean="0"/>
              <a:t>                             Кант.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Объект 2"/>
          <p:cNvSpPr>
            <a:spLocks noGrp="1"/>
          </p:cNvSpPr>
          <p:nvPr>
            <p:ph sz="quarter" idx="1"/>
          </p:nvPr>
        </p:nvSpPr>
        <p:spPr>
          <a:xfrm>
            <a:off x="482600" y="836613"/>
            <a:ext cx="8178800" cy="5637212"/>
          </a:xfrm>
        </p:spPr>
        <p:txBody>
          <a:bodyPr/>
          <a:lstStyle/>
          <a:p>
            <a:pPr lvl="4" eaLnBrk="1" hangingPunct="1">
              <a:buFont typeface="Courier New" pitchFamily="49" charset="0"/>
              <a:buChar char="o"/>
            </a:pPr>
            <a:r>
              <a:rPr lang="ru-RU" sz="3200" smtClean="0"/>
              <a:t>К двум годам у ребёнка появляется желание сделать всё самому. Чем больше ребёнку будет предоставлена возможность проявить себя, тем лучше будет развиваться его мозг, стимулироваться развитие речи, творческие способности, фантазия.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80400" cy="574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Объект 2"/>
          <p:cNvSpPr>
            <a:spLocks noGrp="1"/>
          </p:cNvSpPr>
          <p:nvPr>
            <p:ph sz="quarter" idx="1"/>
          </p:nvPr>
        </p:nvSpPr>
        <p:spPr>
          <a:xfrm>
            <a:off x="-73025" y="836613"/>
            <a:ext cx="9290050" cy="5637212"/>
          </a:xfrm>
        </p:spPr>
        <p:txBody>
          <a:bodyPr/>
          <a:lstStyle/>
          <a:p>
            <a:pPr lvl="4" eaLnBrk="1" hangingPunct="1">
              <a:buFont typeface="Courier New" pitchFamily="49" charset="0"/>
              <a:buChar char="o"/>
            </a:pPr>
            <a:r>
              <a:rPr lang="ru-RU" sz="3200" smtClean="0"/>
              <a:t>Для этого в группе создаётся соответствующая предметно-развивающая среда : формы со вкладышами, игрушки для нанизывания, вдевания, разрезные картинки, мозаика, шнуровка, баночки с горлышком различной толщины, для вкладывания мелких предметов.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Объект 2"/>
          <p:cNvSpPr>
            <a:spLocks noGrp="1"/>
          </p:cNvSpPr>
          <p:nvPr>
            <p:ph sz="quarter" idx="1"/>
          </p:nvPr>
        </p:nvSpPr>
        <p:spPr>
          <a:xfrm>
            <a:off x="663575" y="333375"/>
            <a:ext cx="7816850" cy="6140450"/>
          </a:xfrm>
        </p:spPr>
        <p:txBody>
          <a:bodyPr/>
          <a:lstStyle/>
          <a:p>
            <a:pPr eaLnBrk="1" hangingPunct="1"/>
            <a:r>
              <a:rPr lang="ru-RU" sz="2800" smtClean="0"/>
              <a:t>Великолепным инструментом для развития кисти и руки ребёнка являются пальчиковые игры. Методика и смысл данных игр состоит в том, что нервные окончания рук воздействуют на мозг ребёнка и мозговая деятельность активизируется, а так как в большинстве пальчиковых игр применяются стишки, потешки, параллельно развивается и речь ребёнка. Благодаря пальчиковым играм ребёнок получает разнообразные сенсорные впечатления, у него развивается внимательность и способность сосредотачиваться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30" name="Объект 2"/>
          <p:cNvSpPr>
            <a:spLocks noGrp="1"/>
          </p:cNvSpPr>
          <p:nvPr>
            <p:ph sz="quarter" idx="1"/>
          </p:nvPr>
        </p:nvSpPr>
        <p:spPr>
          <a:xfrm>
            <a:off x="838200" y="1423988"/>
            <a:ext cx="7467600" cy="5421312"/>
          </a:xfrm>
        </p:spPr>
        <p:txBody>
          <a:bodyPr/>
          <a:lstStyle/>
          <a:p>
            <a:pPr eaLnBrk="1" hangingPunct="1"/>
            <a:r>
              <a:rPr lang="ru-RU" sz="3200" smtClean="0"/>
              <a:t>Сенсорное развитие, развитие мелкой моторики рук, пальцевой умелости является одной из основных сторон дошкольного воспитания детей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484</Words>
  <Application>Microsoft Office PowerPoint</Application>
  <PresentationFormat>Экран (4:3)</PresentationFormat>
  <Paragraphs>39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Мир на кончиках пальцев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Предметно развивающая среда для развития мелкой моторики</vt:lpstr>
      <vt:lpstr>п</vt:lpstr>
      <vt:lpstr>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</vt:lpstr>
      <vt:lpstr>              </vt:lpstr>
      <vt:lpstr>                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на кончиках пальцев</dc:title>
  <dc:creator>User</dc:creator>
  <cp:lastModifiedBy>User</cp:lastModifiedBy>
  <cp:revision>35</cp:revision>
  <dcterms:created xsi:type="dcterms:W3CDTF">2013-12-01T06:38:29Z</dcterms:created>
  <dcterms:modified xsi:type="dcterms:W3CDTF">2014-01-23T13:47:52Z</dcterms:modified>
</cp:coreProperties>
</file>