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25"/>
  </p:notesMasterIdLst>
  <p:sldIdLst>
    <p:sldId id="314" r:id="rId2"/>
    <p:sldId id="315" r:id="rId3"/>
    <p:sldId id="316" r:id="rId4"/>
    <p:sldId id="317" r:id="rId5"/>
    <p:sldId id="318" r:id="rId6"/>
    <p:sldId id="319" r:id="rId7"/>
    <p:sldId id="258" r:id="rId8"/>
    <p:sldId id="320" r:id="rId9"/>
    <p:sldId id="321" r:id="rId10"/>
    <p:sldId id="322" r:id="rId11"/>
    <p:sldId id="323" r:id="rId12"/>
    <p:sldId id="324" r:id="rId13"/>
    <p:sldId id="260" r:id="rId14"/>
    <p:sldId id="325" r:id="rId15"/>
    <p:sldId id="326" r:id="rId16"/>
    <p:sldId id="270" r:id="rId17"/>
    <p:sldId id="264" r:id="rId18"/>
    <p:sldId id="271" r:id="rId19"/>
    <p:sldId id="266" r:id="rId20"/>
    <p:sldId id="267" r:id="rId21"/>
    <p:sldId id="327" r:id="rId22"/>
    <p:sldId id="328" r:id="rId23"/>
    <p:sldId id="32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34ADB-E450-402C-BFF2-09E1C67F11C8}" type="datetimeFigureOut">
              <a:rPr lang="ru-RU" smtClean="0"/>
              <a:pPr/>
              <a:t>02.04.2010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8F430-9968-46AC-977B-DE84CFB8AA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2E49ED-7A9E-4565-B5FC-D2BB04424C1F}" type="datetimeFigureOut">
              <a:rPr lang="ru-RU" smtClean="0"/>
              <a:pPr/>
              <a:t>02.04.2010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82607-B2B6-44C0-A272-65C4525B5A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wind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381158F-A1DC-4D2C-A756-12900DEF1B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wind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6E62F2-BEFC-4646-8A21-FF6AC6D4DB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stSnd>
        <p:snd r:embed="rId1" name="wind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B2431-6F03-43A6-84AB-B99B978399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24765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332413" y="16764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332413" y="3810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4267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237413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A35E54-D43E-45E9-AE0B-22FBA488B4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4219D80-4326-48B4-A4BA-954EBBA43A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0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252E49ED-7A9E-4565-B5FC-D2BB04424C1F}" type="datetimeFigureOut">
              <a:rPr lang="ru-RU" smtClean="0"/>
              <a:pPr/>
              <a:t>02.04.2010</a:t>
            </a:fld>
            <a:endParaRPr lang="ru-RU"/>
          </a:p>
        </p:txBody>
      </p:sp>
      <p:sp>
        <p:nvSpPr>
          <p:cNvPr id="2560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2560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59182607-B2B6-44C0-A272-65C4525B5A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5" r:id="rId3"/>
    <p:sldLayoutId id="2147483679" r:id="rId4"/>
    <p:sldLayoutId id="2147483680" r:id="rId5"/>
    <p:sldLayoutId id="2147483684" r:id="rId6"/>
  </p:sldLayoutIdLst>
  <p:transition spd="med">
    <p:sndAc>
      <p:stSnd>
        <p:snd r:embed="rId8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2" grpId="0"/>
      <p:bldP spid="25600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5600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5" Type="http://schemas.openxmlformats.org/officeDocument/2006/relationships/oleObject" Target="../embeddings/oleObject1.bin"/><Relationship Id="rId4" Type="http://schemas.openxmlformats.org/officeDocument/2006/relationships/oleObject" Target="../embeddings/__________Microsoft_Office_Excel1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wmf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H:\&#1052;&#1091;&#1079;&#1086;&#1085;\Karunesh\03%20Sky's%20Beyond%201989\05%20Over%20the%20light.mp3" TargetMode="Externa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0100" y="1142984"/>
            <a:ext cx="72866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Меня пьют,</a:t>
            </a:r>
          </a:p>
          <a:p>
            <a:r>
              <a:rPr lang="ru-RU" sz="6000" b="1" dirty="0" smtClean="0"/>
              <a:t>Меня льют.</a:t>
            </a:r>
          </a:p>
          <a:p>
            <a:r>
              <a:rPr lang="ru-RU" sz="6000" b="1" dirty="0" smtClean="0"/>
              <a:t>Всем нужна я,</a:t>
            </a:r>
          </a:p>
          <a:p>
            <a:r>
              <a:rPr lang="ru-RU" sz="6000" b="1" dirty="0" smtClean="0"/>
              <a:t>Кто я такая?</a:t>
            </a:r>
            <a:endParaRPr lang="ru-RU" sz="6000" b="1" dirty="0"/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638" y="2997200"/>
            <a:ext cx="4537075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5913" y="260350"/>
            <a:ext cx="4327525" cy="324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5" name="Picture 7" descr="зима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857752" y="2357430"/>
            <a:ext cx="4000528" cy="4286280"/>
          </a:xfrm>
        </p:spPr>
      </p:pic>
      <p:pic>
        <p:nvPicPr>
          <p:cNvPr id="12296" name="Picture 8" descr="зима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428604"/>
            <a:ext cx="4357718" cy="3786214"/>
          </a:xfrm>
          <a:prstGeom prst="rect">
            <a:avLst/>
          </a:prstGeom>
          <a:noFill/>
        </p:spPr>
      </p:pic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500562" y="1857364"/>
            <a:ext cx="381635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2800" b="1" dirty="0">
              <a:solidFill>
                <a:srgbClr val="FF6600"/>
              </a:solidFill>
            </a:endParaRPr>
          </a:p>
          <a:p>
            <a:pPr>
              <a:spcBef>
                <a:spcPct val="50000"/>
              </a:spcBef>
            </a:pPr>
            <a:endParaRPr lang="ru-RU" sz="2800" dirty="0"/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214290"/>
            <a:ext cx="475138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3214686"/>
            <a:ext cx="4857784" cy="3351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8604250" cy="242886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ru-RU" sz="2800" dirty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2800" dirty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</a:t>
            </a:r>
            <a:r>
              <a:rPr lang="ru-RU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каких трех состояниях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находится вода в природе?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  <p:pic>
        <p:nvPicPr>
          <p:cNvPr id="88074" name="Picture 10" descr="аквариум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571736" y="2507120"/>
            <a:ext cx="4087827" cy="4093705"/>
          </a:xfrm>
          <a:noFill/>
          <a:ln/>
        </p:spPr>
      </p:pic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/>
          <a:lstStyle/>
          <a:p>
            <a:r>
              <a:rPr lang="ru-RU" sz="4800" b="1" i="1" dirty="0">
                <a:solidFill>
                  <a:srgbClr val="FF0000"/>
                </a:solidFill>
              </a:rPr>
              <a:t>Три состояния воды.</a:t>
            </a:r>
          </a:p>
        </p:txBody>
      </p:sp>
      <p:pic>
        <p:nvPicPr>
          <p:cNvPr id="2073" name="Picture 25" descr="Рисунок2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19263" y="3916363"/>
            <a:ext cx="1836737" cy="1714500"/>
          </a:xfrm>
          <a:noFill/>
          <a:ln/>
        </p:spPr>
      </p:pic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2268538" y="1341438"/>
            <a:ext cx="4392612" cy="936625"/>
          </a:xfrm>
          <a:prstGeom prst="flowChartPunchedTape">
            <a:avLst/>
          </a:prstGeom>
          <a:solidFill>
            <a:srgbClr val="00FFFF">
              <a:alpha val="28999"/>
            </a:srgbClr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484438" y="1412875"/>
            <a:ext cx="3600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i="1" dirty="0"/>
              <a:t>в</a:t>
            </a:r>
            <a:r>
              <a:rPr lang="ru-RU" sz="4400" b="1" i="1" dirty="0" smtClean="0"/>
              <a:t>ода</a:t>
            </a:r>
            <a:endParaRPr lang="ru-RU" sz="4400" b="1" i="1" dirty="0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2714612" y="2349500"/>
            <a:ext cx="561988" cy="436557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4356100" y="2276475"/>
            <a:ext cx="1586" cy="1152525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5435600" y="2205038"/>
            <a:ext cx="865188" cy="1150937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71" name="WordArt 23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>
            <a:off x="468313" y="3357563"/>
            <a:ext cx="2374900" cy="719137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endParaRPr lang="ru-RU" kern="10" spc="-18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6357950" y="2928934"/>
            <a:ext cx="2519362" cy="1584325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00FFFF"/>
          </a:solidFill>
          <a:ln w="25400" cap="rnd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6929454" y="3929066"/>
            <a:ext cx="1798637" cy="1295400"/>
          </a:xfrm>
          <a:prstGeom prst="cloudCallout">
            <a:avLst>
              <a:gd name="adj1" fmla="val -81333"/>
              <a:gd name="adj2" fmla="val 96815"/>
            </a:avLst>
          </a:prstGeom>
          <a:solidFill>
            <a:srgbClr val="00CCFF"/>
          </a:solidFill>
          <a:ln w="9525" cap="rnd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sz="5400" b="1" dirty="0">
              <a:solidFill>
                <a:srgbClr val="FFFF00"/>
              </a:solidFill>
            </a:endParaRPr>
          </a:p>
        </p:txBody>
      </p:sp>
      <p:pic>
        <p:nvPicPr>
          <p:cNvPr id="2082" name="Picture 3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563938" y="4581525"/>
            <a:ext cx="1871662" cy="1655763"/>
          </a:xfrm>
          <a:noFill/>
          <a:ln/>
        </p:spPr>
      </p:pic>
      <p:sp>
        <p:nvSpPr>
          <p:cNvPr id="15" name="TextBox 14"/>
          <p:cNvSpPr txBox="1"/>
          <p:nvPr/>
        </p:nvSpPr>
        <p:spPr>
          <a:xfrm>
            <a:off x="508708" y="2786058"/>
            <a:ext cx="29530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FF00"/>
                </a:solidFill>
              </a:rPr>
              <a:t>жидкая</a:t>
            </a:r>
            <a:endParaRPr lang="ru-RU" sz="4000" b="1" i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43240" y="3357562"/>
            <a:ext cx="3878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твёрдая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86380" y="4000504"/>
            <a:ext cx="43283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газообразная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47650"/>
            <a:ext cx="77724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Ответь на вопросы: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28775"/>
            <a:ext cx="9144000" cy="4114800"/>
          </a:xfrm>
        </p:spPr>
        <p:txBody>
          <a:bodyPr/>
          <a:lstStyle/>
          <a:p>
            <a:r>
              <a:rPr lang="ru-RU" b="1" i="1" dirty="0">
                <a:effectLst/>
              </a:rPr>
              <a:t>Может ли вода перейти из жидкого состояния в газообразное</a:t>
            </a:r>
            <a:r>
              <a:rPr lang="en-US" b="1" i="1" dirty="0">
                <a:effectLst/>
              </a:rPr>
              <a:t>?</a:t>
            </a:r>
            <a:endParaRPr lang="ru-RU" b="1" i="1" dirty="0">
              <a:effectLst/>
            </a:endParaRPr>
          </a:p>
          <a:p>
            <a:endParaRPr lang="en-US" b="1" i="1" dirty="0">
              <a:effectLst/>
            </a:endParaRPr>
          </a:p>
          <a:p>
            <a:r>
              <a:rPr lang="ru-RU" b="1" i="1" dirty="0">
                <a:effectLst/>
              </a:rPr>
              <a:t>А из жидкого в твердое ? </a:t>
            </a:r>
            <a:r>
              <a:rPr lang="ru-RU" b="1" i="1" dirty="0" smtClean="0">
                <a:effectLst/>
              </a:rPr>
              <a:t>Как?</a:t>
            </a:r>
            <a:endParaRPr lang="ru-RU" b="1" i="1" dirty="0">
              <a:effectLst/>
            </a:endParaRPr>
          </a:p>
          <a:p>
            <a:pPr>
              <a:buFontTx/>
              <a:buNone/>
            </a:pPr>
            <a:endParaRPr lang="ru-RU" b="1" i="1" dirty="0">
              <a:effectLst/>
            </a:endParaRPr>
          </a:p>
          <a:p>
            <a:r>
              <a:rPr lang="ru-RU" b="1" i="1" dirty="0">
                <a:effectLst/>
              </a:rPr>
              <a:t>А из твердого состояния перейти в жидкое? </a:t>
            </a:r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58175" cy="1139825"/>
          </a:xfrm>
        </p:spPr>
        <p:txBody>
          <a:bodyPr/>
          <a:lstStyle/>
          <a:p>
            <a:pPr algn="ctr"/>
            <a:r>
              <a:rPr lang="ru-RU" sz="3800" dirty="0">
                <a:solidFill>
                  <a:srgbClr val="952405"/>
                </a:solidFill>
              </a:rPr>
              <a:t>                 </a:t>
            </a:r>
            <a:r>
              <a:rPr lang="ru-RU" sz="6000" dirty="0" smtClean="0">
                <a:solidFill>
                  <a:srgbClr val="FF0000"/>
                </a:solidFill>
              </a:rPr>
              <a:t>  </a:t>
            </a:r>
            <a:r>
              <a:rPr lang="ru-RU" sz="3800" dirty="0">
                <a:solidFill>
                  <a:srgbClr val="952405"/>
                </a:solidFill>
              </a:rPr>
              <a:t/>
            </a:r>
            <a:br>
              <a:rPr lang="ru-RU" sz="3800" dirty="0">
                <a:solidFill>
                  <a:srgbClr val="952405"/>
                </a:solidFill>
              </a:rPr>
            </a:br>
            <a:r>
              <a:rPr lang="ru-RU" sz="3800" b="1" dirty="0">
                <a:solidFill>
                  <a:schemeClr val="bg2"/>
                </a:solidFill>
              </a:rPr>
              <a:t>                    </a:t>
            </a:r>
            <a:r>
              <a:rPr lang="ru-RU" sz="3800" b="1" dirty="0">
                <a:solidFill>
                  <a:schemeClr val="tx1"/>
                </a:solidFill>
              </a:rPr>
              <a:t/>
            </a:r>
            <a:br>
              <a:rPr lang="ru-RU" sz="3800" b="1" dirty="0">
                <a:solidFill>
                  <a:schemeClr val="tx1"/>
                </a:solidFill>
              </a:rPr>
            </a:br>
            <a:endParaRPr lang="ru-RU" sz="3800" b="1" dirty="0">
              <a:solidFill>
                <a:schemeClr val="tx1"/>
              </a:solidFill>
            </a:endParaRPr>
          </a:p>
        </p:txBody>
      </p:sp>
      <p:pic>
        <p:nvPicPr>
          <p:cNvPr id="260104" name="Picture 8" descr="червяк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19913" y="3573463"/>
            <a:ext cx="1755775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71472" y="285728"/>
            <a:ext cx="79296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Проведём опыт.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1357298"/>
            <a:ext cx="80724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Будем нагревать воду, над которой закреплён холодный предмет, например, тарелка со льдом. </a:t>
            </a:r>
            <a:endParaRPr lang="ru-RU" sz="4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472" y="5072074"/>
            <a:ext cx="800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Что происходит?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4" name="Rectangle 8"/>
          <p:cNvSpPr>
            <a:spLocks noGrp="1" noChangeArrowheads="1"/>
          </p:cNvSpPr>
          <p:nvPr>
            <p:ph type="title"/>
          </p:nvPr>
        </p:nvSpPr>
        <p:spPr>
          <a:xfrm>
            <a:off x="395288" y="457200"/>
            <a:ext cx="8280400" cy="275590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Вскоре 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нижняя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 сторона  тарелки станет 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влажной,</a:t>
            </a:r>
            <a:r>
              <a:rPr lang="en-US" sz="4000" b="1" dirty="0">
                <a:solidFill>
                  <a:schemeClr val="tx1"/>
                </a:solidFill>
                <a:effectLst/>
                <a:latin typeface="Arbat" pitchFamily="2" charset="0"/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мы  увидим  на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ней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 капли</a:t>
            </a:r>
            <a:r>
              <a:rPr lang="en-US" sz="4000" b="1" dirty="0">
                <a:solidFill>
                  <a:schemeClr val="tx1"/>
                </a:solidFill>
                <a:effectLst/>
                <a:latin typeface="Arbat" pitchFamily="2" charset="0"/>
              </a:rPr>
              <a:t>,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которые 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начнут </a:t>
            </a:r>
            <a:r>
              <a:rPr lang="ru-RU" sz="4000" b="1" dirty="0" smtClean="0">
                <a:solidFill>
                  <a:schemeClr val="tx1"/>
                </a:solidFill>
                <a:effectLst/>
                <a:latin typeface="Arbat" pitchFamily="2" charset="0"/>
              </a:rPr>
              <a:t>падать  </a:t>
            </a:r>
            <a:r>
              <a:rPr lang="ru-RU" sz="4000" b="1" dirty="0">
                <a:solidFill>
                  <a:schemeClr val="tx1"/>
                </a:solidFill>
                <a:effectLst/>
                <a:latin typeface="Arbat" pitchFamily="2" charset="0"/>
              </a:rPr>
              <a:t>вниз.</a:t>
            </a:r>
          </a:p>
        </p:txBody>
      </p:sp>
      <p:pic>
        <p:nvPicPr>
          <p:cNvPr id="193546" name="Picture 10" descr="Изображение 001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916238" y="3500438"/>
            <a:ext cx="3095625" cy="2881312"/>
          </a:xfrm>
          <a:noFill/>
          <a:ln/>
        </p:spPr>
      </p:pic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5720" y="285728"/>
            <a:ext cx="7943880" cy="1000132"/>
          </a:xfrm>
        </p:spPr>
        <p:txBody>
          <a:bodyPr/>
          <a:lstStyle/>
          <a:p>
            <a:pPr algn="ctr"/>
            <a:r>
              <a:rPr lang="ru-RU" sz="3800" dirty="0">
                <a:solidFill>
                  <a:srgbClr val="FF00FF"/>
                </a:solidFill>
              </a:rPr>
              <a:t/>
            </a:r>
            <a:br>
              <a:rPr lang="ru-RU" sz="3800" dirty="0">
                <a:solidFill>
                  <a:srgbClr val="FF00FF"/>
                </a:solidFill>
              </a:rPr>
            </a:br>
            <a:r>
              <a:rPr lang="ru-RU" sz="3800" dirty="0">
                <a:solidFill>
                  <a:srgbClr val="FF00FF"/>
                </a:solidFill>
              </a:rPr>
              <a:t/>
            </a:r>
            <a:br>
              <a:rPr lang="ru-RU" sz="3800" dirty="0">
                <a:solidFill>
                  <a:srgbClr val="FF00FF"/>
                </a:solidFill>
              </a:rPr>
            </a:br>
            <a:r>
              <a:rPr lang="ru-RU" sz="4000" b="1" dirty="0">
                <a:solidFill>
                  <a:srgbClr val="FF0000"/>
                </a:solidFill>
                <a:effectLst/>
              </a:rPr>
              <a:t>Как же объяснить то</a:t>
            </a:r>
            <a:r>
              <a:rPr lang="en-US" sz="4000" b="1" dirty="0">
                <a:solidFill>
                  <a:srgbClr val="FF0000"/>
                </a:solidFill>
                <a:effectLst/>
              </a:rPr>
              <a:t>,</a:t>
            </a:r>
            <a:r>
              <a:rPr lang="ru-RU" sz="4000" b="1" dirty="0">
                <a:solidFill>
                  <a:srgbClr val="FF0000"/>
                </a:solidFill>
                <a:effectLst/>
              </a:rPr>
              <a:t>что мы наблюдали ?</a:t>
            </a:r>
            <a:r>
              <a:rPr lang="ru-RU" sz="3800" dirty="0">
                <a:solidFill>
                  <a:srgbClr val="FF00FF"/>
                </a:solidFill>
              </a:rPr>
              <a:t/>
            </a:r>
            <a:br>
              <a:rPr lang="ru-RU" sz="3800" dirty="0">
                <a:solidFill>
                  <a:srgbClr val="FF00FF"/>
                </a:solidFill>
              </a:rPr>
            </a:br>
            <a:endParaRPr lang="ru-RU" sz="3800" dirty="0">
              <a:solidFill>
                <a:srgbClr val="FF00FF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00200"/>
            <a:ext cx="54102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ru-RU" sz="2600" dirty="0">
                <a:solidFill>
                  <a:srgbClr val="FFFF00"/>
                </a:solidFill>
                <a:latin typeface="Microsoft Sans Serif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1857364"/>
            <a:ext cx="78581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Вода при нагревании быстро испаряется. Невидимый пар </a:t>
            </a:r>
          </a:p>
          <a:p>
            <a:r>
              <a:rPr lang="ru-RU" sz="3600" dirty="0" smtClean="0"/>
              <a:t>поднимается вверх. Соприкасаясь с холодным предметом,</a:t>
            </a:r>
          </a:p>
          <a:p>
            <a:r>
              <a:rPr lang="ru-RU" sz="3600" dirty="0" smtClean="0"/>
              <a:t>он снова превращается в воду. Капельки воды увеличиваются,</a:t>
            </a:r>
          </a:p>
          <a:p>
            <a:r>
              <a:rPr lang="ru-RU" sz="3600" dirty="0" smtClean="0"/>
              <a:t> отрываются и падают. Получился круговорот воды в природе.</a:t>
            </a:r>
            <a:endParaRPr lang="ru-RU" sz="3600" dirty="0"/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229600" cy="1214446"/>
          </a:xfrm>
        </p:spPr>
        <p:txBody>
          <a:bodyPr/>
          <a:lstStyle/>
          <a:p>
            <a:r>
              <a:rPr lang="ru-RU" sz="4000" b="1" dirty="0">
                <a:solidFill>
                  <a:srgbClr val="CC3300"/>
                </a:solidFill>
              </a:rPr>
              <a:t>Круговорот воды в природе .</a:t>
            </a:r>
          </a:p>
        </p:txBody>
      </p:sp>
      <p:pic>
        <p:nvPicPr>
          <p:cNvPr id="264196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619250" y="1628775"/>
            <a:ext cx="6048375" cy="4781550"/>
          </a:xfrm>
          <a:noFill/>
          <a:ln/>
        </p:spPr>
      </p:pic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0100" y="1142984"/>
            <a:ext cx="72866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Меня пьют,</a:t>
            </a:r>
          </a:p>
          <a:p>
            <a:r>
              <a:rPr lang="ru-RU" sz="6000" b="1" dirty="0" smtClean="0"/>
              <a:t>Меня льют.</a:t>
            </a:r>
          </a:p>
          <a:p>
            <a:r>
              <a:rPr lang="ru-RU" sz="6000" b="1" dirty="0" smtClean="0"/>
              <a:t>Всем нужна я,</a:t>
            </a:r>
          </a:p>
          <a:p>
            <a:r>
              <a:rPr lang="ru-RU" sz="6000" b="1" dirty="0" smtClean="0"/>
              <a:t>Кто я такая?</a:t>
            </a:r>
          </a:p>
          <a:p>
            <a:r>
              <a:rPr lang="ru-RU" sz="6000" b="1" dirty="0" smtClean="0"/>
              <a:t> </a:t>
            </a:r>
            <a:r>
              <a:rPr lang="ru-RU" sz="6000" b="1" dirty="0" smtClean="0"/>
              <a:t>                 </a:t>
            </a:r>
            <a:r>
              <a:rPr lang="ru-RU" sz="6000" b="1" dirty="0" smtClean="0">
                <a:solidFill>
                  <a:srgbClr val="FF0000"/>
                </a:solidFill>
              </a:rPr>
              <a:t>(ВОДА)</a:t>
            </a:r>
            <a:endParaRPr lang="ru-RU" sz="6000" b="1" dirty="0"/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19138" y="274638"/>
            <a:ext cx="8424862" cy="6323012"/>
          </a:xfrm>
        </p:spPr>
        <p:txBody>
          <a:bodyPr/>
          <a:lstStyle/>
          <a:p>
            <a:pPr algn="l"/>
            <a:r>
              <a:rPr lang="ru-RU" sz="4000" dirty="0">
                <a:solidFill>
                  <a:srgbClr val="FF9900"/>
                </a:solidFill>
              </a:rPr>
              <a:t/>
            </a:r>
            <a:br>
              <a:rPr lang="ru-RU" sz="4000" dirty="0">
                <a:solidFill>
                  <a:srgbClr val="FF9900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>С поверхности </a:t>
            </a:r>
            <a:r>
              <a:rPr lang="ru-RU" sz="4000" dirty="0" smtClean="0">
                <a:solidFill>
                  <a:schemeClr val="tx1"/>
                </a:solidFill>
              </a:rPr>
              <a:t>водоёмов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>
                <a:solidFill>
                  <a:schemeClr val="tx1"/>
                </a:solidFill>
              </a:rPr>
              <a:t>и почвы </a:t>
            </a:r>
            <a:r>
              <a:rPr lang="ru-RU" sz="4000" dirty="0" smtClean="0">
                <a:solidFill>
                  <a:schemeClr val="tx1"/>
                </a:solidFill>
              </a:rPr>
              <a:t>вода испаряется и в </a:t>
            </a:r>
            <a:r>
              <a:rPr lang="ru-RU" sz="4000" dirty="0">
                <a:solidFill>
                  <a:schemeClr val="tx1"/>
                </a:solidFill>
              </a:rPr>
              <a:t>виде пара поднимается высоко вверх. Воздух высоко над землей всегда холодный. Пар охлаждается там и образует множество водяных капелек. Из этих капелек и льдинок образуются облака. Из облака вода возвращается на землю в виде дождя и снега.</a:t>
            </a:r>
            <a:r>
              <a:rPr lang="ru-RU" sz="4000" dirty="0">
                <a:solidFill>
                  <a:srgbClr val="FF9900"/>
                </a:solidFill>
              </a:rPr>
              <a:t/>
            </a:r>
            <a:br>
              <a:rPr lang="ru-RU" sz="4000" dirty="0">
                <a:solidFill>
                  <a:srgbClr val="FF9900"/>
                </a:solidFill>
              </a:rPr>
            </a:br>
            <a:endParaRPr lang="ru-RU" sz="4000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4" name="Picture 6" descr="picture"/>
          <p:cNvPicPr preferRelativeResize="0"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1857364"/>
            <a:ext cx="8496300" cy="471490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6610" y="500042"/>
            <a:ext cx="84417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</a:rPr>
              <a:t>Круговорот воды в природе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285728"/>
            <a:ext cx="8572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Что нового узнали на уроке?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285728"/>
            <a:ext cx="8572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</a:rPr>
              <a:t>Что нового узнали на уроке?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792961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4000" dirty="0" smtClean="0"/>
              <a:t> </a:t>
            </a:r>
            <a:r>
              <a:rPr lang="ru-RU" sz="4000" dirty="0" smtClean="0">
                <a:solidFill>
                  <a:srgbClr val="FFFF00"/>
                </a:solidFill>
              </a:rPr>
              <a:t>вода в природе существует в        трёх состояниях: жидком, твёрдом и газообразном;</a:t>
            </a:r>
          </a:p>
          <a:p>
            <a:pPr>
              <a:buFont typeface="Arial" pitchFamily="34" charset="0"/>
              <a:buChar char="•"/>
            </a:pPr>
            <a:r>
              <a:rPr lang="ru-RU" sz="4000" dirty="0" smtClean="0"/>
              <a:t> </a:t>
            </a:r>
            <a:r>
              <a:rPr lang="ru-RU" sz="4000" dirty="0" smtClean="0">
                <a:solidFill>
                  <a:srgbClr val="00B0F0"/>
                </a:solidFill>
              </a:rPr>
              <a:t>вода может переходить из одного состояния в другое под воздействием температуры;</a:t>
            </a:r>
          </a:p>
          <a:p>
            <a:pPr>
              <a:buFont typeface="Arial" pitchFamily="34" charset="0"/>
              <a:buChar char="•"/>
            </a:pPr>
            <a:r>
              <a:rPr lang="ru-RU" sz="4000" dirty="0" smtClean="0"/>
              <a:t> </a:t>
            </a:r>
            <a:r>
              <a:rPr lang="ru-RU" sz="4000" dirty="0" smtClean="0">
                <a:solidFill>
                  <a:schemeClr val="accent5"/>
                </a:solidFill>
              </a:rPr>
              <a:t>вода в природе совершает, так называемый,  «круговорот».</a:t>
            </a:r>
            <a:endParaRPr lang="ru-RU" sz="4000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4"/>
          <p:cNvSpPr>
            <a:spLocks noChangeArrowheads="1"/>
          </p:cNvSpPr>
          <p:nvPr/>
        </p:nvSpPr>
        <p:spPr bwMode="auto">
          <a:xfrm>
            <a:off x="2987675" y="2636838"/>
            <a:ext cx="2663825" cy="1512887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>
                <a:solidFill>
                  <a:srgbClr val="0000FF"/>
                </a:solidFill>
                <a:latin typeface="Tahoma" pitchFamily="34" charset="0"/>
              </a:rPr>
              <a:t>вода</a:t>
            </a: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1928813" y="285750"/>
            <a:ext cx="2136775" cy="1285875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водоёмы</a:t>
            </a:r>
          </a:p>
        </p:txBody>
      </p:sp>
      <p:sp>
        <p:nvSpPr>
          <p:cNvPr id="18436" name="Line 31"/>
          <p:cNvSpPr>
            <a:spLocks noChangeShapeType="1"/>
          </p:cNvSpPr>
          <p:nvPr/>
        </p:nvSpPr>
        <p:spPr bwMode="auto">
          <a:xfrm flipV="1">
            <a:off x="4572000" y="1571625"/>
            <a:ext cx="10001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37" name="Line 32"/>
          <p:cNvSpPr>
            <a:spLocks noChangeShapeType="1"/>
          </p:cNvSpPr>
          <p:nvPr/>
        </p:nvSpPr>
        <p:spPr bwMode="auto">
          <a:xfrm flipV="1">
            <a:off x="5143500" y="1714500"/>
            <a:ext cx="1714500" cy="1076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38" name="Line 33"/>
          <p:cNvSpPr>
            <a:spLocks noChangeShapeType="1"/>
          </p:cNvSpPr>
          <p:nvPr/>
        </p:nvSpPr>
        <p:spPr bwMode="auto">
          <a:xfrm>
            <a:off x="5572125" y="3214688"/>
            <a:ext cx="1214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39" name="Line 34"/>
          <p:cNvSpPr>
            <a:spLocks noChangeShapeType="1"/>
          </p:cNvSpPr>
          <p:nvPr/>
        </p:nvSpPr>
        <p:spPr bwMode="auto">
          <a:xfrm>
            <a:off x="5143500" y="4071938"/>
            <a:ext cx="928688" cy="128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0" name="Line 35"/>
          <p:cNvSpPr>
            <a:spLocks noChangeShapeType="1"/>
          </p:cNvSpPr>
          <p:nvPr/>
        </p:nvSpPr>
        <p:spPr bwMode="auto">
          <a:xfrm flipH="1">
            <a:off x="3214688" y="4143375"/>
            <a:ext cx="717550" cy="1214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1" name="Line 36"/>
          <p:cNvSpPr>
            <a:spLocks noChangeShapeType="1"/>
          </p:cNvSpPr>
          <p:nvPr/>
        </p:nvSpPr>
        <p:spPr bwMode="auto">
          <a:xfrm flipH="1">
            <a:off x="2000250" y="3786188"/>
            <a:ext cx="1076325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2" name="Line 37"/>
          <p:cNvSpPr>
            <a:spLocks noChangeShapeType="1"/>
          </p:cNvSpPr>
          <p:nvPr/>
        </p:nvSpPr>
        <p:spPr bwMode="auto">
          <a:xfrm flipH="1" flipV="1">
            <a:off x="2000250" y="2071688"/>
            <a:ext cx="1289050" cy="788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3" name="Line 38"/>
          <p:cNvSpPr>
            <a:spLocks noChangeShapeType="1"/>
          </p:cNvSpPr>
          <p:nvPr/>
        </p:nvSpPr>
        <p:spPr bwMode="auto">
          <a:xfrm flipH="1" flipV="1">
            <a:off x="3429000" y="1500188"/>
            <a:ext cx="64770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4714875" y="214313"/>
            <a:ext cx="2136775" cy="1357312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дождь</a:t>
            </a:r>
          </a:p>
        </p:txBody>
      </p: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1785938" y="5357813"/>
            <a:ext cx="2136775" cy="1285875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облако</a:t>
            </a: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5500688" y="5286375"/>
            <a:ext cx="2136775" cy="1285875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роса</a:t>
            </a: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6786563" y="857250"/>
            <a:ext cx="2136775" cy="1357313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снег</a:t>
            </a:r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6715125" y="2286000"/>
            <a:ext cx="2136775" cy="1357313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иней</a:t>
            </a:r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6643688" y="3786188"/>
            <a:ext cx="2136775" cy="1357312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лёд</a:t>
            </a:r>
          </a:p>
        </p:txBody>
      </p:sp>
      <p:sp>
        <p:nvSpPr>
          <p:cNvPr id="18450" name="Line 33"/>
          <p:cNvSpPr>
            <a:spLocks noChangeShapeType="1"/>
          </p:cNvSpPr>
          <p:nvPr/>
        </p:nvSpPr>
        <p:spPr bwMode="auto">
          <a:xfrm>
            <a:off x="5429250" y="3786188"/>
            <a:ext cx="1214438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" name="Oval 5"/>
          <p:cNvSpPr>
            <a:spLocks noChangeArrowheads="1"/>
          </p:cNvSpPr>
          <p:nvPr/>
        </p:nvSpPr>
        <p:spPr bwMode="auto">
          <a:xfrm>
            <a:off x="0" y="1071563"/>
            <a:ext cx="2136775" cy="1357312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пар</a:t>
            </a:r>
          </a:p>
        </p:txBody>
      </p: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0" y="2500313"/>
            <a:ext cx="2136775" cy="1357312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туман</a:t>
            </a:r>
          </a:p>
        </p:txBody>
      </p:sp>
      <p:sp>
        <p:nvSpPr>
          <p:cNvPr id="29" name="Oval 5"/>
          <p:cNvSpPr>
            <a:spLocks noChangeArrowheads="1"/>
          </p:cNvSpPr>
          <p:nvPr/>
        </p:nvSpPr>
        <p:spPr bwMode="auto">
          <a:xfrm>
            <a:off x="0" y="4000500"/>
            <a:ext cx="2136775" cy="1357313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живые</a:t>
            </a:r>
          </a:p>
          <a:p>
            <a:pPr algn="ctr"/>
            <a:r>
              <a:rPr lang="ru-RU" sz="2500">
                <a:solidFill>
                  <a:srgbClr val="0000FF"/>
                </a:solidFill>
                <a:latin typeface="Tahoma" pitchFamily="34" charset="0"/>
              </a:rPr>
              <a:t> организмы</a:t>
            </a:r>
          </a:p>
        </p:txBody>
      </p:sp>
      <p:sp>
        <p:nvSpPr>
          <p:cNvPr id="18454" name="Line 36"/>
          <p:cNvSpPr>
            <a:spLocks noChangeShapeType="1"/>
          </p:cNvSpPr>
          <p:nvPr/>
        </p:nvSpPr>
        <p:spPr bwMode="auto">
          <a:xfrm flipH="1">
            <a:off x="2143125" y="3357563"/>
            <a:ext cx="862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i="1" dirty="0" smtClean="0">
                <a:solidFill>
                  <a:srgbClr val="FF0000"/>
                </a:solidFill>
              </a:rPr>
              <a:t>Много ли воды на земле?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sz="quarter" idx="3"/>
          </p:nvPr>
        </p:nvGraphicFramePr>
        <p:xfrm>
          <a:off x="1692275" y="1484313"/>
          <a:ext cx="8999538" cy="4783137"/>
        </p:xfrm>
        <a:graphic>
          <a:graphicData uri="http://schemas.openxmlformats.org/presentationml/2006/ole">
            <p:oleObj spid="_x0000_s64514" name="Chart" r:id="rId4" imgW="3657600" imgH="1781251" progId="Excel.Chart.8">
              <p:embed/>
            </p:oleObj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651500" y="2060575"/>
          <a:ext cx="4022725" cy="2376488"/>
        </p:xfrm>
        <a:graphic>
          <a:graphicData uri="http://schemas.openxmlformats.org/presentationml/2006/ole">
            <p:oleObj spid="_x0000_s64515" name="Chart" r:id="rId5" imgW="4248049" imgH="2295457" progId="MSGraph.Chart.8">
              <p:embed followColorScheme="full"/>
            </p:oleObj>
          </a:graphicData>
        </a:graphic>
      </p:graphicFrame>
      <p:pic>
        <p:nvPicPr>
          <p:cNvPr id="1029" name="Picture 5" descr="earth[1]"/>
          <p:cNvPicPr>
            <a:picLocks noChangeAspect="1" noChangeArrowheads="1" noCrop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827088" y="2205038"/>
            <a:ext cx="3197225" cy="3078162"/>
          </a:xfr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3843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Семь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</a:rPr>
              <a:t>ключей к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семи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</a:rPr>
              <a:t>свойствам воды</a:t>
            </a:r>
          </a:p>
        </p:txBody>
      </p:sp>
      <p:pic>
        <p:nvPicPr>
          <p:cNvPr id="45059" name="Picture 3" descr="BIT081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23850" y="1052513"/>
            <a:ext cx="1600200" cy="1600200"/>
          </a:xfrm>
          <a:noFill/>
          <a:ln/>
        </p:spPr>
      </p:pic>
      <p:pic>
        <p:nvPicPr>
          <p:cNvPr id="45060" name="Picture 4" descr="j025438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00475" y="2511425"/>
            <a:ext cx="1541463" cy="1833563"/>
          </a:xfrm>
          <a:prstGeom prst="rect">
            <a:avLst/>
          </a:prstGeom>
          <a:noFill/>
        </p:spPr>
      </p:pic>
      <p:pic>
        <p:nvPicPr>
          <p:cNvPr id="45061" name="Picture 5" descr="BIT08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650" y="2492375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2" name="Picture 6" descr="BIT08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4005263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3" name="Picture 7" descr="BIT08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4643446"/>
            <a:ext cx="15684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5" name="Picture 9" descr="BIT08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888" y="25654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6" name="Picture 10" descr="BIT08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981075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1331912" y="2060575"/>
            <a:ext cx="274002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 dirty="0" smtClean="0">
                <a:latin typeface="Times New Roman" pitchFamily="18" charset="0"/>
              </a:rPr>
              <a:t>Прозрачная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6156325" y="5876925"/>
            <a:ext cx="327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ru-RU" sz="2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0" y="5373688"/>
            <a:ext cx="2362200" cy="912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Не имеет формы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5929322" y="3933825"/>
            <a:ext cx="321467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Растворитель</a:t>
            </a:r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6156325" y="2133600"/>
            <a:ext cx="251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Не имеет запаха</a:t>
            </a: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2124075" y="5949950"/>
            <a:ext cx="2362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 dirty="0" smtClean="0">
                <a:latin typeface="Times New Roman" pitchFamily="18" charset="0"/>
              </a:rPr>
              <a:t>Бесцветная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4500562" y="5876925"/>
            <a:ext cx="435771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Текуча</a:t>
            </a:r>
          </a:p>
        </p:txBody>
      </p:sp>
      <p:pic>
        <p:nvPicPr>
          <p:cNvPr id="45074" name="Picture 18" descr="BIT08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429132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1547813" y="3500438"/>
            <a:ext cx="2362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Не имеет вкуса</a:t>
            </a:r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7" grpId="0"/>
      <p:bldP spid="45069" grpId="0"/>
      <p:bldP spid="45070" grpId="0"/>
      <p:bldP spid="45071" grpId="0"/>
      <p:bldP spid="45072" grpId="0"/>
      <p:bldP spid="45073" grpId="0"/>
      <p:bldP spid="450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987675" y="2852738"/>
            <a:ext cx="3168650" cy="1439862"/>
          </a:xfrm>
          <a:prstGeom prst="rect">
            <a:avLst/>
          </a:prstGeom>
          <a:solidFill>
            <a:schemeClr val="accent4">
              <a:lumMod val="2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dirty="0" smtClean="0"/>
              <a:t>значение </a:t>
            </a:r>
            <a:r>
              <a:rPr lang="ru-RU" sz="3600" dirty="0"/>
              <a:t>воды</a:t>
            </a: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5364163" y="404812"/>
            <a:ext cx="3779837" cy="1952617"/>
          </a:xfrm>
          <a:prstGeom prst="ellipse">
            <a:avLst/>
          </a:prstGeom>
          <a:solidFill>
            <a:schemeClr val="accent4">
              <a:lumMod val="2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 dirty="0" smtClean="0"/>
              <a:t>п</a:t>
            </a:r>
            <a:r>
              <a:rPr lang="ru-RU" sz="3200" dirty="0" smtClean="0"/>
              <a:t>оит и кормит</a:t>
            </a:r>
          </a:p>
          <a:p>
            <a:r>
              <a:rPr lang="ru-RU" sz="3200" dirty="0" smtClean="0"/>
              <a:t>жителей Земли </a:t>
            </a:r>
            <a:endParaRPr lang="ru-RU" sz="3200" dirty="0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0" y="2714620"/>
            <a:ext cx="2714612" cy="1857388"/>
          </a:xfrm>
          <a:prstGeom prst="ellipse">
            <a:avLst/>
          </a:prstGeom>
          <a:solidFill>
            <a:schemeClr val="accent4">
              <a:lumMod val="2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0" dirty="0"/>
              <a:t>«</a:t>
            </a:r>
            <a:r>
              <a:rPr lang="ru-RU" sz="3200" dirty="0"/>
              <a:t>дом» для</a:t>
            </a:r>
          </a:p>
          <a:p>
            <a:pPr algn="ctr"/>
            <a:r>
              <a:rPr lang="ru-RU" sz="3200" dirty="0"/>
              <a:t> животных</a:t>
            </a:r>
          </a:p>
          <a:p>
            <a:pPr algn="ctr"/>
            <a:r>
              <a:rPr lang="ru-RU" sz="3200" dirty="0"/>
              <a:t>и растений</a:t>
            </a: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6429389" y="2781300"/>
            <a:ext cx="2714612" cy="1223963"/>
          </a:xfrm>
          <a:prstGeom prst="ellipse">
            <a:avLst/>
          </a:prstGeom>
          <a:solidFill>
            <a:schemeClr val="accent4">
              <a:lumMod val="2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 dirty="0" smtClean="0"/>
              <a:t>п</a:t>
            </a:r>
            <a:r>
              <a:rPr lang="ru-RU" sz="3200" dirty="0" smtClean="0"/>
              <a:t>еревозит</a:t>
            </a:r>
          </a:p>
          <a:p>
            <a:r>
              <a:rPr lang="ru-RU" sz="3200" dirty="0" smtClean="0"/>
              <a:t>грузы</a:t>
            </a:r>
            <a:endParaRPr lang="ru-RU" sz="3200" dirty="0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1331913" y="333375"/>
            <a:ext cx="3025773" cy="1223963"/>
          </a:xfrm>
          <a:prstGeom prst="ellipse">
            <a:avLst/>
          </a:prstGeom>
          <a:solidFill>
            <a:schemeClr val="accent4">
              <a:lumMod val="2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dirty="0" smtClean="0"/>
              <a:t>моет </a:t>
            </a:r>
            <a:r>
              <a:rPr lang="ru-RU" sz="3200" dirty="0"/>
              <a:t>улицы</a:t>
            </a:r>
            <a:r>
              <a:rPr lang="ru-RU" sz="3200" b="0" dirty="0"/>
              <a:t>,</a:t>
            </a:r>
            <a:r>
              <a:rPr lang="ru-RU" sz="3200" dirty="0"/>
              <a:t> </a:t>
            </a:r>
          </a:p>
          <a:p>
            <a:pPr algn="ctr"/>
            <a:r>
              <a:rPr lang="ru-RU" sz="3200" dirty="0"/>
              <a:t>стирае</a:t>
            </a:r>
            <a:r>
              <a:rPr lang="ru-RU" sz="3200" b="0" dirty="0"/>
              <a:t>т</a:t>
            </a:r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4929190" y="5072074"/>
            <a:ext cx="4000528" cy="1785926"/>
          </a:xfrm>
          <a:prstGeom prst="ellipse">
            <a:avLst/>
          </a:prstGeom>
          <a:solidFill>
            <a:schemeClr val="accent4">
              <a:lumMod val="2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 dirty="0" smtClean="0"/>
              <a:t>вырабатывает</a:t>
            </a:r>
            <a:endParaRPr lang="ru-RU" sz="3200" dirty="0"/>
          </a:p>
          <a:p>
            <a:r>
              <a:rPr lang="ru-RU" sz="3200" dirty="0"/>
              <a:t>электроэнергию</a:t>
            </a:r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971550" y="5589588"/>
            <a:ext cx="2736850" cy="1268412"/>
          </a:xfrm>
          <a:prstGeom prst="ellipse">
            <a:avLst/>
          </a:prstGeom>
          <a:solidFill>
            <a:schemeClr val="accent4">
              <a:lumMod val="2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dirty="0" smtClean="0"/>
              <a:t>заводы и</a:t>
            </a:r>
          </a:p>
          <a:p>
            <a:pPr algn="ctr"/>
            <a:r>
              <a:rPr lang="ru-RU" sz="3200" dirty="0" smtClean="0"/>
              <a:t>фабрики </a:t>
            </a:r>
            <a:endParaRPr lang="ru-RU" sz="3200" dirty="0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 flipV="1">
            <a:off x="3143239" y="1571612"/>
            <a:ext cx="1500198" cy="12811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4427538" y="4292601"/>
            <a:ext cx="1358908" cy="922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3000364" y="4292600"/>
            <a:ext cx="1427174" cy="13509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 flipV="1">
            <a:off x="4643438" y="1857364"/>
            <a:ext cx="785818" cy="9953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 flipH="1">
            <a:off x="2714611" y="3429000"/>
            <a:ext cx="273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6156325" y="3429000"/>
            <a:ext cx="273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9" grpId="0" animBg="1"/>
      <p:bldP spid="8200" grpId="0" animBg="1"/>
      <p:bldP spid="8201" grpId="0" animBg="1"/>
      <p:bldP spid="820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05 Over the ligh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6" name="Рисунок 5" descr="1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6" name="Picture 14" descr="Сосулька"/>
          <p:cNvPicPr>
            <a:picLocks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85721" y="0"/>
            <a:ext cx="8572559" cy="6858000"/>
          </a:xfrm>
          <a:noFill/>
          <a:ln/>
        </p:spPr>
      </p:pic>
    </p:spTree>
  </p:cSld>
  <p:clrMapOvr>
    <a:masterClrMapping/>
  </p:clrMapOvr>
  <p:transition spd="med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9">
        <a:dk1>
          <a:srgbClr val="000000"/>
        </a:dk1>
        <a:lt1>
          <a:srgbClr val="99CC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CAE2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10">
        <a:dk1>
          <a:srgbClr val="000000"/>
        </a:dk1>
        <a:lt1>
          <a:srgbClr val="FFFFCC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E2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11">
        <a:dk1>
          <a:srgbClr val="000000"/>
        </a:dk1>
        <a:lt1>
          <a:srgbClr val="CCCC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E2E2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ppt12B8.tmp</Template>
  <TotalTime>242</TotalTime>
  <Words>286</Words>
  <Application>Microsoft Office PowerPoint</Application>
  <PresentationFormat>Экран (4:3)</PresentationFormat>
  <Paragraphs>79</Paragraphs>
  <Slides>23</Slides>
  <Notes>0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Текстура</vt:lpstr>
      <vt:lpstr>Microsoft Excel Chart</vt:lpstr>
      <vt:lpstr>Microsoft Graph Chart</vt:lpstr>
      <vt:lpstr>Слайд 1</vt:lpstr>
      <vt:lpstr>Слайд 2</vt:lpstr>
      <vt:lpstr>Слайд 3</vt:lpstr>
      <vt:lpstr>Много ли воды на земле?</vt:lpstr>
      <vt:lpstr>Семь ключей к семи свойствам воды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Три состояния воды.</vt:lpstr>
      <vt:lpstr>Ответь на вопросы:</vt:lpstr>
      <vt:lpstr>                                         </vt:lpstr>
      <vt:lpstr>Вскоре  нижняя  сторона  тарелки станет  влажной, мы  увидим  на ней  капли, которые  начнут падать  вниз.</vt:lpstr>
      <vt:lpstr>  Как же объяснить то,что мы наблюдали ? </vt:lpstr>
      <vt:lpstr>Круговорот воды в природе .</vt:lpstr>
      <vt:lpstr> С поверхности водоёмов и почвы вода испаряется и в виде пара поднимается высоко вверх. Воздух высоко над землей всегда холодный. Пар охлаждается там и образует множество водяных капелек. Из этих капелек и льдинок образуются облака. Из облака вода возвращается на землю в виде дождя и снега. 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Еремин Антон Витальевич</dc:creator>
  <cp:lastModifiedBy>Еремин Антон Витальевич</cp:lastModifiedBy>
  <cp:revision>25</cp:revision>
  <dcterms:created xsi:type="dcterms:W3CDTF">2010-04-02T16:03:36Z</dcterms:created>
  <dcterms:modified xsi:type="dcterms:W3CDTF">2010-04-02T20:13:34Z</dcterms:modified>
</cp:coreProperties>
</file>