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9" r:id="rId2"/>
    <p:sldId id="257" r:id="rId3"/>
    <p:sldId id="258" r:id="rId4"/>
    <p:sldId id="260" r:id="rId5"/>
    <p:sldId id="262" r:id="rId6"/>
    <p:sldId id="261" r:id="rId7"/>
    <p:sldId id="284" r:id="rId8"/>
    <p:sldId id="294" r:id="rId9"/>
    <p:sldId id="304" r:id="rId10"/>
    <p:sldId id="263" r:id="rId11"/>
    <p:sldId id="264" r:id="rId12"/>
    <p:sldId id="276" r:id="rId13"/>
    <p:sldId id="285" r:id="rId14"/>
    <p:sldId id="295" r:id="rId15"/>
    <p:sldId id="305" r:id="rId16"/>
    <p:sldId id="268" r:id="rId17"/>
    <p:sldId id="269" r:id="rId18"/>
    <p:sldId id="289" r:id="rId19"/>
    <p:sldId id="297" r:id="rId20"/>
    <p:sldId id="306" r:id="rId21"/>
    <p:sldId id="291" r:id="rId22"/>
    <p:sldId id="309" r:id="rId23"/>
    <p:sldId id="307" r:id="rId24"/>
    <p:sldId id="292" r:id="rId25"/>
    <p:sldId id="296" r:id="rId26"/>
    <p:sldId id="308" r:id="rId27"/>
    <p:sldId id="298" r:id="rId28"/>
    <p:sldId id="299" r:id="rId29"/>
    <p:sldId id="303" r:id="rId30"/>
    <p:sldId id="310" r:id="rId31"/>
    <p:sldId id="314" r:id="rId32"/>
    <p:sldId id="270" r:id="rId33"/>
    <p:sldId id="272" r:id="rId34"/>
    <p:sldId id="273" r:id="rId35"/>
    <p:sldId id="274" r:id="rId36"/>
    <p:sldId id="311" r:id="rId37"/>
    <p:sldId id="275" r:id="rId38"/>
    <p:sldId id="288" r:id="rId39"/>
    <p:sldId id="277" r:id="rId40"/>
    <p:sldId id="312" r:id="rId41"/>
    <p:sldId id="279" r:id="rId42"/>
    <p:sldId id="283" r:id="rId43"/>
    <p:sldId id="280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94" autoAdjust="0"/>
    <p:restoredTop sz="94643" autoAdjust="0"/>
  </p:normalViewPr>
  <p:slideViewPr>
    <p:cSldViewPr>
      <p:cViewPr>
        <p:scale>
          <a:sx n="100" d="100"/>
          <a:sy n="100" d="100"/>
        </p:scale>
        <p:origin x="-122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D533AD5-DCFB-4500-97F0-B6A881A68012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234842E-CF0F-4C97-B64B-78E94F1937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DF8B-6D94-4D49-8944-165CD884FA13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CEE1-D575-448E-B233-3FFA97D21A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0B0A-9AB7-4EB9-9FA3-0A0A8A73630F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D0E4-FCB0-4E2F-A49A-3E6509B349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C9D9-3FF6-4411-B684-2AF96C704787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1DDAC-5B50-44D8-91C7-A122D6A6CA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5377-93F0-4570-AF9E-EE47CB1423F8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5667-E5D0-4CAA-8085-A6C00C7C2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EDB7-60CD-4F27-AF5B-98D88C820E5E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432AF-06FC-4FB6-A980-A1893FEB61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EF3B-69CD-4C4F-AA11-3F197D0F7B8E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02A8-E582-4676-A293-9F969E7441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1347-154C-47B9-A699-A00AC3AF5CFF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851D-9F4F-4BBC-9672-A4EEC8570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6196-C871-4D19-9510-602AC0C53E4F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12E7-CFB7-4E11-BDFC-A8CA238180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06B9-275B-40B1-BDE4-A94A8AB3B603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11717-4FD7-43E1-A2A7-F7770750FD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B06A-A138-4575-B7A9-98B49DFA06D4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11CE-27D9-41DD-9B2F-9ED2FCBF3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5DD9-7D62-4C2C-900B-5EADE17B5BD5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C6A2-38CD-430C-8246-03E78D51FC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97F25D-5BD3-4903-B9C2-B6F616493BE5}" type="datetimeFigureOut">
              <a:rPr lang="ru-RU"/>
              <a:pPr>
                <a:defRPr/>
              </a:pPr>
              <a:t>25.01.2014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6820CE-0C82-4576-8E1B-4F626E47D0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38835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Дети- это чудо света, я увидел это сам.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причислил чудо это к самым чудным чудесам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наших детях наша сила, внеземных миров огни.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бы будущее было столь же светлым как они.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6227763" y="1412875"/>
            <a:ext cx="187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Михалков</a:t>
            </a:r>
          </a:p>
        </p:txBody>
      </p:sp>
      <p:pic>
        <p:nvPicPr>
          <p:cNvPr id="1026" name="Picture 2" descr="D:\Наташа\Фото\2013г\Детсад. 03.2013г\IMG_04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916832"/>
            <a:ext cx="72009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C:\Users\Дима\Desktop\презентация соц восп\IMG_43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060848"/>
            <a:ext cx="6985000" cy="458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260648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+mj-lt"/>
              </a:rPr>
              <a:t>В групповой комнате оборудованы </a:t>
            </a:r>
            <a:r>
              <a:rPr lang="ru-RU" sz="2000" i="1" dirty="0">
                <a:latin typeface="+mj-lt"/>
              </a:rPr>
              <a:t>различные уголки для проведения самостоятельных сюжетно-ролевых игр. Сюжетно-ролевые игры - помогают детям освоить следующую особенность человеческой деятельности - закрепленность взаимосвязанных систем, целей за носителями определенных профессий.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C:\Users\Дима\Desktop\презентация соц восп\IMG_93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549275"/>
            <a:ext cx="8713788" cy="5688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аташа\Фото\2012г\07.2012г\IMG_695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8640960" cy="5494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ма\Desktop\Фото разное 04.2013г\IMG_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8366227" cy="5577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/>
          <a:lstStyle/>
          <a:p>
            <a:r>
              <a:rPr lang="ru-RU" sz="2000" i="1" dirty="0" smtClean="0"/>
              <a:t>Особое значение для социально-личностного развития имеет трудовое воспитание. Важно пробудить у детей желание трудиться, сформировать умение взаимодействовать со сверстниками при выполнении трудовых поручений, развивать умения и навыки в различных видах элементарной трудовой деятельности.</a:t>
            </a:r>
            <a:endParaRPr lang="ru-RU" sz="2000" i="1" dirty="0"/>
          </a:p>
        </p:txBody>
      </p:sp>
      <p:pic>
        <p:nvPicPr>
          <p:cNvPr id="47106" name="Picture 2" descr="C:\Users\1\Desktop\фото\IMG_96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7184" y="1700809"/>
            <a:ext cx="745282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Дима\Desktop\Фото разное 04.2013г\IMG_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525" y="548681"/>
            <a:ext cx="8640960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има\Desktop\презентация соц восп\IMG_330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928802"/>
            <a:ext cx="8321008" cy="4762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07504" y="1"/>
            <a:ext cx="903649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Основа гуманного отношения к людям – способность к сопереживанию, к сочувствию – проявляется в самых разных жизненных ситуациях. Как в повседневной жизни, так и в специально организованных занятиях, беседах мы работаем над развитием внимания и сопричастности к партнеру. Учим понимать разные эмоциональные состояния сверстника по мимике, жестам, позе. Воспитываем эмоциональную отзывчивость, умение </a:t>
            </a:r>
            <a:r>
              <a:rPr lang="ru-RU" sz="1600" i="1" dirty="0" smtClean="0"/>
              <a:t>сопереживать,</a:t>
            </a:r>
          </a:p>
          <a:p>
            <a:pPr algn="ctr"/>
            <a:r>
              <a:rPr lang="ru-RU" sz="1600" i="1" dirty="0" smtClean="0"/>
              <a:t>сочувствовать</a:t>
            </a:r>
            <a:r>
              <a:rPr lang="ru-RU" sz="1600" i="1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аташа\Фото\2012г\07.2012г\IMG_6870_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72494" cy="1071570"/>
          </a:xfrm>
        </p:spPr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Для работы с детьми подобраны игры:</a:t>
            </a:r>
            <a:br>
              <a:rPr lang="ru-RU" sz="2000" i="1" dirty="0" smtClean="0"/>
            </a:br>
            <a:r>
              <a:rPr lang="ru-RU" sz="2000" i="1" dirty="0" smtClean="0"/>
              <a:t>на развитие коммуникативных способностей детей дошкольного возраста;</a:t>
            </a:r>
            <a:br>
              <a:rPr lang="ru-RU" sz="2000" i="1" dirty="0" smtClean="0"/>
            </a:br>
            <a:r>
              <a:rPr lang="ru-RU" sz="2000" i="1" dirty="0" smtClean="0"/>
              <a:t>на развитие эмоционально-нравственной сферы и навыков общения у детей старшего дошкольного возраста; на преодоление негативных эмоций, гнева.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endParaRPr lang="ru-RU" sz="2000" i="1" dirty="0"/>
          </a:p>
        </p:txBody>
      </p:sp>
      <p:pic>
        <p:nvPicPr>
          <p:cNvPr id="1026" name="Picture 2" descr="C:\Users\1\Desktop\IMG_43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060848"/>
            <a:ext cx="7272808" cy="4597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“Комплименты”</a:t>
            </a:r>
            <a:br>
              <a:rPr lang="ru-RU" sz="2400" b="1" i="1" u="sng" dirty="0" smtClean="0">
                <a:solidFill>
                  <a:srgbClr val="FF0000"/>
                </a:solidFill>
              </a:rPr>
            </a:br>
            <a:r>
              <a:rPr lang="ru-RU" sz="2400" b="1" i="1" u="sng" dirty="0" smtClean="0">
                <a:solidFill>
                  <a:srgbClr val="FF0000"/>
                </a:solidFill>
              </a:rPr>
              <a:t> Цель: развивать умение оказывать положительные знаки внимания сверстникам.</a:t>
            </a:r>
            <a:br>
              <a:rPr lang="ru-RU" sz="2400" b="1" i="1" u="sng" dirty="0" smtClean="0">
                <a:solidFill>
                  <a:srgbClr val="FF0000"/>
                </a:solidFill>
              </a:rPr>
            </a:br>
            <a:endParaRPr lang="ru-RU" sz="2400" b="1" i="1" u="sng" dirty="0">
              <a:solidFill>
                <a:srgbClr val="FF0000"/>
              </a:solidFill>
            </a:endParaRPr>
          </a:p>
        </p:txBody>
      </p:sp>
      <p:pic>
        <p:nvPicPr>
          <p:cNvPr id="49154" name="Picture 2" descr="C:\Users\1\Desktop\фото\IMG_1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842968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86874" cy="857255"/>
          </a:xfrm>
        </p:spPr>
        <p:txBody>
          <a:bodyPr/>
          <a:lstStyle/>
          <a:p>
            <a:pPr>
              <a:buNone/>
            </a:pPr>
            <a:r>
              <a:rPr lang="ru-RU" sz="18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работы: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«Развитие эмпатии, то есть </a:t>
            </a:r>
            <a:r>
              <a:rPr lang="ru-RU" sz="1800" b="1" i="1" dirty="0" err="1" smtClean="0">
                <a:latin typeface="Arial" pitchFamily="34" charset="0"/>
                <a:cs typeface="Arial" pitchFamily="34" charset="0"/>
              </a:rPr>
              <a:t>вчувствования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в эмоциональное состояние».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688" y="1196752"/>
            <a:ext cx="8858312" cy="5661248"/>
          </a:xfrm>
          <a:prstGeom prst="rect">
            <a:avLst/>
          </a:prstGeom>
        </p:spPr>
        <p:txBody>
          <a:bodyPr lIns="45720" tIns="0" rIns="45720" bIns="0" anchor="b">
            <a:normAutofit fontScale="4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i="1" u="sng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Задачи</a:t>
            </a:r>
          </a:p>
          <a:p>
            <a:r>
              <a:rPr lang="ru-RU" sz="4000" b="1" i="1" dirty="0" smtClean="0"/>
              <a:t>- формировать у детей представление о себе, своем организме, личностных качествах, развивать чувство самоуважения, собственного достоинства;</a:t>
            </a:r>
            <a:endParaRPr lang="ru-RU" sz="4000" i="1" dirty="0" smtClean="0"/>
          </a:p>
          <a:p>
            <a:r>
              <a:rPr lang="ru-RU" sz="4000" b="1" i="1" dirty="0" smtClean="0"/>
              <a:t>-  учить детей «прочитывать» эмоции в мимике, жестах, интонации речи, адекватно реагировать, быть отзывчивыми, пожалеть обиженного, сопереживать и </a:t>
            </a:r>
            <a:r>
              <a:rPr lang="ru-RU" sz="4000" b="1" i="1" dirty="0" err="1" smtClean="0"/>
              <a:t>т.д</a:t>
            </a:r>
            <a:r>
              <a:rPr lang="ru-RU" sz="4000" b="1" i="1" dirty="0" smtClean="0"/>
              <a:t>;</a:t>
            </a:r>
            <a:endParaRPr lang="ru-RU" sz="4000" i="1" dirty="0" smtClean="0"/>
          </a:p>
          <a:p>
            <a:r>
              <a:rPr lang="ru-RU" sz="4000" b="1" i="1" dirty="0" smtClean="0"/>
              <a:t>-  обогащать представления дошкольников о людях, их взаимоотношениях, эмоциональных и физических состояниях;</a:t>
            </a:r>
            <a:endParaRPr lang="ru-RU" sz="4000" i="1" dirty="0" smtClean="0"/>
          </a:p>
          <a:p>
            <a:r>
              <a:rPr lang="ru-RU" sz="4000" b="1" i="1" dirty="0" smtClean="0"/>
              <a:t>-  помогать в основании культуры общения с взрослыми и сверстниками, культуры поведения в общественных местах;</a:t>
            </a:r>
            <a:endParaRPr lang="ru-RU" sz="4000" i="1" dirty="0" smtClean="0"/>
          </a:p>
          <a:p>
            <a:r>
              <a:rPr lang="ru-RU" sz="4000" b="1" i="1" dirty="0" smtClean="0"/>
              <a:t>-  обогащать речь детей вежливыми речевыми оборотами;</a:t>
            </a:r>
            <a:endParaRPr lang="ru-RU" sz="4000" i="1" dirty="0" smtClean="0"/>
          </a:p>
          <a:p>
            <a:r>
              <a:rPr lang="ru-RU" sz="4000" b="1" i="1" dirty="0" smtClean="0"/>
              <a:t>-  помогать в освоении разных форм приветствия, прощания, выражения признательности, обращения с просьбой;</a:t>
            </a:r>
            <a:endParaRPr lang="ru-RU" sz="4000" i="1" dirty="0" smtClean="0"/>
          </a:p>
          <a:p>
            <a:r>
              <a:rPr lang="ru-RU" sz="4000" b="1" i="1" dirty="0" smtClean="0"/>
              <a:t>-  развивать умение элементарного контроля и </a:t>
            </a:r>
            <a:r>
              <a:rPr lang="ru-RU" sz="4000" b="1" i="1" dirty="0" err="1" smtClean="0"/>
              <a:t>саморегуляции</a:t>
            </a:r>
            <a:r>
              <a:rPr lang="ru-RU" sz="4000" b="1" i="1" dirty="0" smtClean="0"/>
              <a:t> своих действий, взаимоотношений с окружающими;</a:t>
            </a:r>
            <a:endParaRPr lang="ru-RU" sz="4000" i="1" dirty="0" smtClean="0"/>
          </a:p>
          <a:p>
            <a:r>
              <a:rPr lang="ru-RU" sz="4000" b="1" i="1" dirty="0" smtClean="0"/>
              <a:t>-  учить конструктивным способам управления собственным поведением (снимать напряженность, избавляться от злости, раздражительности, разрешать конфликтные ситуации). </a:t>
            </a:r>
            <a:endParaRPr lang="ru-RU" sz="4000" i="1" dirty="0" smtClean="0"/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Формы реализации данных задач:</a:t>
            </a:r>
            <a:endParaRPr lang="ru-RU" sz="4000" i="1" dirty="0" smtClean="0"/>
          </a:p>
          <a:p>
            <a:r>
              <a:rPr lang="ru-RU" sz="4000" b="1" i="1" dirty="0" smtClean="0"/>
              <a:t> </a:t>
            </a:r>
            <a:endParaRPr lang="ru-RU" sz="4000" i="1" dirty="0" smtClean="0"/>
          </a:p>
          <a:p>
            <a:r>
              <a:rPr lang="ru-RU" sz="4000" b="1" i="1" dirty="0" smtClean="0"/>
              <a:t>-  фронтальные и подгрупповые занятия;</a:t>
            </a:r>
            <a:endParaRPr lang="ru-RU" sz="4000" i="1" dirty="0" smtClean="0"/>
          </a:p>
          <a:p>
            <a:r>
              <a:rPr lang="ru-RU" sz="4000" b="1" i="1" dirty="0" smtClean="0"/>
              <a:t> </a:t>
            </a:r>
            <a:endParaRPr lang="ru-RU" sz="4000" i="1" dirty="0" smtClean="0"/>
          </a:p>
          <a:p>
            <a:r>
              <a:rPr lang="ru-RU" sz="4000" b="1" i="1" dirty="0" smtClean="0"/>
              <a:t>-  индивидуальная работа;</a:t>
            </a:r>
            <a:endParaRPr lang="ru-RU" sz="4000" i="1" dirty="0" smtClean="0"/>
          </a:p>
          <a:p>
            <a:r>
              <a:rPr lang="ru-RU" sz="4000" b="1" i="1" dirty="0" smtClean="0"/>
              <a:t> </a:t>
            </a:r>
            <a:endParaRPr lang="ru-RU" sz="4000" i="1" dirty="0" smtClean="0"/>
          </a:p>
          <a:p>
            <a:r>
              <a:rPr lang="ru-RU" sz="4000" b="1" i="1" dirty="0" smtClean="0"/>
              <a:t>- создание предметно-развивающей среды;</a:t>
            </a:r>
          </a:p>
          <a:p>
            <a:pPr>
              <a:buFontTx/>
              <a:buChar char="-"/>
            </a:pPr>
            <a:endParaRPr lang="ru-RU" sz="4000" b="1" i="1" dirty="0" smtClean="0"/>
          </a:p>
          <a:p>
            <a:r>
              <a:rPr lang="ru-RU" sz="4000" b="1" i="1" dirty="0" smtClean="0"/>
              <a:t>-  работа с родителями</a:t>
            </a:r>
          </a:p>
          <a:p>
            <a:pPr>
              <a:buFontTx/>
              <a:buChar char="-"/>
            </a:pPr>
            <a:endParaRPr lang="ru-RU" sz="3800" b="1" i="1" u="sng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3284538"/>
            <a:ext cx="8785100" cy="3573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endParaRPr lang="ru-RU" sz="3100" b="1" i="1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705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Тема: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«Социально-личностное развитие дошкольников». </a:t>
            </a:r>
            <a:endParaRPr lang="ru-RU" b="1" i="1" u="sng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Игра «Солнечные лучики».</a:t>
            </a:r>
            <a:br>
              <a:rPr lang="ru-RU" sz="2800" b="1" i="1" u="sng" dirty="0" smtClean="0">
                <a:solidFill>
                  <a:srgbClr val="FF0000"/>
                </a:solidFill>
              </a:rPr>
            </a:br>
            <a:r>
              <a:rPr lang="ru-RU" sz="2800" b="1" i="1" u="sng" dirty="0" smtClean="0">
                <a:solidFill>
                  <a:srgbClr val="FF0000"/>
                </a:solidFill>
              </a:rPr>
              <a:t>Цель: снять эмоциональное и физическое напряжение.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Дима\Desktop\Хорошее фото\IMG_0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628800"/>
            <a:ext cx="7387717" cy="492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Настольная игра «Зоопарк настроений».</a:t>
            </a:r>
            <a:endParaRPr lang="ru-RU" sz="32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IMG_0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12776"/>
            <a:ext cx="8204498" cy="5205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dirty="0" smtClean="0">
                <a:solidFill>
                  <a:srgbClr val="FF0000"/>
                </a:solidFill>
              </a:rPr>
              <a:t>Игра «Что такое хорошо? Что такое плохо?»</a:t>
            </a:r>
            <a:endParaRPr lang="ru-RU" sz="4000" b="1" i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Дима\Desktop\Хорошее фото\IMG_0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556792"/>
            <a:ext cx="7632848" cy="5088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«Театр настроения»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Дима\Desktop\Хорошее фото\IMG_0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68760"/>
            <a:ext cx="7920880" cy="5280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54410"/>
          </a:xfrm>
        </p:spPr>
        <p:txBody>
          <a:bodyPr/>
          <a:lstStyle/>
          <a:p>
            <a:r>
              <a:rPr lang="ru-RU" sz="2400" i="1" dirty="0" smtClean="0"/>
              <a:t>Большой  эффект в развитии коммуникационных навыков дает театрализованная деятельность.  Воспитательные возможности театрализованной деятельности широки.</a:t>
            </a:r>
            <a:endParaRPr lang="ru-RU" sz="2400" i="1" dirty="0"/>
          </a:p>
        </p:txBody>
      </p:sp>
      <p:pic>
        <p:nvPicPr>
          <p:cNvPr id="5121" name="Picture 1" descr="C:\Users\1\Desktop\фото\IMG_55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643050"/>
            <a:ext cx="7786742" cy="5000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/>
          <a:lstStyle/>
          <a:p>
            <a:r>
              <a:rPr lang="ru-RU" sz="1800" i="1" dirty="0" smtClean="0"/>
              <a:t>Ребенок, оказавшийся в позиции актера- исполнителя, может задуматься  о том, что и зачем человек говорит и делает, как это воспринимают люди. Каждый   из этих вопросов имеет прямое отношение к </a:t>
            </a:r>
            <a:r>
              <a:rPr lang="ru-RU" sz="1800" i="1" dirty="0" err="1" smtClean="0"/>
              <a:t>ценностно</a:t>
            </a:r>
            <a:r>
              <a:rPr lang="ru-RU" sz="1800" i="1" dirty="0" smtClean="0"/>
              <a:t> – смысловым компетенциям, на формирование которых оказывают большое влияние художественные произведения, используемые в театрализованных играх.</a:t>
            </a:r>
            <a:endParaRPr lang="ru-RU" sz="1800" i="1" dirty="0"/>
          </a:p>
        </p:txBody>
      </p:sp>
      <p:pic>
        <p:nvPicPr>
          <p:cNvPr id="48130" name="Picture 2" descr="C:\Users\1\Desktop\фото\IMG_8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72816"/>
            <a:ext cx="864399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ма\Desktop\Хорошее фото\IMG_0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8424937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sz="2000" b="1" i="1" dirty="0" smtClean="0"/>
              <a:t> </a:t>
            </a:r>
            <a:r>
              <a:rPr lang="ru-RU" sz="2000" i="1" dirty="0" smtClean="0"/>
              <a:t>Ребенок очень глубоко воспринимает прекрасное – значит, его нужно познакомить с лучшими творениями человека, показать репродукции картин или посетить вместе с ним выставку, музей. </a:t>
            </a:r>
            <a:endParaRPr lang="ru-RU" sz="2000" i="1" dirty="0"/>
          </a:p>
        </p:txBody>
      </p:sp>
      <p:pic>
        <p:nvPicPr>
          <p:cNvPr id="50178" name="Picture 2" descr="C:\Users\1\Desktop\фото\IMG_0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12776"/>
            <a:ext cx="821537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Экскурсия в библиотеку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51202" name="Picture 2" descr="C:\Users\1\Desktop\фото\IMG_2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14422"/>
            <a:ext cx="8286807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ru-RU" sz="2000" i="1" dirty="0" smtClean="0"/>
              <a:t>При восприятии произведений художественной литературы, стараемся вызвать у детей чувство сострадания к тем героям, которые нуждаются в помощи или испытывают тревогу, волнение, боль, огорчение, обиду. На материале сказок, рассказов дети учатся оценивать характеры героев, их поступков, понимать, «что такое хорошо и что такое плохо».</a:t>
            </a:r>
            <a:endParaRPr lang="ru-RU" sz="2000" i="1" dirty="0"/>
          </a:p>
        </p:txBody>
      </p:sp>
      <p:pic>
        <p:nvPicPr>
          <p:cNvPr id="4" name="Рисунок 3" descr="IMG_05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724471"/>
            <a:ext cx="7416824" cy="4944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АКТУАЛЬНОСТЬ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     </a:t>
            </a:r>
            <a:r>
              <a:rPr lang="ru-RU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настоящее время социализации уделяется особое внимание. Не случайно социально-личностное развитие и воспитание дошкольников является одним из основных компонентов проекта Государственного стандарта по дошкольному образованию. Повышение внимания к проблемам социализации связано с изменением социально-политических и социально-экономических условий жизни, с нестабильностью в обществе. В сложившейся ныне ситуации острейшего дефицита культуры общения, доброты и внимания друг к другу педагоги испытывают трудности в вопросах профилактики и коррекции таких негативных проявлений детей, как грубость, эмоциональная глухота, враждебность, неспособность сочувствовать и т.п. </a:t>
            </a:r>
            <a:r>
              <a:rPr lang="ru-RU" sz="2600" b="1" i="1" dirty="0" smtClean="0"/>
              <a:t>Для детей дошкольного возраста необходимо создавать специальное игровое пространство, в котором бы ребенок мог не просто вступать во взаимоотношения со сверстниками и близкими взрослыми, но и активно усваивать знания, нормы, правила общества, иными словами формироваться как социально- компетентная личность. Для этого в групповой комнате оформлены игровые зоны.</a:t>
            </a:r>
            <a:endParaRPr lang="ru-RU" sz="2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_0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764704"/>
            <a:ext cx="7992889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ма\Desktop\Хорошее фото\IMG_0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764704"/>
            <a:ext cx="8208913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аташа\Фото\2012г\03.2012г\IMG_329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132856"/>
            <a:ext cx="6840220" cy="4558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339975" y="2133600"/>
            <a:ext cx="460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FF0000"/>
                </a:solidFill>
              </a:rPr>
              <a:t>УДИВЛЕНИЕ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Важным аспектом в работе с детьми является качественное развитие эмоций.    Эмоции играют важную роль в регуляции детской деятельности, в становлении ценностных ориентаций и отношений. Положительные эмоциональные состояния – это основа доброжелательного отношения к людям, готовности к общению. И напротив, отрицательные эмоциональные состояния могут послужить причиной озлобленности, зависти, страха. </a:t>
            </a:r>
            <a:endParaRPr lang="ru-RU" i="1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има\Desktop\Вести с группы\Прощаемся со снегом фото\IMG_01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8760"/>
            <a:ext cx="8136396" cy="5424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491880" y="260648"/>
            <a:ext cx="24313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u="sng" dirty="0">
                <a:solidFill>
                  <a:srgbClr val="FF0000"/>
                </a:solidFill>
              </a:rPr>
              <a:t>РАДОСТЬ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419872" y="260648"/>
            <a:ext cx="2195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u="sng" dirty="0">
                <a:solidFill>
                  <a:srgbClr val="FF0000"/>
                </a:solidFill>
              </a:rPr>
              <a:t>ГРУСТЬ</a:t>
            </a:r>
          </a:p>
        </p:txBody>
      </p:sp>
      <p:pic>
        <p:nvPicPr>
          <p:cNvPr id="6146" name="Picture 2" descr="C:\Users\Дима\Desktop\Хорошее фото\IMG_05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24744"/>
            <a:ext cx="7848872" cy="5232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3423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836613"/>
            <a:ext cx="8472488" cy="583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419872" y="0"/>
            <a:ext cx="2082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u="sng" dirty="0">
                <a:solidFill>
                  <a:srgbClr val="FF0000"/>
                </a:solidFill>
              </a:rPr>
              <a:t>ЗЛОСТЬ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ЛЮБОПЫТСТВО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Дима\Desktop\Хорошее фото\IMG_0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268760"/>
            <a:ext cx="7632848" cy="5088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има\Desktop\презентация соц восп\IMG_195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8424936" cy="5062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347864" y="404664"/>
            <a:ext cx="2323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u="sng" dirty="0">
                <a:solidFill>
                  <a:srgbClr val="FF0000"/>
                </a:solidFill>
              </a:rPr>
              <a:t>ЛЮБОВЬ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чфыаек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8536016" cy="4792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0" y="11663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Взаимодействие с семьей нашим неизменным помощником в социально-личностном развитии детей является </a:t>
            </a:r>
            <a:r>
              <a:rPr lang="ru-RU" sz="1400" i="1" dirty="0" smtClean="0"/>
              <a:t>семья. Только </a:t>
            </a:r>
            <a:r>
              <a:rPr lang="ru-RU" sz="1400" i="1" dirty="0"/>
              <a:t>в сотрудничестве с близкими взрослыми можно добиться высоких воспитательных результатов. Нетрадиционные </a:t>
            </a:r>
            <a:r>
              <a:rPr lang="ru-RU" sz="1400" i="1" dirty="0" err="1"/>
              <a:t>досуговые</a:t>
            </a:r>
            <a:r>
              <a:rPr lang="ru-RU" sz="1400" i="1" dirty="0"/>
              <a:t> мероприятия с участием детей и родителей</a:t>
            </a:r>
            <a:r>
              <a:rPr lang="ru-RU" sz="1400" i="1" dirty="0" smtClean="0"/>
              <a:t>; служат </a:t>
            </a:r>
            <a:r>
              <a:rPr lang="ru-RU" sz="1400" i="1" dirty="0"/>
              <a:t>развитию навыков в установлении контактов с взрослыми; среда социального </a:t>
            </a:r>
            <a:r>
              <a:rPr lang="ru-RU" sz="1400" i="1" dirty="0" smtClean="0"/>
              <a:t>развития ребенка </a:t>
            </a:r>
            <a:r>
              <a:rPr lang="ru-RU" sz="1400" i="1" dirty="0"/>
              <a:t>обогащается новыми формами отношений с взрослыми. Дети приучаются с уважением относиться к родителям и другим взрослым людям.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аташа\Фото\2011г\Спорт праздник с родителями 11.2011г\IMG_1994_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8424936" cy="5206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Спортивный праздник </a:t>
            </a:r>
          </a:p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«Папа, мама, я- спортивная семья!».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C:\Users\Дима\Desktop\презентация соц восп\IMG_43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15888"/>
            <a:ext cx="4643438" cy="3141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Рисунок 4" descr="C:\Users\Дима\Desktop\презентация соц восп\IMG_43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3500438"/>
            <a:ext cx="4643438" cy="321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4860032" y="260648"/>
            <a:ext cx="41767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latin typeface="+mn-lt"/>
              </a:rPr>
              <a:t> </a:t>
            </a:r>
            <a:r>
              <a:rPr lang="ru-RU" b="1" i="1" dirty="0">
                <a:latin typeface="+mn-lt"/>
              </a:rPr>
              <a:t>С целью формирования </a:t>
            </a:r>
            <a:r>
              <a:rPr lang="ru-RU" b="1" i="1" dirty="0" smtClean="0">
                <a:latin typeface="+mn-lt"/>
              </a:rPr>
              <a:t>дружеских взаимоотношений в </a:t>
            </a:r>
            <a:r>
              <a:rPr lang="ru-RU" b="1" i="1" dirty="0">
                <a:latin typeface="+mn-lt"/>
              </a:rPr>
              <a:t>группе оформлен уголок дружбы. В нём </a:t>
            </a:r>
            <a:r>
              <a:rPr lang="ru-RU" b="1" i="1" dirty="0" smtClean="0">
                <a:latin typeface="+mn-lt"/>
              </a:rPr>
              <a:t>имеется пособие: </a:t>
            </a:r>
            <a:r>
              <a:rPr lang="ru-RU" b="1" i="1" dirty="0">
                <a:latin typeface="+mn-lt"/>
              </a:rPr>
              <a:t>«</a:t>
            </a:r>
            <a:r>
              <a:rPr lang="ru-RU" b="1" i="1" dirty="0" err="1" smtClean="0">
                <a:latin typeface="+mn-lt"/>
              </a:rPr>
              <a:t>Коврик-мирилка</a:t>
            </a:r>
            <a:r>
              <a:rPr lang="ru-RU" b="1" i="1" dirty="0" smtClean="0">
                <a:latin typeface="+mn-lt"/>
              </a:rPr>
              <a:t>», с помощью которого дети учатся выходить из неприятных ситуаций, находить пути решения конфликта. </a:t>
            </a:r>
            <a:endParaRPr lang="ru-RU" b="1" i="1" dirty="0">
              <a:latin typeface="+mn-lt"/>
            </a:endParaRP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39750" y="3860800"/>
            <a:ext cx="410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rot="10800000" flipV="1">
            <a:off x="179512" y="1988840"/>
            <a:ext cx="41767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i="1" dirty="0" smtClean="0">
              <a:latin typeface="Calibri" pitchFamily="34" charset="0"/>
            </a:endParaRPr>
          </a:p>
          <a:p>
            <a:endParaRPr lang="ru-RU" b="1" i="1" dirty="0" smtClean="0">
              <a:latin typeface="Calibri" pitchFamily="34" charset="0"/>
            </a:endParaRPr>
          </a:p>
          <a:p>
            <a:endParaRPr lang="ru-RU" b="1" i="1" dirty="0" smtClean="0">
              <a:latin typeface="Calibri" pitchFamily="34" charset="0"/>
            </a:endParaRPr>
          </a:p>
          <a:p>
            <a:endParaRPr lang="ru-RU" b="1" i="1" dirty="0" smtClean="0">
              <a:latin typeface="Calibri" pitchFamily="34" charset="0"/>
            </a:endParaRPr>
          </a:p>
          <a:p>
            <a:endParaRPr lang="ru-RU" b="1" i="1" dirty="0" smtClean="0">
              <a:latin typeface="Calibri" pitchFamily="34" charset="0"/>
            </a:endParaRPr>
          </a:p>
          <a:p>
            <a:endParaRPr lang="ru-RU" b="1" i="1" dirty="0" smtClean="0">
              <a:latin typeface="Calibri" pitchFamily="34" charset="0"/>
            </a:endParaRPr>
          </a:p>
          <a:p>
            <a:endParaRPr lang="ru-RU" b="1" i="1" dirty="0" smtClean="0">
              <a:latin typeface="Calibri" pitchFamily="34" charset="0"/>
            </a:endParaRPr>
          </a:p>
          <a:p>
            <a:endParaRPr lang="ru-RU" b="1" i="1" dirty="0" smtClean="0">
              <a:latin typeface="Calibri" pitchFamily="34" charset="0"/>
            </a:endParaRPr>
          </a:p>
          <a:p>
            <a:endParaRPr lang="ru-RU" b="1" i="1" dirty="0" smtClean="0">
              <a:latin typeface="Calibri" pitchFamily="34" charset="0"/>
            </a:endParaRPr>
          </a:p>
          <a:p>
            <a:endParaRPr lang="ru-RU" b="1" i="1" dirty="0" smtClean="0">
              <a:latin typeface="Calibri" pitchFamily="34" charset="0"/>
            </a:endParaRPr>
          </a:p>
          <a:p>
            <a:endParaRPr lang="ru-RU" b="1" i="1" dirty="0" smtClean="0">
              <a:latin typeface="Calibri" pitchFamily="34" charset="0"/>
            </a:endParaRPr>
          </a:p>
          <a:p>
            <a:r>
              <a:rPr lang="ru-RU" b="1" i="1" dirty="0" smtClean="0">
                <a:latin typeface="Calibri" pitchFamily="34" charset="0"/>
              </a:rPr>
              <a:t>Играя </a:t>
            </a:r>
            <a:r>
              <a:rPr lang="ru-RU" b="1" i="1" dirty="0">
                <a:latin typeface="Calibri" pitchFamily="34" charset="0"/>
              </a:rPr>
              <a:t>вместе, дети начинают строить свои взаимоотношения, учатся общению, не всегда гладко и мирно, но это путь обучения, иного нет.</a:t>
            </a:r>
          </a:p>
          <a:p>
            <a:r>
              <a:rPr lang="ru-RU" b="1" i="1" dirty="0">
                <a:latin typeface="Calibri" pitchFamily="34" charset="0"/>
              </a:rPr>
              <a:t> </a:t>
            </a:r>
          </a:p>
          <a:p>
            <a:r>
              <a:rPr lang="ru-RU" b="1" i="1" dirty="0">
                <a:latin typeface="Calibri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latin typeface="Calibri" pitchFamily="34" charset="0"/>
            </a:endParaRPr>
          </a:p>
          <a:p>
            <a:endParaRPr lang="ru-RU" b="1" i="1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573016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alibri" pitchFamily="34" charset="0"/>
              </a:rPr>
              <a:t>Неприятные ситуации  случаются в любом коллективе и важно научить ребёнка правильно из них выходить.</a:t>
            </a:r>
            <a:endParaRPr lang="ru-RU" b="1" i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аташа\Фото\2011г\Спорт праздник с родителями 11.2011г\IMG_207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92696"/>
            <a:ext cx="8208913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аташа\Фото\2012г\12.2012г\1 (375)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340768"/>
            <a:ext cx="8358246" cy="5286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i="1" u="sng" dirty="0" smtClean="0"/>
              <a:t>Литературная викторина «Кто много читает -тот много знает!»</a:t>
            </a:r>
            <a:endParaRPr lang="ru-RU" sz="2400" b="1" i="1" u="sng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Перспектива на будущее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517232"/>
          </a:xfrm>
        </p:spPr>
        <p:txBody>
          <a:bodyPr/>
          <a:lstStyle/>
          <a:p>
            <a:pPr>
              <a:buNone/>
            </a:pPr>
            <a:r>
              <a:rPr lang="ru-RU" sz="2200" dirty="0" smtClean="0"/>
              <a:t>      </a:t>
            </a:r>
            <a:r>
              <a:rPr lang="ru-RU" sz="2200" i="1" dirty="0" smtClean="0"/>
              <a:t>Эмоционально-личностное развитие детей является одним из компонентов деятельности дошкольного учреждения, направленной на обеспечение преемственности воспитательно-образовательного процесса дошкольного учреждения и школы и облегчение перехода детей к выполнению важной социальной функции – функции ученика. В перспективе я планирую продолжать работу в том же направлении, помогая посредством игры и занятий подготовить детей к следующему шагу в большую жизни – к лучшей адаптации в школе. У меня в планах проводить родительские собрания и консультации для коллег о важности, выбранной мной темы «Эмоционально-личностное развитие детей старшего дошкольного возраста»; подготовить упражнения на развитие эмоционально-волевой сферы, повышать свой уровень профессиональной подготовки, изучая новые издания, рекомендации, разработки, систематически наполняя свой методический материал.</a:t>
            </a:r>
            <a:endParaRPr lang="ru-RU" sz="2200" i="1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1\Desktop\фото\IMG_01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8760"/>
            <a:ext cx="8143932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8267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«Начала, заложенные в детстве человека, похожи на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вырезанные на коре молодого дерева буквы, растущие вместе с ним,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составляющие неотъемлемую часть его»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         В.Гюго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043608" y="116632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FF0000"/>
                </a:solidFill>
                <a:latin typeface="Calibri" pitchFamily="34" charset="0"/>
              </a:rPr>
              <a:t>«Цветик - семицветик»</a:t>
            </a:r>
          </a:p>
        </p:txBody>
      </p:sp>
      <p:pic>
        <p:nvPicPr>
          <p:cNvPr id="7171" name="Рисунок 4" descr="C:\Users\Дима\Desktop\презентация соц восп\IMG_43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980728"/>
            <a:ext cx="6840538" cy="4557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971600" y="5661248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Calibri" pitchFamily="34" charset="0"/>
              </a:rPr>
              <a:t>Обсуждение различных ситуаций, пробуждение эмоциональных переживаний, навеянных обсуждаемой ситуацией, умение делать нужные выводы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C:\Users\Дима\Desktop\презентация соц восп\IMG_9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760"/>
            <a:ext cx="3816424" cy="5425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50825" y="115888"/>
            <a:ext cx="8893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Calibri" pitchFamily="34" charset="0"/>
              </a:rPr>
              <a:t>«Уголок настроения» </a:t>
            </a:r>
            <a:r>
              <a:rPr lang="ru-RU" sz="2800" b="1" i="1" dirty="0">
                <a:latin typeface="Calibri" pitchFamily="34" charset="0"/>
              </a:rPr>
              <a:t>- дети с помощью пиктограмм отмечают своё настроение в течение дня.</a:t>
            </a:r>
          </a:p>
        </p:txBody>
      </p:sp>
      <p:pic>
        <p:nvPicPr>
          <p:cNvPr id="1026" name="Picture 2" descr="C:\Users\Дима\Desktop\IMG_04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46148" y="1982644"/>
            <a:ext cx="5446388" cy="4018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\Desktop\IMG_0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6824" y="404664"/>
            <a:ext cx="8532949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1\Desktop\фото\утро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8704" y="357166"/>
            <a:ext cx="8539577" cy="5842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2000" i="1" dirty="0" smtClean="0"/>
              <a:t>Интересен такой приём как коробочка добрых дел: это накопление  детьми сердечек, за добрые дела, сделанные ими в течении месяца. Это может быть: помощь товарищу, воспитателю; выполнение правил поведения в течение дня без замечаний и напоминаний. Данный приём стимулирует детей к выполнению правил поведения, быть вежливыми, трудолюбивыми, чутко относиться к другим людям.</a:t>
            </a:r>
            <a:endParaRPr lang="ru-RU" sz="2000" i="1" dirty="0"/>
          </a:p>
        </p:txBody>
      </p:sp>
      <p:pic>
        <p:nvPicPr>
          <p:cNvPr id="1026" name="Picture 2" descr="C:\Users\Дима\Desktop\Хорошее фото\IMG_0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132856"/>
            <a:ext cx="678894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1148</Words>
  <Application>Microsoft Office PowerPoint</Application>
  <PresentationFormat>Экран (4:3)</PresentationFormat>
  <Paragraphs>79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Интересен такой приём как коробочка добрых дел: это накопление  детьми сердечек, за добрые дела, сделанные ими в течении месяца. Это может быть: помощь товарищу, воспитателю; выполнение правил поведения в течение дня без замечаний и напоминаний. Данный приём стимулирует детей к выполнению правил поведения, быть вежливыми, трудолюбивыми, чутко относиться к другим людям.</vt:lpstr>
      <vt:lpstr>Слайд 10</vt:lpstr>
      <vt:lpstr>Слайд 11</vt:lpstr>
      <vt:lpstr>Слайд 12</vt:lpstr>
      <vt:lpstr>Слайд 13</vt:lpstr>
      <vt:lpstr>Особое значение для социально-личностного развития имеет трудовое воспитание. Важно пробудить у детей желание трудиться, сформировать умение взаимодействовать со сверстниками при выполнении трудовых поручений, развивать умения и навыки в различных видах элементарной трудовой деятельности.</vt:lpstr>
      <vt:lpstr>Слайд 15</vt:lpstr>
      <vt:lpstr>Слайд 16</vt:lpstr>
      <vt:lpstr>Слайд 17</vt:lpstr>
      <vt:lpstr>   Для работы с детьми подобраны игры: на развитие коммуникативных способностей детей дошкольного возраста; на развитие эмоционально-нравственной сферы и навыков общения у детей старшего дошкольного возраста; на преодоление негативных эмоций, гнева.  </vt:lpstr>
      <vt:lpstr>“Комплименты”  Цель: развивать умение оказывать положительные знаки внимания сверстникам. </vt:lpstr>
      <vt:lpstr>Игра «Солнечные лучики». Цель: снять эмоциональное и физическое напряжение.</vt:lpstr>
      <vt:lpstr>Настольная игра «Зоопарк настроений».</vt:lpstr>
      <vt:lpstr>Игра «Что такое хорошо? Что такое плохо?»</vt:lpstr>
      <vt:lpstr>«Театр настроения»</vt:lpstr>
      <vt:lpstr>Большой  эффект в развитии коммуникационных навыков дает театрализованная деятельность.  Воспитательные возможности театрализованной деятельности широки.</vt:lpstr>
      <vt:lpstr>Ребенок, оказавшийся в позиции актера- исполнителя, может задуматься  о том, что и зачем человек говорит и делает, как это воспринимают люди. Каждый   из этих вопросов имеет прямое отношение к ценностно – смысловым компетенциям, на формирование которых оказывают большое влияние художественные произведения, используемые в театрализованных играх.</vt:lpstr>
      <vt:lpstr>Слайд 26</vt:lpstr>
      <vt:lpstr> Ребенок очень глубоко воспринимает прекрасное – значит, его нужно познакомить с лучшими творениями человека, показать репродукции картин или посетить вместе с ним выставку, музей. </vt:lpstr>
      <vt:lpstr>Экскурсия в библиотеку</vt:lpstr>
      <vt:lpstr>При восприятии произведений художественной литературы, стараемся вызвать у детей чувство сострадания к тем героям, которые нуждаются в помощи или испытывают тревогу, волнение, боль, огорчение, обиду. На материале сказок, рассказов дети учатся оценивать характеры героев, их поступков, понимать, «что такое хорошо и что такое плохо».</vt:lpstr>
      <vt:lpstr>Слайд 30</vt:lpstr>
      <vt:lpstr>Слайд 31</vt:lpstr>
      <vt:lpstr>Слайд 32</vt:lpstr>
      <vt:lpstr>Слайд 33</vt:lpstr>
      <vt:lpstr>Слайд 34</vt:lpstr>
      <vt:lpstr>Слайд 35</vt:lpstr>
      <vt:lpstr>ЛЮБОПЫТСТВО</vt:lpstr>
      <vt:lpstr>Слайд 37</vt:lpstr>
      <vt:lpstr>Слайд 38</vt:lpstr>
      <vt:lpstr>Слайд 39</vt:lpstr>
      <vt:lpstr>Слайд 40</vt:lpstr>
      <vt:lpstr>Слайд 41</vt:lpstr>
      <vt:lpstr>Перспектива на будущее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эмоционального отношения к социальным нормам»</dc:title>
  <dc:creator>Дима</dc:creator>
  <cp:lastModifiedBy>Дима</cp:lastModifiedBy>
  <cp:revision>132</cp:revision>
  <dcterms:created xsi:type="dcterms:W3CDTF">2013-05-20T16:21:36Z</dcterms:created>
  <dcterms:modified xsi:type="dcterms:W3CDTF">2014-01-25T17:14:01Z</dcterms:modified>
</cp:coreProperties>
</file>