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FFCC"/>
    <a:srgbClr val="00FFFF"/>
    <a:srgbClr val="CCFFFF"/>
    <a:srgbClr val="66FFFF"/>
    <a:srgbClr val="66FF66"/>
    <a:srgbClr val="0000CC"/>
    <a:srgbClr val="7BB04A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4" autoAdjust="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EA95F-D030-43FA-8F8A-C5CF9B9535B5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65D1A-1E64-4147-826D-F9B03DB7A7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560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65D1A-1E64-4147-826D-F9B03DB7A7E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104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58B2-8E40-42D0-ADA3-1BA8B045A41F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E18C-DDD8-4369-A447-ECF7F63ED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58B2-8E40-42D0-ADA3-1BA8B045A41F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E18C-DDD8-4369-A447-ECF7F63ED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58B2-8E40-42D0-ADA3-1BA8B045A41F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E18C-DDD8-4369-A447-ECF7F63ED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58B2-8E40-42D0-ADA3-1BA8B045A41F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E18C-DDD8-4369-A447-ECF7F63ED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58B2-8E40-42D0-ADA3-1BA8B045A41F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E18C-DDD8-4369-A447-ECF7F63ED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58B2-8E40-42D0-ADA3-1BA8B045A41F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E18C-DDD8-4369-A447-ECF7F63ED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58B2-8E40-42D0-ADA3-1BA8B045A41F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E18C-DDD8-4369-A447-ECF7F63ED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58B2-8E40-42D0-ADA3-1BA8B045A41F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E18C-DDD8-4369-A447-ECF7F63ED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58B2-8E40-42D0-ADA3-1BA8B045A41F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E18C-DDD8-4369-A447-ECF7F63ED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58B2-8E40-42D0-ADA3-1BA8B045A41F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E18C-DDD8-4369-A447-ECF7F63ED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58B2-8E40-42D0-ADA3-1BA8B045A41F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E18C-DDD8-4369-A447-ECF7F63ED42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E8358B2-8E40-42D0-ADA3-1BA8B045A41F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DE1E18C-DDD8-4369-A447-ECF7F63ED4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971600" y="692696"/>
            <a:ext cx="6912768" cy="5256584"/>
          </a:xfrm>
          <a:prstGeom prst="horizontalScroll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0099"/>
                </a:solidFill>
                <a:latin typeface="AnastasiaScript" pitchFamily="2" charset="0"/>
              </a:rPr>
              <a:t>Интеграция непосредственно – образовательной деятельности, как средство воспитания гармонично – развитой личности дошкольника</a:t>
            </a:r>
            <a:endParaRPr lang="ru-RU" sz="4000" b="1" dirty="0">
              <a:solidFill>
                <a:srgbClr val="000099"/>
              </a:solidFill>
              <a:latin typeface="AnastasiaScrip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32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1624">
              <a:srgbClr val="FFFF66"/>
            </a:gs>
            <a:gs pos="0">
              <a:schemeClr val="accent3">
                <a:lumMod val="75000"/>
              </a:schemeClr>
            </a:gs>
            <a:gs pos="75432">
              <a:srgbClr val="FFFF1C"/>
            </a:gs>
            <a:gs pos="88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539552" y="332656"/>
            <a:ext cx="3888432" cy="2160240"/>
          </a:xfrm>
          <a:prstGeom prst="horizontalScroll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00CC"/>
                </a:solidFill>
              </a:rPr>
              <a:t>Условия планирования и организации интегрированных занятий</a:t>
            </a:r>
            <a:endParaRPr lang="ru-RU" b="1" i="1" dirty="0">
              <a:solidFill>
                <a:srgbClr val="0000CC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72006" y="3861048"/>
            <a:ext cx="3888431" cy="136815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Определение главной цели интегрированного занятия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860032" y="620688"/>
            <a:ext cx="3888431" cy="165618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Использование разнообразных дидактических игр, развивающих упражнений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871594" y="2454863"/>
            <a:ext cx="3888431" cy="136815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Сохранять положительно –эмоциональный стиль отношений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26167" y="2492896"/>
            <a:ext cx="3888431" cy="136815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Обязательный учёт содержания базовой программы ДОУ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660437" y="3861048"/>
            <a:ext cx="3888431" cy="136815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Использование разнообразных видов деятельности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516831" y="5165103"/>
            <a:ext cx="3888431" cy="136815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Тщательный отбор методов и приёмов обучения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26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75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5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415">
              <a:srgbClr val="66FFFF"/>
            </a:gs>
            <a:gs pos="53330">
              <a:srgbClr val="CCFFFF"/>
            </a:gs>
            <a:gs pos="22088">
              <a:srgbClr val="FFFF66"/>
            </a:gs>
            <a:gs pos="0">
              <a:srgbClr val="FFC000"/>
            </a:gs>
            <a:gs pos="88000">
              <a:srgbClr val="00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5351513"/>
            <a:ext cx="8208912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риёмы повышения активности ребёнка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70588" y="2844620"/>
            <a:ext cx="2736304" cy="2506893"/>
          </a:xfrm>
          <a:prstGeom prst="downArrow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Педагог обеспечивает интерес к деятельности через мотивацию, образность, эмоциональность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3131840" y="2852937"/>
            <a:ext cx="2736304" cy="2498576"/>
          </a:xfrm>
          <a:prstGeom prst="downArrow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Педагог стимулирует исследовательское поведение ребёнка в ходе способа выполнения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6111146" y="2853140"/>
            <a:ext cx="2736304" cy="2498576"/>
          </a:xfrm>
          <a:prstGeom prst="downArrow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Педагог обсуждает с детьми возможные варианты поиска, прогнозирование хода, результат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4544820" y="354361"/>
            <a:ext cx="2736304" cy="2498576"/>
          </a:xfrm>
          <a:prstGeom prst="downArrow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Педагог использует приёмы развития творческого воображения, творческой педагогики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1619672" y="346044"/>
            <a:ext cx="2736304" cy="2498576"/>
          </a:xfrm>
          <a:prstGeom prst="downArrow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Педагог помогает составлять алгоритм, уточняет правила, ограничения (схемы, знаки, чертежи)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1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9000">
              <a:srgbClr val="66FF66"/>
            </a:gs>
            <a:gs pos="25000">
              <a:srgbClr val="66FFFF"/>
            </a:gs>
            <a:gs pos="0">
              <a:srgbClr val="CCFFFF"/>
            </a:gs>
            <a:gs pos="88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Взаимосвязь образовательных областей по линии: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Круглая лента лицом вниз 3"/>
          <p:cNvSpPr/>
          <p:nvPr/>
        </p:nvSpPr>
        <p:spPr>
          <a:xfrm>
            <a:off x="251520" y="1924945"/>
            <a:ext cx="4824536" cy="144016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Познавательной деятельности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Круглая лента лицом вниз 5"/>
          <p:cNvSpPr/>
          <p:nvPr/>
        </p:nvSpPr>
        <p:spPr>
          <a:xfrm>
            <a:off x="2123728" y="3465308"/>
            <a:ext cx="4824536" cy="144016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Формирование личности ребёнка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Круглая лента лицом вниз 6"/>
          <p:cNvSpPr/>
          <p:nvPr/>
        </p:nvSpPr>
        <p:spPr>
          <a:xfrm>
            <a:off x="4139952" y="5157192"/>
            <a:ext cx="4824536" cy="144016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Практической значимости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67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222">
              <a:schemeClr val="accent2">
                <a:lumMod val="60000"/>
                <a:lumOff val="40000"/>
              </a:schemeClr>
            </a:gs>
            <a:gs pos="28776">
              <a:schemeClr val="accent2">
                <a:lumMod val="40000"/>
                <a:lumOff val="60000"/>
              </a:schemeClr>
            </a:gs>
            <a:gs pos="0">
              <a:schemeClr val="accent2">
                <a:lumMod val="20000"/>
                <a:lumOff val="80000"/>
              </a:schemeClr>
            </a:gs>
            <a:gs pos="88000">
              <a:schemeClr val="accent2">
                <a:lumMod val="7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979712" y="1491376"/>
            <a:ext cx="4809526" cy="3456384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</a:rPr>
              <a:t>Направления интеграции образовательных областей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548680"/>
            <a:ext cx="3168352" cy="1885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По задачам и содержанию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психолого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– педагогической работы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05062" y="4149080"/>
            <a:ext cx="3168352" cy="1885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По средствам организации и оптимизации образовательного процесса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11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81">
              <a:srgbClr val="66FF66"/>
            </a:gs>
            <a:gs pos="5000">
              <a:schemeClr val="accent2">
                <a:lumMod val="60000"/>
                <a:lumOff val="40000"/>
              </a:schemeClr>
            </a:gs>
            <a:gs pos="88000">
              <a:schemeClr val="bg2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Сочетания интеграции образовательных областей: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44824"/>
            <a:ext cx="7125112" cy="471798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«Музыка» +»Познание»+ «Коммуникация»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«Коммуникация» + «Познание»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«Чтение  художественной литературы» + «Коммуникация» + «Социализация» +«Художественное творчество»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«Коммуникация» + «Музыка» + «Художественное творчество»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«Познание» + «Труд»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«Социализация» + «Музыка» + «Художественное творчество» + «Труд»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«Социализация» + «Чтение художественной литературы» + «Художественное творчество»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36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3355">
              <a:srgbClr val="66FFFF"/>
            </a:gs>
            <a:gs pos="32920">
              <a:srgbClr val="99FFCC"/>
            </a:gs>
            <a:gs pos="7000">
              <a:srgbClr val="66FF66"/>
            </a:gs>
            <a:gs pos="88000">
              <a:srgbClr val="00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792088" cy="5976664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трудности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3" name="Стрелка влево 2"/>
          <p:cNvSpPr/>
          <p:nvPr/>
        </p:nvSpPr>
        <p:spPr>
          <a:xfrm>
            <a:off x="1187624" y="0"/>
            <a:ext cx="6120680" cy="1944216"/>
          </a:xfrm>
          <a:prstGeom prst="leftArrow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rgbClr val="7030A0"/>
                </a:solidFill>
              </a:rPr>
              <a:t>Сложность отбора учебного материала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4" name="Стрелка влево 3"/>
          <p:cNvSpPr/>
          <p:nvPr/>
        </p:nvSpPr>
        <p:spPr>
          <a:xfrm>
            <a:off x="2741780" y="1586508"/>
            <a:ext cx="6120680" cy="1944216"/>
          </a:xfrm>
          <a:prstGeom prst="leftArrow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Подробное структурирование занятия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Стрелка влево 4"/>
          <p:cNvSpPr/>
          <p:nvPr/>
        </p:nvSpPr>
        <p:spPr>
          <a:xfrm>
            <a:off x="1547664" y="3140968"/>
            <a:ext cx="6120680" cy="1944216"/>
          </a:xfrm>
          <a:prstGeom prst="leftArrow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Общий подход к оценке знаний и умений детей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Стрелка влево 5"/>
          <p:cNvSpPr/>
          <p:nvPr/>
        </p:nvSpPr>
        <p:spPr>
          <a:xfrm>
            <a:off x="2771800" y="4653136"/>
            <a:ext cx="6120680" cy="1944216"/>
          </a:xfrm>
          <a:prstGeom prst="leftArrow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Большой объём предварительной работы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9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5010">
              <a:schemeClr val="accent6">
                <a:lumMod val="60000"/>
                <a:lumOff val="40000"/>
              </a:schemeClr>
            </a:gs>
            <a:gs pos="49568">
              <a:srgbClr val="00B0F0"/>
            </a:gs>
            <a:gs pos="22528">
              <a:srgbClr val="99FFCC"/>
            </a:gs>
            <a:gs pos="0">
              <a:srgbClr val="00FFFF"/>
            </a:gs>
            <a:gs pos="88000">
              <a:schemeClr val="accent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u="sng" dirty="0" smtClean="0">
                <a:solidFill>
                  <a:srgbClr val="7030A0"/>
                </a:solidFill>
              </a:rPr>
              <a:t>Интегрированные занятия способствуют:</a:t>
            </a:r>
            <a:endParaRPr lang="ru-RU" i="1" u="sng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505063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99"/>
                </a:solidFill>
              </a:rPr>
              <a:t>Повышению мотивации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99"/>
                </a:solidFill>
              </a:rPr>
              <a:t>Формированию познавательного интереса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99"/>
                </a:solidFill>
              </a:rPr>
              <a:t>Развитию  речи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99"/>
                </a:solidFill>
              </a:rPr>
              <a:t>Формированию умения воспитанников сравнивать, обобщать, делать выводы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99"/>
                </a:solidFill>
              </a:rPr>
              <a:t>Усугубляют представление о понятии, закономерностях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99"/>
                </a:solidFill>
              </a:rPr>
              <a:t>Расширяют кругозор</a:t>
            </a:r>
          </a:p>
          <a:p>
            <a:pPr>
              <a:buFont typeface="Wingdings" pitchFamily="2" charset="2"/>
              <a:buChar char="Ø"/>
            </a:pPr>
            <a:r>
              <a:rPr lang="ru-RU" sz="2000" u="sng" dirty="0" smtClean="0">
                <a:solidFill>
                  <a:srgbClr val="000099"/>
                </a:solidFill>
              </a:rPr>
              <a:t>ВОСПИТАНИЮ ГАРМОНИЧНО - РАЗВИТОЙ ЛИЧНОСТИ ДОШКОЛЬНИКА</a:t>
            </a:r>
          </a:p>
          <a:p>
            <a:pPr>
              <a:buFont typeface="Wingdings" pitchFamily="2" charset="2"/>
              <a:buChar char="Ø"/>
            </a:pPr>
            <a:endParaRPr lang="ru-RU" sz="2000" u="sng" dirty="0" smtClean="0">
              <a:solidFill>
                <a:srgbClr val="000099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86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75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75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75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60000"/>
                <a:lumOff val="40000"/>
              </a:schemeClr>
            </a:gs>
            <a:gs pos="88000">
              <a:schemeClr val="accent6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4481468"/>
          </a:xfrm>
        </p:spPr>
        <p:txBody>
          <a:bodyPr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12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990">
              <a:schemeClr val="bg2"/>
            </a:gs>
            <a:gs pos="100000">
              <a:srgbClr val="41AF96"/>
            </a:gs>
            <a:gs pos="100000">
              <a:srgbClr val="00B0F0"/>
            </a:gs>
            <a:gs pos="0">
              <a:srgbClr val="66FFFF"/>
            </a:gs>
            <a:gs pos="54000">
              <a:srgbClr val="00B0F0"/>
            </a:gs>
            <a:gs pos="22000">
              <a:srgbClr val="00FFFF"/>
            </a:gs>
            <a:gs pos="73000">
              <a:schemeClr val="bg2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i="1" dirty="0">
                <a:solidFill>
                  <a:srgbClr val="000099"/>
                </a:solidFill>
              </a:rPr>
              <a:t>в</a:t>
            </a:r>
            <a:r>
              <a:rPr lang="ru-RU" sz="4000" b="1" i="1" dirty="0" smtClean="0">
                <a:solidFill>
                  <a:srgbClr val="000099"/>
                </a:solidFill>
              </a:rPr>
              <a:t>ведение ФГТ:</a:t>
            </a:r>
            <a:endParaRPr lang="ru-RU" sz="4000" b="1" i="1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11560" y="1772816"/>
            <a:ext cx="3312368" cy="201622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Развитие активности, самостоятельности, инициативности детей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771800" y="3212976"/>
            <a:ext cx="3528392" cy="1980220"/>
          </a:xfrm>
          <a:prstGeom prst="round2DiagRect">
            <a:avLst/>
          </a:prstGeom>
          <a:solidFill>
            <a:srgbClr val="00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Обеспечение каждому ребёнку равных стартовых возможностей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436096" y="4581128"/>
            <a:ext cx="3384376" cy="1872208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66FFFF"/>
                </a:solidFill>
              </a:rPr>
              <a:t>Стандартизация содержания дошкольного образования</a:t>
            </a:r>
            <a:endParaRPr lang="ru-RU" b="1" i="1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83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5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980">
              <a:schemeClr val="accent6">
                <a:lumMod val="60000"/>
                <a:lumOff val="40000"/>
              </a:schemeClr>
            </a:gs>
            <a:gs pos="27896">
              <a:schemeClr val="accent6">
                <a:lumMod val="40000"/>
                <a:lumOff val="60000"/>
              </a:schemeClr>
            </a:gs>
            <a:gs pos="0">
              <a:srgbClr val="66FFFF"/>
            </a:gs>
            <a:gs pos="100000">
              <a:srgbClr val="7030A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п</a:t>
            </a:r>
            <a:r>
              <a:rPr lang="ru-RU" b="1" dirty="0" smtClean="0">
                <a:solidFill>
                  <a:srgbClr val="002060"/>
                </a:solidFill>
              </a:rPr>
              <a:t>ринцип интеграции: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52830" y="5314148"/>
            <a:ext cx="7056784" cy="864096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0000CC"/>
                </a:solidFill>
              </a:rPr>
              <a:t>п</a:t>
            </a:r>
            <a:r>
              <a:rPr lang="ru-RU" sz="2800" b="1" i="1" dirty="0" smtClean="0">
                <a:solidFill>
                  <a:srgbClr val="0000CC"/>
                </a:solidFill>
              </a:rPr>
              <a:t>сихологическая основа</a:t>
            </a:r>
            <a:endParaRPr lang="ru-RU" sz="2800" b="1" i="1" dirty="0">
              <a:solidFill>
                <a:srgbClr val="0000CC"/>
              </a:solidFill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539552" y="1916832"/>
            <a:ext cx="3384376" cy="3024336"/>
          </a:xfrm>
          <a:prstGeom prst="down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п</a:t>
            </a:r>
            <a:r>
              <a:rPr lang="ru-RU" b="1" dirty="0" smtClean="0">
                <a:solidFill>
                  <a:srgbClr val="00B050"/>
                </a:solidFill>
              </a:rPr>
              <a:t>оведение и деятельность дошкольников представляют собой недостаточное дифференцированное целое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4139952" y="1916832"/>
            <a:ext cx="3437614" cy="3024336"/>
          </a:xfrm>
          <a:prstGeom prst="down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«схватывание» целого раньше частей позволяет ребёнку видеть предметы интегрально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85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bg1">
                <a:lumMod val="85000"/>
              </a:schemeClr>
            </a:gs>
            <a:gs pos="52502">
              <a:schemeClr val="accent6">
                <a:lumMod val="20000"/>
                <a:lumOff val="80000"/>
              </a:schemeClr>
            </a:gs>
            <a:gs pos="39000">
              <a:schemeClr val="accent6">
                <a:lumMod val="40000"/>
                <a:lumOff val="60000"/>
              </a:schemeClr>
            </a:gs>
            <a:gs pos="29000">
              <a:schemeClr val="accent6">
                <a:lumMod val="60000"/>
                <a:lumOff val="40000"/>
              </a:schemeClr>
            </a:gs>
            <a:gs pos="0">
              <a:schemeClr val="accent6">
                <a:lumMod val="75000"/>
              </a:schemeClr>
            </a:gs>
            <a:gs pos="92083">
              <a:schemeClr val="bg1">
                <a:lumMod val="65000"/>
              </a:schemeClr>
            </a:gs>
            <a:gs pos="75000">
              <a:schemeClr val="bg1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43808" y="1263193"/>
            <a:ext cx="3528392" cy="410106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rgbClr val="7030A0"/>
                </a:solidFill>
              </a:rPr>
              <a:t>и</a:t>
            </a:r>
            <a:r>
              <a:rPr lang="ru-RU" sz="2000" b="1" i="1" dirty="0" smtClean="0">
                <a:solidFill>
                  <a:srgbClr val="7030A0"/>
                </a:solidFill>
              </a:rPr>
              <a:t>нтегративный подход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338198" y="1825"/>
            <a:ext cx="3168352" cy="278092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Развитие в единстве познавательной,эмо-циональной и практической сферы личности ребёнка</a:t>
            </a:r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23528" y="3983398"/>
            <a:ext cx="3168352" cy="278092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Образование  небольшое по объёму, но ёмкое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5692008" y="1824"/>
            <a:ext cx="3332316" cy="2731771"/>
          </a:xfrm>
          <a:prstGeom prst="leftArrow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Позволяет  увидеть  и понять любое явление целостно</a:t>
            </a:r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Стрелка влево 7"/>
          <p:cNvSpPr/>
          <p:nvPr/>
        </p:nvSpPr>
        <p:spPr>
          <a:xfrm>
            <a:off x="5692008" y="4102889"/>
            <a:ext cx="3156180" cy="2541946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Вызывают интерес, способствуют снятию перенапряжения, перегрузки и утомляемости</a:t>
            </a:r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2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75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85000"/>
              </a:schemeClr>
            </a:gs>
            <a:gs pos="73333">
              <a:schemeClr val="bg1">
                <a:lumMod val="65000"/>
              </a:schemeClr>
            </a:gs>
            <a:gs pos="53000">
              <a:schemeClr val="bg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i="1" u="sng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А</a:t>
            </a:r>
            <a:r>
              <a:rPr lang="ru-RU" sz="2800" b="1" i="1" u="sng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спекты</a:t>
            </a:r>
            <a:r>
              <a:rPr lang="ru-RU" sz="2800" b="1" i="1" u="sng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изучаемые в рамках интегрированного обучения</a:t>
            </a: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:</a:t>
            </a:r>
            <a:endParaRPr lang="ru-RU" b="1" i="1" u="sng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</a:rPr>
              <a:t>Социальные, в том числе нравственно – этические;</a:t>
            </a:r>
          </a:p>
          <a:p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</a:rPr>
              <a:t>Эмоционально – чувственные, включая музыкальные, художественно – эстетические;</a:t>
            </a:r>
          </a:p>
          <a:p>
            <a:r>
              <a:rPr lang="ru-RU" sz="2800" i="1" dirty="0" err="1" smtClean="0">
                <a:solidFill>
                  <a:schemeClr val="accent5">
                    <a:lumMod val="50000"/>
                  </a:schemeClr>
                </a:solidFill>
              </a:rPr>
              <a:t>Логико</a:t>
            </a: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</a:rPr>
              <a:t> – математические;</a:t>
            </a:r>
          </a:p>
          <a:p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</a:rPr>
              <a:t>Естественно – научные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92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8752">
              <a:schemeClr val="accent5">
                <a:lumMod val="40000"/>
                <a:lumOff val="60000"/>
              </a:schemeClr>
            </a:gs>
            <a:gs pos="0">
              <a:schemeClr val="bg1">
                <a:lumMod val="65000"/>
              </a:schemeClr>
            </a:gs>
            <a:gs pos="88000">
              <a:schemeClr val="accent5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Образовательные области по ФГТ: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70C0"/>
                </a:solidFill>
              </a:rPr>
              <a:t>«Здоровье»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70C0"/>
                </a:solidFill>
              </a:rPr>
              <a:t>«Физическая культура»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70C0"/>
                </a:solidFill>
              </a:rPr>
              <a:t>«Социализация»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70C0"/>
                </a:solidFill>
              </a:rPr>
              <a:t>«Труд»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70C0"/>
                </a:solidFill>
              </a:rPr>
              <a:t>«Безопасность»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70C0"/>
                </a:solidFill>
              </a:rPr>
              <a:t>«Чтение художественной литературы»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70C0"/>
                </a:solidFill>
              </a:rPr>
              <a:t>«Коммуникация»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70C0"/>
                </a:solidFill>
              </a:rPr>
              <a:t>«Познание»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70C0"/>
                </a:solidFill>
              </a:rPr>
              <a:t>«Музыка»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70C0"/>
                </a:solidFill>
              </a:rPr>
              <a:t>«Художественное творчество»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41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8">
              <a:schemeClr val="accent6">
                <a:lumMod val="60000"/>
                <a:lumOff val="40000"/>
              </a:schemeClr>
            </a:gs>
            <a:gs pos="61000">
              <a:schemeClr val="accent6">
                <a:lumMod val="60000"/>
                <a:lumOff val="40000"/>
              </a:schemeClr>
            </a:gs>
            <a:gs pos="33352">
              <a:schemeClr val="accent5">
                <a:lumMod val="75000"/>
              </a:schemeClr>
            </a:gs>
            <a:gs pos="60002">
              <a:schemeClr val="accent6">
                <a:lumMod val="60000"/>
                <a:lumOff val="40000"/>
              </a:schemeClr>
            </a:gs>
            <a:gs pos="90833">
              <a:schemeClr val="accent6">
                <a:lumMod val="40000"/>
                <a:lumOff val="60000"/>
              </a:schemeClr>
            </a:gs>
            <a:gs pos="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Методы и приёмы:</a:t>
            </a:r>
            <a:endParaRPr lang="ru-RU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99592" y="1844824"/>
            <a:ext cx="2376264" cy="914400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равнительный анализ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707904" y="1844824"/>
            <a:ext cx="2376264" cy="914400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сопоставление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968961" y="3440968"/>
            <a:ext cx="2376264" cy="914400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э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вристическая деятельность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112060" y="3573016"/>
            <a:ext cx="2376264" cy="914400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роблемные вопросы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6300192" y="1844824"/>
            <a:ext cx="2376264" cy="914400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поиск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3419872" y="4797152"/>
            <a:ext cx="2376264" cy="1020688"/>
          </a:xfrm>
          <a:prstGeom prst="round2DiagRect">
            <a:avLst>
              <a:gd name="adj1" fmla="val 21015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р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ечевые дидактические игры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70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25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75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3792">
              <a:schemeClr val="accent5">
                <a:lumMod val="60000"/>
                <a:lumOff val="40000"/>
              </a:schemeClr>
            </a:gs>
            <a:gs pos="0">
              <a:schemeClr val="accent6">
                <a:lumMod val="60000"/>
                <a:lumOff val="40000"/>
              </a:schemeClr>
            </a:gs>
            <a:gs pos="88000">
              <a:schemeClr val="accent4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5936" y="116632"/>
            <a:ext cx="914400" cy="62646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Требования к структуре НОД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Блок-схема: несколько документов 3"/>
          <p:cNvSpPr/>
          <p:nvPr/>
        </p:nvSpPr>
        <p:spPr>
          <a:xfrm>
            <a:off x="107504" y="548680"/>
            <a:ext cx="3672408" cy="2700300"/>
          </a:xfrm>
          <a:prstGeom prst="flowChartMultidocumen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Чёткость, компактность, сжатость учебного материала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Блок-схема: несколько документов 4"/>
          <p:cNvSpPr/>
          <p:nvPr/>
        </p:nvSpPr>
        <p:spPr>
          <a:xfrm>
            <a:off x="107504" y="3645024"/>
            <a:ext cx="3672408" cy="2520280"/>
          </a:xfrm>
          <a:prstGeom prst="flowChartMultidocumen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Взаимообусловленность, взаимосвязанность материала на каждом этапе занятия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Блок-схема: несколько документов 5"/>
          <p:cNvSpPr/>
          <p:nvPr/>
        </p:nvSpPr>
        <p:spPr>
          <a:xfrm>
            <a:off x="5292080" y="548680"/>
            <a:ext cx="3600400" cy="2700300"/>
          </a:xfrm>
          <a:prstGeom prst="flowChartMultidocumen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Продуманность, логическая взаимосвязь изучаемого материала на каждом занятии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Блок-схема: несколько документов 6"/>
          <p:cNvSpPr/>
          <p:nvPr/>
        </p:nvSpPr>
        <p:spPr>
          <a:xfrm>
            <a:off x="5292080" y="3645024"/>
            <a:ext cx="3744416" cy="2520280"/>
          </a:xfrm>
          <a:prstGeom prst="flowChartMultidocumen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Информативная ёмкость материала, систематичность и доступность изложения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93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25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25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accent3">
                <a:lumMod val="60000"/>
                <a:lumOff val="40000"/>
              </a:schemeClr>
            </a:gs>
            <a:gs pos="0">
              <a:schemeClr val="accent4">
                <a:lumMod val="40000"/>
                <a:lumOff val="60000"/>
              </a:schemeClr>
            </a:gs>
            <a:gs pos="95000">
              <a:schemeClr val="accent3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Подготовительный этап интеграции НОД:</a:t>
            </a:r>
            <a:endParaRPr lang="ru-RU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86199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Определить области знаний, интегрирование которых целесообразно;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Проанализировать и отобрать содержание для интеграции 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Учитывать программные требования и возрастные особенности детей;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Определить направления интеграции содержания образования;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Продумать развивающие задачи;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Подбор  разнообразного наглядного и атрибутного материала;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Продумать  использование методов и приёмов продуктивного характера;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Учитывать личностно – ориентированный подход.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57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379</TotalTime>
  <Words>557</Words>
  <Application>Microsoft Office PowerPoint</Application>
  <PresentationFormat>Экран (4:3)</PresentationFormat>
  <Paragraphs>94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Spring</vt:lpstr>
      <vt:lpstr>Презентация PowerPoint</vt:lpstr>
      <vt:lpstr>введение ФГТ:</vt:lpstr>
      <vt:lpstr>принцип интеграции:</vt:lpstr>
      <vt:lpstr>Презентация PowerPoint</vt:lpstr>
      <vt:lpstr>Аспекты изучаемые в рамках интегрированного обучения:</vt:lpstr>
      <vt:lpstr>Образовательные области по ФГТ:</vt:lpstr>
      <vt:lpstr>Методы и приёмы:</vt:lpstr>
      <vt:lpstr>Презентация PowerPoint</vt:lpstr>
      <vt:lpstr>Подготовительный этап интеграции НОД:</vt:lpstr>
      <vt:lpstr>Презентация PowerPoint</vt:lpstr>
      <vt:lpstr>Презентация PowerPoint</vt:lpstr>
      <vt:lpstr>Взаимосвязь образовательных областей по линии:</vt:lpstr>
      <vt:lpstr>Презентация PowerPoint</vt:lpstr>
      <vt:lpstr>Сочетания интеграции образовательных областей:</vt:lpstr>
      <vt:lpstr>Презентация PowerPoint</vt:lpstr>
      <vt:lpstr>Интегрированные занятия способствуют: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Банцова</dc:creator>
  <cp:lastModifiedBy>Банцова</cp:lastModifiedBy>
  <cp:revision>29</cp:revision>
  <dcterms:created xsi:type="dcterms:W3CDTF">2012-03-23T04:10:16Z</dcterms:created>
  <dcterms:modified xsi:type="dcterms:W3CDTF">2012-03-26T03:32:00Z</dcterms:modified>
</cp:coreProperties>
</file>