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6" r:id="rId6"/>
    <p:sldId id="265" r:id="rId7"/>
    <p:sldId id="264" r:id="rId8"/>
    <p:sldId id="259" r:id="rId9"/>
    <p:sldId id="260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193200"/>
    <a:srgbClr val="0066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A413-3D69-4488-9D4A-BFA974E48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23F38-3D33-476D-A6C1-6374B2B00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027E4-4264-4FF0-82C3-1C08B6B8B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F0DB5-AB5D-48D2-A58F-63FACB872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9B7D-2C26-419A-93A0-8E3D0E445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935D-8DC0-4487-BC56-AFCA78F6E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3E80-5EAB-4031-9D87-5E2F23AC7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82B66-FBAB-42D9-A903-1F0F1ADC1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C3F5-9AFC-4541-A256-D88DF2DF6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95230-6ED6-4998-BF9F-64712351B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3443A-2706-466A-AF1D-2ADD5D1AF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27D4CF-A7BB-48AD-99EE-47C73F455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082.radikal.ru/0908/56/4df7503edc0a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5;&#1083;&#1080;&#1089;&#1077;&#1077;&#1074;&#1072;%20&#1058;.&#1052;.%20&#1052;&#1054;&#1059;%20&#1057;&#1054;&#1064;&#8470;!\26%20&#1044;&#1086;&#1088;&#1086;&#1078;&#1082;&#1072;%2026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g-2006-04.photosight.ru/17/1384166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tamanland.ru/gallery/img/geo/shipovni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://tpksava.ru/files/tpksavaru/reg_images/_sirop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lvschool.my1.ru/30085039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5;&#1083;&#1080;&#1089;&#1077;&#1077;&#1074;&#1072;%20&#1058;.&#1052;.%20&#1052;&#1054;&#1059;%20&#1057;&#1054;&#1064;&#8470;!\Mauriat_-_Alouette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p.ru/upload/images/articles/27-28_2443-2444_2010-05-28_lesorub_tsvet-copy.pn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day.ru/uploads/posts/2008-08/1219958367_thumbnail1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0" Type="http://schemas.openxmlformats.org/officeDocument/2006/relationships/hyperlink" Target="http://img1.liveinternet.ru/images/attach/c/0/43/665/43665023_artlib_gallery45729b.jpg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s53.radikal.ru/i142/0902/d6/924c2f64009d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6" name="Rectangle 7"/>
          <p:cNvSpPr>
            <a:spLocks noGrp="1" noChangeArrowheads="1"/>
          </p:cNvSpPr>
          <p:nvPr/>
        </p:nvSpPr>
        <p:spPr bwMode="auto">
          <a:xfrm>
            <a:off x="755650" y="37893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006600"/>
                </a:solidFill>
                <a:latin typeface="Monotype Corsiva" pitchFamily="66" charset="0"/>
              </a:rPr>
              <a:t>Будь природе другом!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10000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/>
              <a:t>Окружающий мир </a:t>
            </a:r>
          </a:p>
          <a:p>
            <a:pPr eaLnBrk="1" hangingPunct="1"/>
            <a:r>
              <a:rPr lang="ru-RU" smtClean="0"/>
              <a:t>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2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143000"/>
            <a:ext cx="63246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228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7200" kern="0" dirty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Ребус.</a:t>
            </a:r>
            <a:endParaRPr lang="ru-RU" sz="7200" kern="0" dirty="0">
              <a:solidFill>
                <a:srgbClr val="0070C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514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7200" kern="0" dirty="0">
                <a:solidFill>
                  <a:srgbClr val="008A00"/>
                </a:solidFill>
                <a:latin typeface="Monotype Corsiva" pitchFamily="66" charset="0"/>
                <a:ea typeface="+mj-ea"/>
                <a:cs typeface="+mj-cs"/>
              </a:rPr>
              <a:t>БЕ  </a:t>
            </a:r>
            <a:r>
              <a:rPr lang="ru-RU" sz="7200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ЛЕС </a:t>
            </a:r>
            <a:r>
              <a:rPr lang="ru-RU" sz="7200" kern="0" dirty="0">
                <a:solidFill>
                  <a:srgbClr val="008A00"/>
                </a:solidFill>
                <a:latin typeface="Monotype Corsiva" pitchFamily="66" charset="0"/>
                <a:ea typeface="+mj-ea"/>
                <a:cs typeface="+mj-cs"/>
              </a:rPr>
              <a:t> ГИ</a:t>
            </a:r>
          </a:p>
          <a:p>
            <a:pPr algn="ctr">
              <a:defRPr/>
            </a:pPr>
            <a:r>
              <a:rPr lang="ru-RU" sz="7200" kern="0" dirty="0">
                <a:solidFill>
                  <a:srgbClr val="008A00"/>
                </a:solidFill>
                <a:latin typeface="Monotype Corsiva" pitchFamily="66" charset="0"/>
                <a:ea typeface="+mj-ea"/>
                <a:cs typeface="+mj-cs"/>
              </a:rPr>
              <a:t>РЕ  </a:t>
            </a:r>
            <a:r>
              <a:rPr lang="ru-RU" sz="7200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ГАТ </a:t>
            </a:r>
            <a:r>
              <a:rPr lang="ru-RU" sz="7200" kern="0" dirty="0">
                <a:solidFill>
                  <a:srgbClr val="008A0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7200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ШЕ</a:t>
            </a:r>
          </a:p>
          <a:p>
            <a:pPr algn="ctr">
              <a:defRPr/>
            </a:pPr>
            <a:r>
              <a:rPr lang="ru-RU" sz="7200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НА</a:t>
            </a:r>
            <a:r>
              <a:rPr lang="ru-RU" sz="7200" kern="0" dirty="0">
                <a:solidFill>
                  <a:srgbClr val="008A00"/>
                </a:solidFill>
                <a:latin typeface="Monotype Corsiva" pitchFamily="66" charset="0"/>
                <a:ea typeface="+mj-ea"/>
                <a:cs typeface="+mj-cs"/>
              </a:rPr>
              <a:t>  </a:t>
            </a:r>
            <a:r>
              <a:rPr lang="ru-RU" sz="7200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СТВО </a:t>
            </a:r>
            <a:r>
              <a:rPr lang="ru-RU" sz="7200" kern="0" dirty="0">
                <a:solidFill>
                  <a:srgbClr val="008A0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7200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БО </a:t>
            </a:r>
            <a:r>
              <a:rPr lang="ru-RU" sz="7200" kern="0" dirty="0">
                <a:solidFill>
                  <a:srgbClr val="008A00"/>
                </a:solidFill>
                <a:latin typeface="Monotype Corsiva" pitchFamily="66" charset="0"/>
                <a:ea typeface="+mj-ea"/>
                <a:cs typeface="+mj-cs"/>
              </a:rPr>
              <a:t> ЕГО</a:t>
            </a:r>
            <a:endParaRPr lang="ru-RU" sz="7200" kern="0" dirty="0">
              <a:solidFill>
                <a:srgbClr val="008A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2590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7200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ЛЕС – НАШЕ БОГАТВСВО,</a:t>
            </a:r>
          </a:p>
          <a:p>
            <a:pPr algn="ctr">
              <a:defRPr/>
            </a:pPr>
            <a:r>
              <a:rPr lang="ru-RU" sz="7200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БЕРЕГИ ЕГО!</a:t>
            </a:r>
            <a:endParaRPr lang="ru-RU" sz="7200" kern="0" dirty="0">
              <a:solidFill>
                <a:srgbClr val="FFFF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26 Дорожка 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828800" y="609600"/>
            <a:ext cx="67818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4000" b="1">
                <a:solidFill>
                  <a:srgbClr val="008A00"/>
                </a:solidFill>
                <a:latin typeface="Monotype Corsiva" pitchFamily="66" charset="0"/>
              </a:rPr>
              <a:t>«Я сорвал цветок, - и он увял.</a:t>
            </a:r>
          </a:p>
          <a:p>
            <a:r>
              <a:rPr lang="ru-RU" sz="4000" b="1">
                <a:solidFill>
                  <a:srgbClr val="008A00"/>
                </a:solidFill>
                <a:latin typeface="Monotype Corsiva" pitchFamily="66" charset="0"/>
              </a:rPr>
              <a:t> Я поймал мотылька, - и он умер у меня на ладони.</a:t>
            </a:r>
          </a:p>
          <a:p>
            <a:r>
              <a:rPr lang="ru-RU" sz="4000" b="1">
                <a:solidFill>
                  <a:srgbClr val="008A00"/>
                </a:solidFill>
                <a:latin typeface="Monotype Corsiva" pitchFamily="66" charset="0"/>
              </a:rPr>
              <a:t> И тогда я понял, что прикоснуться к красоте можно только сердцем.»</a:t>
            </a:r>
          </a:p>
          <a:p>
            <a:r>
              <a:rPr lang="ru-RU" sz="4000" b="1">
                <a:solidFill>
                  <a:srgbClr val="008A00"/>
                </a:solidFill>
                <a:latin typeface="Monotype Corsiva" pitchFamily="66" charset="0"/>
              </a:rPr>
              <a:t>П.Гвоздеслав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13316" name="i-main-pic" descr="Картинка 43 из 378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962400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-main-pic" descr="Картинка 42 из 43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5534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-main-pic" descr="Картинка 4 из 77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981200"/>
            <a:ext cx="2505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457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7200" kern="0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Будьте здоровы!</a:t>
            </a:r>
            <a:endParaRPr lang="ru-RU" sz="7200" kern="0" dirty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34 из 334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057400"/>
            <a:ext cx="6781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«Природа – сад, и люди -в нём цветы,</a:t>
            </a:r>
          </a:p>
          <a:p>
            <a:pPr algn="ctr">
              <a:defRPr/>
            </a:pPr>
            <a:r>
              <a:rPr lang="ru-RU" sz="32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Не сбережёшь её – не будешь жить и ты!»</a:t>
            </a:r>
          </a:p>
        </p:txBody>
      </p:sp>
      <p:pic>
        <p:nvPicPr>
          <p:cNvPr id="4" name="Mauriat_-_Alouet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0" y="457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7200" kern="0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Красная книга.</a:t>
            </a:r>
          </a:p>
        </p:txBody>
      </p:sp>
      <p:pic>
        <p:nvPicPr>
          <p:cNvPr id="5123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2952750" cy="2894013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4" name="Рисунок 3" descr="10007285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17716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p18_otskanirovano230420089-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733800"/>
            <a:ext cx="17494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0"/>
          <p:cNvGrpSpPr>
            <a:grpSpLocks/>
          </p:cNvGrpSpPr>
          <p:nvPr/>
        </p:nvGrpSpPr>
        <p:grpSpPr bwMode="auto">
          <a:xfrm>
            <a:off x="3851275" y="476250"/>
            <a:ext cx="3455988" cy="576263"/>
            <a:chOff x="703" y="572"/>
            <a:chExt cx="2177" cy="363"/>
          </a:xfrm>
        </p:grpSpPr>
        <p:sp>
          <p:nvSpPr>
            <p:cNvPr id="6258" name="Rectangle 4"/>
            <p:cNvSpPr>
              <a:spLocks noChangeArrowheads="1"/>
            </p:cNvSpPr>
            <p:nvPr/>
          </p:nvSpPr>
          <p:spPr bwMode="auto">
            <a:xfrm>
              <a:off x="703" y="57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9" name="Rectangle 5"/>
            <p:cNvSpPr>
              <a:spLocks noChangeArrowheads="1"/>
            </p:cNvSpPr>
            <p:nvPr/>
          </p:nvSpPr>
          <p:spPr bwMode="auto">
            <a:xfrm>
              <a:off x="1066" y="57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60" name="Rectangle 6"/>
            <p:cNvSpPr>
              <a:spLocks noChangeArrowheads="1"/>
            </p:cNvSpPr>
            <p:nvPr/>
          </p:nvSpPr>
          <p:spPr bwMode="auto">
            <a:xfrm>
              <a:off x="1429" y="57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61" name="Rectangle 7"/>
            <p:cNvSpPr>
              <a:spLocks noChangeArrowheads="1"/>
            </p:cNvSpPr>
            <p:nvPr/>
          </p:nvSpPr>
          <p:spPr bwMode="auto">
            <a:xfrm>
              <a:off x="1791" y="57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62" name="Rectangle 8"/>
            <p:cNvSpPr>
              <a:spLocks noChangeArrowheads="1"/>
            </p:cNvSpPr>
            <p:nvPr/>
          </p:nvSpPr>
          <p:spPr bwMode="auto">
            <a:xfrm>
              <a:off x="2154" y="57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63" name="Rectangle 9"/>
            <p:cNvSpPr>
              <a:spLocks noChangeArrowheads="1"/>
            </p:cNvSpPr>
            <p:nvPr/>
          </p:nvSpPr>
          <p:spPr bwMode="auto">
            <a:xfrm>
              <a:off x="2517" y="57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47" name="Group 19"/>
          <p:cNvGrpSpPr>
            <a:grpSpLocks/>
          </p:cNvGrpSpPr>
          <p:nvPr/>
        </p:nvGrpSpPr>
        <p:grpSpPr bwMode="auto">
          <a:xfrm>
            <a:off x="971550" y="1052513"/>
            <a:ext cx="4610100" cy="576262"/>
            <a:chOff x="657" y="1117"/>
            <a:chExt cx="2904" cy="363"/>
          </a:xfrm>
        </p:grpSpPr>
        <p:sp>
          <p:nvSpPr>
            <p:cNvPr id="6250" name="Rectangle 11"/>
            <p:cNvSpPr>
              <a:spLocks noChangeArrowheads="1"/>
            </p:cNvSpPr>
            <p:nvPr/>
          </p:nvSpPr>
          <p:spPr bwMode="auto">
            <a:xfrm>
              <a:off x="657" y="1117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" name="Rectangle 12"/>
            <p:cNvSpPr>
              <a:spLocks noChangeArrowheads="1"/>
            </p:cNvSpPr>
            <p:nvPr/>
          </p:nvSpPr>
          <p:spPr bwMode="auto">
            <a:xfrm>
              <a:off x="3198" y="1117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2" name="Rectangle 13"/>
            <p:cNvSpPr>
              <a:spLocks noChangeArrowheads="1"/>
            </p:cNvSpPr>
            <p:nvPr/>
          </p:nvSpPr>
          <p:spPr bwMode="auto">
            <a:xfrm>
              <a:off x="2835" y="1117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" name="Rectangle 14"/>
            <p:cNvSpPr>
              <a:spLocks noChangeArrowheads="1"/>
            </p:cNvSpPr>
            <p:nvPr/>
          </p:nvSpPr>
          <p:spPr bwMode="auto">
            <a:xfrm>
              <a:off x="1020" y="1117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4" name="Rectangle 15"/>
            <p:cNvSpPr>
              <a:spLocks noChangeArrowheads="1"/>
            </p:cNvSpPr>
            <p:nvPr/>
          </p:nvSpPr>
          <p:spPr bwMode="auto">
            <a:xfrm>
              <a:off x="1746" y="1117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5" name="Rectangle 16"/>
            <p:cNvSpPr>
              <a:spLocks noChangeArrowheads="1"/>
            </p:cNvSpPr>
            <p:nvPr/>
          </p:nvSpPr>
          <p:spPr bwMode="auto">
            <a:xfrm>
              <a:off x="1383" y="1117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6" name="Rectangle 17"/>
            <p:cNvSpPr>
              <a:spLocks noChangeArrowheads="1"/>
            </p:cNvSpPr>
            <p:nvPr/>
          </p:nvSpPr>
          <p:spPr bwMode="auto">
            <a:xfrm>
              <a:off x="2109" y="1117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7" name="Rectangle 18"/>
            <p:cNvSpPr>
              <a:spLocks noChangeArrowheads="1"/>
            </p:cNvSpPr>
            <p:nvPr/>
          </p:nvSpPr>
          <p:spPr bwMode="auto">
            <a:xfrm>
              <a:off x="2472" y="1117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48" name="Group 27"/>
          <p:cNvGrpSpPr>
            <a:grpSpLocks/>
          </p:cNvGrpSpPr>
          <p:nvPr/>
        </p:nvGrpSpPr>
        <p:grpSpPr bwMode="auto">
          <a:xfrm>
            <a:off x="3276600" y="1628775"/>
            <a:ext cx="4033838" cy="576263"/>
            <a:chOff x="657" y="1752"/>
            <a:chExt cx="2541" cy="363"/>
          </a:xfrm>
        </p:grpSpPr>
        <p:sp>
          <p:nvSpPr>
            <p:cNvPr id="6243" name="Rectangle 20"/>
            <p:cNvSpPr>
              <a:spLocks noChangeArrowheads="1"/>
            </p:cNvSpPr>
            <p:nvPr/>
          </p:nvSpPr>
          <p:spPr bwMode="auto">
            <a:xfrm>
              <a:off x="657" y="175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4" name="Rectangle 21"/>
            <p:cNvSpPr>
              <a:spLocks noChangeArrowheads="1"/>
            </p:cNvSpPr>
            <p:nvPr/>
          </p:nvSpPr>
          <p:spPr bwMode="auto">
            <a:xfrm>
              <a:off x="1020" y="175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5" name="Rectangle 22"/>
            <p:cNvSpPr>
              <a:spLocks noChangeArrowheads="1"/>
            </p:cNvSpPr>
            <p:nvPr/>
          </p:nvSpPr>
          <p:spPr bwMode="auto">
            <a:xfrm>
              <a:off x="1383" y="175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6" name="Rectangle 23"/>
            <p:cNvSpPr>
              <a:spLocks noChangeArrowheads="1"/>
            </p:cNvSpPr>
            <p:nvPr/>
          </p:nvSpPr>
          <p:spPr bwMode="auto">
            <a:xfrm>
              <a:off x="2835" y="175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" name="Rectangle 24"/>
            <p:cNvSpPr>
              <a:spLocks noChangeArrowheads="1"/>
            </p:cNvSpPr>
            <p:nvPr/>
          </p:nvSpPr>
          <p:spPr bwMode="auto">
            <a:xfrm>
              <a:off x="1746" y="175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" name="Rectangle 25"/>
            <p:cNvSpPr>
              <a:spLocks noChangeArrowheads="1"/>
            </p:cNvSpPr>
            <p:nvPr/>
          </p:nvSpPr>
          <p:spPr bwMode="auto">
            <a:xfrm>
              <a:off x="2109" y="175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9" name="Rectangle 26"/>
            <p:cNvSpPr>
              <a:spLocks noChangeArrowheads="1"/>
            </p:cNvSpPr>
            <p:nvPr/>
          </p:nvSpPr>
          <p:spPr bwMode="auto">
            <a:xfrm>
              <a:off x="2472" y="1752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49" name="Group 35"/>
          <p:cNvGrpSpPr>
            <a:grpSpLocks/>
          </p:cNvGrpSpPr>
          <p:nvPr/>
        </p:nvGrpSpPr>
        <p:grpSpPr bwMode="auto">
          <a:xfrm>
            <a:off x="971550" y="2205038"/>
            <a:ext cx="4032250" cy="576262"/>
            <a:chOff x="975" y="2478"/>
            <a:chExt cx="2540" cy="363"/>
          </a:xfrm>
        </p:grpSpPr>
        <p:sp>
          <p:nvSpPr>
            <p:cNvPr id="6236" name="Rectangle 28"/>
            <p:cNvSpPr>
              <a:spLocks noChangeArrowheads="1"/>
            </p:cNvSpPr>
            <p:nvPr/>
          </p:nvSpPr>
          <p:spPr bwMode="auto">
            <a:xfrm>
              <a:off x="3152" y="2478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7" name="Rectangle 29"/>
            <p:cNvSpPr>
              <a:spLocks noChangeArrowheads="1"/>
            </p:cNvSpPr>
            <p:nvPr/>
          </p:nvSpPr>
          <p:spPr bwMode="auto">
            <a:xfrm>
              <a:off x="2789" y="2478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8" name="Rectangle 30"/>
            <p:cNvSpPr>
              <a:spLocks noChangeArrowheads="1"/>
            </p:cNvSpPr>
            <p:nvPr/>
          </p:nvSpPr>
          <p:spPr bwMode="auto">
            <a:xfrm>
              <a:off x="2426" y="2478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9" name="Rectangle 31"/>
            <p:cNvSpPr>
              <a:spLocks noChangeArrowheads="1"/>
            </p:cNvSpPr>
            <p:nvPr/>
          </p:nvSpPr>
          <p:spPr bwMode="auto">
            <a:xfrm>
              <a:off x="2064" y="2478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0" name="Rectangle 32"/>
            <p:cNvSpPr>
              <a:spLocks noChangeArrowheads="1"/>
            </p:cNvSpPr>
            <p:nvPr/>
          </p:nvSpPr>
          <p:spPr bwMode="auto">
            <a:xfrm>
              <a:off x="975" y="2478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1" name="Rectangle 33"/>
            <p:cNvSpPr>
              <a:spLocks noChangeArrowheads="1"/>
            </p:cNvSpPr>
            <p:nvPr/>
          </p:nvSpPr>
          <p:spPr bwMode="auto">
            <a:xfrm>
              <a:off x="1338" y="2478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2" name="Rectangle 34"/>
            <p:cNvSpPr>
              <a:spLocks noChangeArrowheads="1"/>
            </p:cNvSpPr>
            <p:nvPr/>
          </p:nvSpPr>
          <p:spPr bwMode="auto">
            <a:xfrm>
              <a:off x="1701" y="2478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50" name="Group 44"/>
          <p:cNvGrpSpPr>
            <a:grpSpLocks/>
          </p:cNvGrpSpPr>
          <p:nvPr/>
        </p:nvGrpSpPr>
        <p:grpSpPr bwMode="auto">
          <a:xfrm>
            <a:off x="971550" y="2781300"/>
            <a:ext cx="4608513" cy="576263"/>
            <a:chOff x="1655" y="2659"/>
            <a:chExt cx="2903" cy="363"/>
          </a:xfrm>
        </p:grpSpPr>
        <p:sp>
          <p:nvSpPr>
            <p:cNvPr id="6228" name="Rectangle 36"/>
            <p:cNvSpPr>
              <a:spLocks noChangeArrowheads="1"/>
            </p:cNvSpPr>
            <p:nvPr/>
          </p:nvSpPr>
          <p:spPr bwMode="auto">
            <a:xfrm>
              <a:off x="4195" y="2659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9" name="Rectangle 37"/>
            <p:cNvSpPr>
              <a:spLocks noChangeArrowheads="1"/>
            </p:cNvSpPr>
            <p:nvPr/>
          </p:nvSpPr>
          <p:spPr bwMode="auto">
            <a:xfrm>
              <a:off x="3833" y="2659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0" name="Rectangle 38"/>
            <p:cNvSpPr>
              <a:spLocks noChangeArrowheads="1"/>
            </p:cNvSpPr>
            <p:nvPr/>
          </p:nvSpPr>
          <p:spPr bwMode="auto">
            <a:xfrm>
              <a:off x="3470" y="2659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1" name="Rectangle 39"/>
            <p:cNvSpPr>
              <a:spLocks noChangeArrowheads="1"/>
            </p:cNvSpPr>
            <p:nvPr/>
          </p:nvSpPr>
          <p:spPr bwMode="auto">
            <a:xfrm>
              <a:off x="3107" y="2659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2" name="Rectangle 40"/>
            <p:cNvSpPr>
              <a:spLocks noChangeArrowheads="1"/>
            </p:cNvSpPr>
            <p:nvPr/>
          </p:nvSpPr>
          <p:spPr bwMode="auto">
            <a:xfrm>
              <a:off x="2744" y="2659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3" name="Rectangle 41"/>
            <p:cNvSpPr>
              <a:spLocks noChangeArrowheads="1"/>
            </p:cNvSpPr>
            <p:nvPr/>
          </p:nvSpPr>
          <p:spPr bwMode="auto">
            <a:xfrm>
              <a:off x="2381" y="2659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4" name="Rectangle 42"/>
            <p:cNvSpPr>
              <a:spLocks noChangeArrowheads="1"/>
            </p:cNvSpPr>
            <p:nvPr/>
          </p:nvSpPr>
          <p:spPr bwMode="auto">
            <a:xfrm>
              <a:off x="1655" y="2659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5" name="Rectangle 43"/>
            <p:cNvSpPr>
              <a:spLocks noChangeArrowheads="1"/>
            </p:cNvSpPr>
            <p:nvPr/>
          </p:nvSpPr>
          <p:spPr bwMode="auto">
            <a:xfrm>
              <a:off x="2018" y="2659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51" name="Group 52"/>
          <p:cNvGrpSpPr>
            <a:grpSpLocks/>
          </p:cNvGrpSpPr>
          <p:nvPr/>
        </p:nvGrpSpPr>
        <p:grpSpPr bwMode="auto">
          <a:xfrm>
            <a:off x="2700338" y="3357563"/>
            <a:ext cx="4033837" cy="576262"/>
            <a:chOff x="1655" y="3294"/>
            <a:chExt cx="2541" cy="363"/>
          </a:xfrm>
        </p:grpSpPr>
        <p:sp>
          <p:nvSpPr>
            <p:cNvPr id="6221" name="Rectangle 45"/>
            <p:cNvSpPr>
              <a:spLocks noChangeArrowheads="1"/>
            </p:cNvSpPr>
            <p:nvPr/>
          </p:nvSpPr>
          <p:spPr bwMode="auto">
            <a:xfrm>
              <a:off x="1655" y="3294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2" name="Rectangle 46"/>
            <p:cNvSpPr>
              <a:spLocks noChangeArrowheads="1"/>
            </p:cNvSpPr>
            <p:nvPr/>
          </p:nvSpPr>
          <p:spPr bwMode="auto">
            <a:xfrm>
              <a:off x="2018" y="3294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3" name="Rectangle 47"/>
            <p:cNvSpPr>
              <a:spLocks noChangeArrowheads="1"/>
            </p:cNvSpPr>
            <p:nvPr/>
          </p:nvSpPr>
          <p:spPr bwMode="auto">
            <a:xfrm>
              <a:off x="2381" y="3294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4" name="Rectangle 48"/>
            <p:cNvSpPr>
              <a:spLocks noChangeArrowheads="1"/>
            </p:cNvSpPr>
            <p:nvPr/>
          </p:nvSpPr>
          <p:spPr bwMode="auto">
            <a:xfrm>
              <a:off x="2744" y="3294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5" name="Rectangle 49"/>
            <p:cNvSpPr>
              <a:spLocks noChangeArrowheads="1"/>
            </p:cNvSpPr>
            <p:nvPr/>
          </p:nvSpPr>
          <p:spPr bwMode="auto">
            <a:xfrm>
              <a:off x="3107" y="3294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6" name="Rectangle 50"/>
            <p:cNvSpPr>
              <a:spLocks noChangeArrowheads="1"/>
            </p:cNvSpPr>
            <p:nvPr/>
          </p:nvSpPr>
          <p:spPr bwMode="auto">
            <a:xfrm>
              <a:off x="3470" y="3294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7" name="Rectangle 51"/>
            <p:cNvSpPr>
              <a:spLocks noChangeArrowheads="1"/>
            </p:cNvSpPr>
            <p:nvPr/>
          </p:nvSpPr>
          <p:spPr bwMode="auto">
            <a:xfrm>
              <a:off x="3833" y="3294"/>
              <a:ext cx="363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61" name="Oval 53"/>
          <p:cNvSpPr>
            <a:spLocks noChangeArrowheads="1"/>
          </p:cNvSpPr>
          <p:nvPr/>
        </p:nvSpPr>
        <p:spPr bwMode="auto">
          <a:xfrm>
            <a:off x="395288" y="1125538"/>
            <a:ext cx="431800" cy="431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462" name="Oval 54"/>
          <p:cNvSpPr>
            <a:spLocks noChangeArrowheads="1"/>
          </p:cNvSpPr>
          <p:nvPr/>
        </p:nvSpPr>
        <p:spPr bwMode="auto">
          <a:xfrm>
            <a:off x="2195513" y="3500438"/>
            <a:ext cx="431800" cy="431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463" name="Oval 55"/>
          <p:cNvSpPr>
            <a:spLocks noChangeArrowheads="1"/>
          </p:cNvSpPr>
          <p:nvPr/>
        </p:nvSpPr>
        <p:spPr bwMode="auto">
          <a:xfrm>
            <a:off x="395288" y="2852738"/>
            <a:ext cx="431800" cy="431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464" name="Oval 56"/>
          <p:cNvSpPr>
            <a:spLocks noChangeArrowheads="1"/>
          </p:cNvSpPr>
          <p:nvPr/>
        </p:nvSpPr>
        <p:spPr bwMode="auto">
          <a:xfrm>
            <a:off x="395288" y="2276475"/>
            <a:ext cx="431800" cy="431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465" name="Oval 57"/>
          <p:cNvSpPr>
            <a:spLocks noChangeArrowheads="1"/>
          </p:cNvSpPr>
          <p:nvPr/>
        </p:nvSpPr>
        <p:spPr bwMode="auto">
          <a:xfrm>
            <a:off x="2771775" y="1700213"/>
            <a:ext cx="431800" cy="431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466" name="Oval 58"/>
          <p:cNvSpPr>
            <a:spLocks noChangeArrowheads="1"/>
          </p:cNvSpPr>
          <p:nvPr/>
        </p:nvSpPr>
        <p:spPr bwMode="auto">
          <a:xfrm>
            <a:off x="3276600" y="549275"/>
            <a:ext cx="431800" cy="431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7380288" y="1052513"/>
            <a:ext cx="1368425" cy="50323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>
                <a:solidFill>
                  <a:srgbClr val="FF0000"/>
                </a:solidFill>
              </a:rPr>
              <a:t>Ответ</a:t>
            </a:r>
          </a:p>
        </p:txBody>
      </p:sp>
      <p:sp>
        <p:nvSpPr>
          <p:cNvPr id="6159" name="AutoShape 60"/>
          <p:cNvSpPr>
            <a:spLocks noChangeArrowheads="1"/>
          </p:cNvSpPr>
          <p:nvPr/>
        </p:nvSpPr>
        <p:spPr bwMode="auto">
          <a:xfrm>
            <a:off x="539750" y="4149725"/>
            <a:ext cx="4103688" cy="23034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827088" y="4724400"/>
            <a:ext cx="34147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6600"/>
                </a:solidFill>
              </a:rPr>
              <a:t>Дерево – символ</a:t>
            </a:r>
          </a:p>
          <a:p>
            <a:pPr algn="ctr"/>
            <a:r>
              <a:rPr lang="ru-RU" sz="3200">
                <a:solidFill>
                  <a:srgbClr val="006600"/>
                </a:solidFill>
              </a:rPr>
              <a:t>нашей Родины.</a:t>
            </a:r>
          </a:p>
        </p:txBody>
      </p:sp>
      <p:grpSp>
        <p:nvGrpSpPr>
          <p:cNvPr id="8" name="Group 106"/>
          <p:cNvGrpSpPr>
            <a:grpSpLocks/>
          </p:cNvGrpSpPr>
          <p:nvPr/>
        </p:nvGrpSpPr>
        <p:grpSpPr bwMode="auto">
          <a:xfrm>
            <a:off x="3924300" y="476250"/>
            <a:ext cx="3289300" cy="579438"/>
            <a:chOff x="2472" y="300"/>
            <a:chExt cx="2072" cy="365"/>
          </a:xfrm>
        </p:grpSpPr>
        <p:sp>
          <p:nvSpPr>
            <p:cNvPr id="6215" name="Text Box 63"/>
            <p:cNvSpPr txBox="1">
              <a:spLocks noChangeArrowheads="1"/>
            </p:cNvSpPr>
            <p:nvPr/>
          </p:nvSpPr>
          <p:spPr bwMode="auto">
            <a:xfrm>
              <a:off x="2472" y="300"/>
              <a:ext cx="2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</a:rPr>
                <a:t>б</a:t>
              </a:r>
            </a:p>
          </p:txBody>
        </p:sp>
        <p:sp>
          <p:nvSpPr>
            <p:cNvPr id="6216" name="Text Box 64"/>
            <p:cNvSpPr txBox="1">
              <a:spLocks noChangeArrowheads="1"/>
            </p:cNvSpPr>
            <p:nvPr/>
          </p:nvSpPr>
          <p:spPr bwMode="auto">
            <a:xfrm>
              <a:off x="2835" y="300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е</a:t>
              </a:r>
            </a:p>
          </p:txBody>
        </p:sp>
        <p:sp>
          <p:nvSpPr>
            <p:cNvPr id="6217" name="Text Box 65"/>
            <p:cNvSpPr txBox="1">
              <a:spLocks noChangeArrowheads="1"/>
            </p:cNvSpPr>
            <p:nvPr/>
          </p:nvSpPr>
          <p:spPr bwMode="auto">
            <a:xfrm>
              <a:off x="3198" y="300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р</a:t>
              </a:r>
            </a:p>
          </p:txBody>
        </p:sp>
        <p:sp>
          <p:nvSpPr>
            <p:cNvPr id="6218" name="Text Box 66"/>
            <p:cNvSpPr txBox="1">
              <a:spLocks noChangeArrowheads="1"/>
            </p:cNvSpPr>
            <p:nvPr/>
          </p:nvSpPr>
          <p:spPr bwMode="auto">
            <a:xfrm>
              <a:off x="3560" y="300"/>
              <a:ext cx="2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/>
                <a:t>ё</a:t>
              </a:r>
            </a:p>
          </p:txBody>
        </p:sp>
        <p:sp>
          <p:nvSpPr>
            <p:cNvPr id="6219" name="Text Box 67"/>
            <p:cNvSpPr txBox="1">
              <a:spLocks noChangeArrowheads="1"/>
            </p:cNvSpPr>
            <p:nvPr/>
          </p:nvSpPr>
          <p:spPr bwMode="auto">
            <a:xfrm>
              <a:off x="3923" y="300"/>
              <a:ext cx="2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з</a:t>
              </a:r>
            </a:p>
          </p:txBody>
        </p:sp>
        <p:sp>
          <p:nvSpPr>
            <p:cNvPr id="6220" name="Text Box 68"/>
            <p:cNvSpPr txBox="1">
              <a:spLocks noChangeArrowheads="1"/>
            </p:cNvSpPr>
            <p:nvPr/>
          </p:nvSpPr>
          <p:spPr bwMode="auto">
            <a:xfrm>
              <a:off x="4286" y="300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а</a:t>
              </a:r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1042988" y="1052513"/>
            <a:ext cx="4429125" cy="579437"/>
            <a:chOff x="657" y="663"/>
            <a:chExt cx="2790" cy="365"/>
          </a:xfrm>
        </p:grpSpPr>
        <p:sp>
          <p:nvSpPr>
            <p:cNvPr id="6207" name="Text Box 69"/>
            <p:cNvSpPr txBox="1">
              <a:spLocks noChangeArrowheads="1"/>
            </p:cNvSpPr>
            <p:nvPr/>
          </p:nvSpPr>
          <p:spPr bwMode="auto">
            <a:xfrm>
              <a:off x="657" y="663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ж</a:t>
              </a:r>
            </a:p>
          </p:txBody>
        </p:sp>
        <p:sp>
          <p:nvSpPr>
            <p:cNvPr id="6208" name="Text Box 70"/>
            <p:cNvSpPr txBox="1">
              <a:spLocks noChangeArrowheads="1"/>
            </p:cNvSpPr>
            <p:nvPr/>
          </p:nvSpPr>
          <p:spPr bwMode="auto">
            <a:xfrm>
              <a:off x="984" y="663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е</a:t>
              </a:r>
            </a:p>
          </p:txBody>
        </p:sp>
        <p:sp>
          <p:nvSpPr>
            <p:cNvPr id="6209" name="Text Box 71"/>
            <p:cNvSpPr txBox="1">
              <a:spLocks noChangeArrowheads="1"/>
            </p:cNvSpPr>
            <p:nvPr/>
          </p:nvSpPr>
          <p:spPr bwMode="auto">
            <a:xfrm>
              <a:off x="1383" y="663"/>
              <a:ext cx="25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н</a:t>
              </a:r>
            </a:p>
          </p:txBody>
        </p:sp>
        <p:sp>
          <p:nvSpPr>
            <p:cNvPr id="6210" name="Text Box 72"/>
            <p:cNvSpPr txBox="1">
              <a:spLocks noChangeArrowheads="1"/>
            </p:cNvSpPr>
            <p:nvPr/>
          </p:nvSpPr>
          <p:spPr bwMode="auto">
            <a:xfrm>
              <a:off x="1746" y="663"/>
              <a:ext cx="2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ь</a:t>
              </a:r>
            </a:p>
          </p:txBody>
        </p:sp>
        <p:sp>
          <p:nvSpPr>
            <p:cNvPr id="6211" name="Text Box 73"/>
            <p:cNvSpPr txBox="1">
              <a:spLocks noChangeArrowheads="1"/>
            </p:cNvSpPr>
            <p:nvPr/>
          </p:nvSpPr>
          <p:spPr bwMode="auto">
            <a:xfrm>
              <a:off x="2109" y="663"/>
              <a:ext cx="32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ш</a:t>
              </a:r>
            </a:p>
          </p:txBody>
        </p:sp>
        <p:sp>
          <p:nvSpPr>
            <p:cNvPr id="6212" name="Text Box 74"/>
            <p:cNvSpPr txBox="1">
              <a:spLocks noChangeArrowheads="1"/>
            </p:cNvSpPr>
            <p:nvPr/>
          </p:nvSpPr>
          <p:spPr bwMode="auto">
            <a:xfrm>
              <a:off x="2472" y="663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</a:rPr>
                <a:t>е</a:t>
              </a:r>
            </a:p>
          </p:txBody>
        </p:sp>
        <p:sp>
          <p:nvSpPr>
            <p:cNvPr id="6213" name="Text Box 75"/>
            <p:cNvSpPr txBox="1">
              <a:spLocks noChangeArrowheads="1"/>
            </p:cNvSpPr>
            <p:nvPr/>
          </p:nvSpPr>
          <p:spPr bwMode="auto">
            <a:xfrm>
              <a:off x="2835" y="663"/>
              <a:ext cx="25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н</a:t>
              </a:r>
            </a:p>
          </p:txBody>
        </p:sp>
        <p:sp>
          <p:nvSpPr>
            <p:cNvPr id="6214" name="Text Box 76"/>
            <p:cNvSpPr txBox="1">
              <a:spLocks noChangeArrowheads="1"/>
            </p:cNvSpPr>
            <p:nvPr/>
          </p:nvSpPr>
          <p:spPr bwMode="auto">
            <a:xfrm>
              <a:off x="3198" y="663"/>
              <a:ext cx="2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ь</a:t>
              </a:r>
            </a:p>
          </p:txBody>
        </p:sp>
      </p:grpSp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3348038" y="1628775"/>
            <a:ext cx="3860800" cy="579438"/>
            <a:chOff x="2109" y="1026"/>
            <a:chExt cx="2432" cy="365"/>
          </a:xfrm>
        </p:grpSpPr>
        <p:sp>
          <p:nvSpPr>
            <p:cNvPr id="6200" name="Text Box 77"/>
            <p:cNvSpPr txBox="1">
              <a:spLocks noChangeArrowheads="1"/>
            </p:cNvSpPr>
            <p:nvPr/>
          </p:nvSpPr>
          <p:spPr bwMode="auto">
            <a:xfrm>
              <a:off x="2109" y="1026"/>
              <a:ext cx="2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к</a:t>
              </a:r>
            </a:p>
          </p:txBody>
        </p:sp>
        <p:sp>
          <p:nvSpPr>
            <p:cNvPr id="6201" name="Text Box 78"/>
            <p:cNvSpPr txBox="1">
              <a:spLocks noChangeArrowheads="1"/>
            </p:cNvSpPr>
            <p:nvPr/>
          </p:nvSpPr>
          <p:spPr bwMode="auto">
            <a:xfrm>
              <a:off x="2472" y="1026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</a:rPr>
                <a:t>р</a:t>
              </a:r>
            </a:p>
          </p:txBody>
        </p:sp>
        <p:sp>
          <p:nvSpPr>
            <p:cNvPr id="6202" name="Text Box 79"/>
            <p:cNvSpPr txBox="1">
              <a:spLocks noChangeArrowheads="1"/>
            </p:cNvSpPr>
            <p:nvPr/>
          </p:nvSpPr>
          <p:spPr bwMode="auto">
            <a:xfrm>
              <a:off x="2835" y="1026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а</a:t>
              </a:r>
            </a:p>
          </p:txBody>
        </p:sp>
        <p:sp>
          <p:nvSpPr>
            <p:cNvPr id="6203" name="Text Box 80"/>
            <p:cNvSpPr txBox="1">
              <a:spLocks noChangeArrowheads="1"/>
            </p:cNvSpPr>
            <p:nvPr/>
          </p:nvSpPr>
          <p:spPr bwMode="auto">
            <a:xfrm>
              <a:off x="3198" y="1026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с</a:t>
              </a:r>
            </a:p>
          </p:txBody>
        </p:sp>
        <p:sp>
          <p:nvSpPr>
            <p:cNvPr id="6204" name="Text Box 81"/>
            <p:cNvSpPr txBox="1">
              <a:spLocks noChangeArrowheads="1"/>
            </p:cNvSpPr>
            <p:nvPr/>
          </p:nvSpPr>
          <p:spPr bwMode="auto">
            <a:xfrm>
              <a:off x="3560" y="1026"/>
              <a:ext cx="25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н</a:t>
              </a:r>
            </a:p>
          </p:txBody>
        </p:sp>
        <p:sp>
          <p:nvSpPr>
            <p:cNvPr id="6205" name="Text Box 82"/>
            <p:cNvSpPr txBox="1">
              <a:spLocks noChangeArrowheads="1"/>
            </p:cNvSpPr>
            <p:nvPr/>
          </p:nvSpPr>
          <p:spPr bwMode="auto">
            <a:xfrm>
              <a:off x="3923" y="1026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а</a:t>
              </a:r>
            </a:p>
          </p:txBody>
        </p:sp>
        <p:sp>
          <p:nvSpPr>
            <p:cNvPr id="6206" name="Text Box 83"/>
            <p:cNvSpPr txBox="1">
              <a:spLocks noChangeArrowheads="1"/>
            </p:cNvSpPr>
            <p:nvPr/>
          </p:nvSpPr>
          <p:spPr bwMode="auto">
            <a:xfrm>
              <a:off x="4286" y="1026"/>
              <a:ext cx="25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я</a:t>
              </a:r>
            </a:p>
          </p:txBody>
        </p:sp>
      </p:grpSp>
      <p:grpSp>
        <p:nvGrpSpPr>
          <p:cNvPr id="11" name="Group 121"/>
          <p:cNvGrpSpPr>
            <a:grpSpLocks/>
          </p:cNvGrpSpPr>
          <p:nvPr/>
        </p:nvGrpSpPr>
        <p:grpSpPr bwMode="auto">
          <a:xfrm>
            <a:off x="1042988" y="2205038"/>
            <a:ext cx="3819525" cy="579437"/>
            <a:chOff x="657" y="1389"/>
            <a:chExt cx="2406" cy="365"/>
          </a:xfrm>
        </p:grpSpPr>
        <p:sp>
          <p:nvSpPr>
            <p:cNvPr id="6193" name="Text Box 84"/>
            <p:cNvSpPr txBox="1">
              <a:spLocks noChangeArrowheads="1"/>
            </p:cNvSpPr>
            <p:nvPr/>
          </p:nvSpPr>
          <p:spPr bwMode="auto">
            <a:xfrm>
              <a:off x="657" y="1389"/>
              <a:ext cx="2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ч</a:t>
              </a:r>
            </a:p>
          </p:txBody>
        </p:sp>
        <p:sp>
          <p:nvSpPr>
            <p:cNvPr id="6194" name="Text Box 85"/>
            <p:cNvSpPr txBox="1">
              <a:spLocks noChangeArrowheads="1"/>
            </p:cNvSpPr>
            <p:nvPr/>
          </p:nvSpPr>
          <p:spPr bwMode="auto">
            <a:xfrm>
              <a:off x="1029" y="1389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е</a:t>
              </a:r>
            </a:p>
          </p:txBody>
        </p:sp>
        <p:sp>
          <p:nvSpPr>
            <p:cNvPr id="6195" name="Text Box 86"/>
            <p:cNvSpPr txBox="1">
              <a:spLocks noChangeArrowheads="1"/>
            </p:cNvSpPr>
            <p:nvPr/>
          </p:nvSpPr>
          <p:spPr bwMode="auto">
            <a:xfrm>
              <a:off x="1383" y="1389"/>
              <a:ext cx="2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л</a:t>
              </a:r>
            </a:p>
          </p:txBody>
        </p:sp>
        <p:sp>
          <p:nvSpPr>
            <p:cNvPr id="6196" name="Text Box 87"/>
            <p:cNvSpPr txBox="1">
              <a:spLocks noChangeArrowheads="1"/>
            </p:cNvSpPr>
            <p:nvPr/>
          </p:nvSpPr>
          <p:spPr bwMode="auto">
            <a:xfrm>
              <a:off x="1746" y="1389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о</a:t>
              </a:r>
            </a:p>
          </p:txBody>
        </p:sp>
        <p:sp>
          <p:nvSpPr>
            <p:cNvPr id="6197" name="Text Box 88"/>
            <p:cNvSpPr txBox="1">
              <a:spLocks noChangeArrowheads="1"/>
            </p:cNvSpPr>
            <p:nvPr/>
          </p:nvSpPr>
          <p:spPr bwMode="auto">
            <a:xfrm>
              <a:off x="2109" y="1389"/>
              <a:ext cx="2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в</a:t>
              </a:r>
            </a:p>
          </p:txBody>
        </p:sp>
        <p:sp>
          <p:nvSpPr>
            <p:cNvPr id="6198" name="Text Box 89"/>
            <p:cNvSpPr txBox="1">
              <a:spLocks noChangeArrowheads="1"/>
            </p:cNvSpPr>
            <p:nvPr/>
          </p:nvSpPr>
          <p:spPr bwMode="auto">
            <a:xfrm>
              <a:off x="2472" y="1389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</a:rPr>
                <a:t>е</a:t>
              </a:r>
            </a:p>
          </p:txBody>
        </p:sp>
        <p:sp>
          <p:nvSpPr>
            <p:cNvPr id="6199" name="Text Box 90"/>
            <p:cNvSpPr txBox="1">
              <a:spLocks noChangeArrowheads="1"/>
            </p:cNvSpPr>
            <p:nvPr/>
          </p:nvSpPr>
          <p:spPr bwMode="auto">
            <a:xfrm>
              <a:off x="2835" y="1389"/>
              <a:ext cx="2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к</a:t>
              </a:r>
            </a:p>
          </p:txBody>
        </p:sp>
      </p:grpSp>
      <p:grpSp>
        <p:nvGrpSpPr>
          <p:cNvPr id="12" name="Group 124"/>
          <p:cNvGrpSpPr>
            <a:grpSpLocks/>
          </p:cNvGrpSpPr>
          <p:nvPr/>
        </p:nvGrpSpPr>
        <p:grpSpPr bwMode="auto">
          <a:xfrm>
            <a:off x="1042988" y="2781300"/>
            <a:ext cx="4438650" cy="579438"/>
            <a:chOff x="657" y="1752"/>
            <a:chExt cx="2796" cy="365"/>
          </a:xfrm>
        </p:grpSpPr>
        <p:sp>
          <p:nvSpPr>
            <p:cNvPr id="6185" name="Text Box 91"/>
            <p:cNvSpPr txBox="1">
              <a:spLocks noChangeArrowheads="1"/>
            </p:cNvSpPr>
            <p:nvPr/>
          </p:nvSpPr>
          <p:spPr bwMode="auto">
            <a:xfrm>
              <a:off x="657" y="1752"/>
              <a:ext cx="24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э</a:t>
              </a:r>
            </a:p>
          </p:txBody>
        </p:sp>
        <p:sp>
          <p:nvSpPr>
            <p:cNvPr id="6186" name="Text Box 92"/>
            <p:cNvSpPr txBox="1">
              <a:spLocks noChangeArrowheads="1"/>
            </p:cNvSpPr>
            <p:nvPr/>
          </p:nvSpPr>
          <p:spPr bwMode="auto">
            <a:xfrm>
              <a:off x="1020" y="1752"/>
              <a:ext cx="2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к</a:t>
              </a:r>
            </a:p>
          </p:txBody>
        </p:sp>
        <p:sp>
          <p:nvSpPr>
            <p:cNvPr id="6187" name="Text Box 93"/>
            <p:cNvSpPr txBox="1">
              <a:spLocks noChangeArrowheads="1"/>
            </p:cNvSpPr>
            <p:nvPr/>
          </p:nvSpPr>
          <p:spPr bwMode="auto">
            <a:xfrm>
              <a:off x="1383" y="1752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о</a:t>
              </a:r>
            </a:p>
          </p:txBody>
        </p:sp>
        <p:sp>
          <p:nvSpPr>
            <p:cNvPr id="6188" name="Text Box 94"/>
            <p:cNvSpPr txBox="1">
              <a:spLocks noChangeArrowheads="1"/>
            </p:cNvSpPr>
            <p:nvPr/>
          </p:nvSpPr>
          <p:spPr bwMode="auto">
            <a:xfrm>
              <a:off x="1746" y="1752"/>
              <a:ext cx="2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л</a:t>
              </a:r>
            </a:p>
          </p:txBody>
        </p:sp>
        <p:sp>
          <p:nvSpPr>
            <p:cNvPr id="6189" name="Text Box 95"/>
            <p:cNvSpPr txBox="1">
              <a:spLocks noChangeArrowheads="1"/>
            </p:cNvSpPr>
            <p:nvPr/>
          </p:nvSpPr>
          <p:spPr bwMode="auto">
            <a:xfrm>
              <a:off x="2109" y="1752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о</a:t>
              </a:r>
            </a:p>
          </p:txBody>
        </p:sp>
        <p:sp>
          <p:nvSpPr>
            <p:cNvPr id="6190" name="Text Box 96"/>
            <p:cNvSpPr txBox="1">
              <a:spLocks noChangeArrowheads="1"/>
            </p:cNvSpPr>
            <p:nvPr/>
          </p:nvSpPr>
          <p:spPr bwMode="auto">
            <a:xfrm>
              <a:off x="2472" y="1752"/>
              <a:ext cx="2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</a:rPr>
                <a:t>г</a:t>
              </a:r>
            </a:p>
          </p:txBody>
        </p:sp>
        <p:sp>
          <p:nvSpPr>
            <p:cNvPr id="6191" name="Text Box 97"/>
            <p:cNvSpPr txBox="1">
              <a:spLocks noChangeArrowheads="1"/>
            </p:cNvSpPr>
            <p:nvPr/>
          </p:nvSpPr>
          <p:spPr bwMode="auto">
            <a:xfrm>
              <a:off x="2835" y="1752"/>
              <a:ext cx="25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и</a:t>
              </a:r>
            </a:p>
          </p:txBody>
        </p:sp>
        <p:sp>
          <p:nvSpPr>
            <p:cNvPr id="6192" name="Text Box 98"/>
            <p:cNvSpPr txBox="1">
              <a:spLocks noChangeArrowheads="1"/>
            </p:cNvSpPr>
            <p:nvPr/>
          </p:nvSpPr>
          <p:spPr bwMode="auto">
            <a:xfrm>
              <a:off x="3198" y="1752"/>
              <a:ext cx="25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я</a:t>
              </a:r>
            </a:p>
          </p:txBody>
        </p:sp>
      </p:grpSp>
      <p:grpSp>
        <p:nvGrpSpPr>
          <p:cNvPr id="13" name="Group 128"/>
          <p:cNvGrpSpPr>
            <a:grpSpLocks/>
          </p:cNvGrpSpPr>
          <p:nvPr/>
        </p:nvGrpSpPr>
        <p:grpSpPr bwMode="auto">
          <a:xfrm>
            <a:off x="2771775" y="3357563"/>
            <a:ext cx="3865563" cy="579437"/>
            <a:chOff x="1746" y="2115"/>
            <a:chExt cx="2435" cy="365"/>
          </a:xfrm>
        </p:grpSpPr>
        <p:sp>
          <p:nvSpPr>
            <p:cNvPr id="6178" name="Text Box 99"/>
            <p:cNvSpPr txBox="1">
              <a:spLocks noChangeArrowheads="1"/>
            </p:cNvSpPr>
            <p:nvPr/>
          </p:nvSpPr>
          <p:spPr bwMode="auto">
            <a:xfrm>
              <a:off x="1746" y="2115"/>
              <a:ext cx="25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п</a:t>
              </a:r>
            </a:p>
          </p:txBody>
        </p:sp>
        <p:sp>
          <p:nvSpPr>
            <p:cNvPr id="6179" name="Text Box 100"/>
            <p:cNvSpPr txBox="1">
              <a:spLocks noChangeArrowheads="1"/>
            </p:cNvSpPr>
            <p:nvPr/>
          </p:nvSpPr>
          <p:spPr bwMode="auto">
            <a:xfrm>
              <a:off x="2109" y="2115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р</a:t>
              </a:r>
            </a:p>
          </p:txBody>
        </p:sp>
        <p:sp>
          <p:nvSpPr>
            <p:cNvPr id="6180" name="Text Box 101"/>
            <p:cNvSpPr txBox="1">
              <a:spLocks noChangeArrowheads="1"/>
            </p:cNvSpPr>
            <p:nvPr/>
          </p:nvSpPr>
          <p:spPr bwMode="auto">
            <a:xfrm>
              <a:off x="2472" y="2115"/>
              <a:ext cx="25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</a:rPr>
                <a:t>и</a:t>
              </a:r>
            </a:p>
          </p:txBody>
        </p:sp>
        <p:sp>
          <p:nvSpPr>
            <p:cNvPr id="6181" name="Text Box 102"/>
            <p:cNvSpPr txBox="1">
              <a:spLocks noChangeArrowheads="1"/>
            </p:cNvSpPr>
            <p:nvPr/>
          </p:nvSpPr>
          <p:spPr bwMode="auto">
            <a:xfrm>
              <a:off x="2835" y="2115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р</a:t>
              </a:r>
            </a:p>
          </p:txBody>
        </p:sp>
        <p:sp>
          <p:nvSpPr>
            <p:cNvPr id="6182" name="Text Box 103"/>
            <p:cNvSpPr txBox="1">
              <a:spLocks noChangeArrowheads="1"/>
            </p:cNvSpPr>
            <p:nvPr/>
          </p:nvSpPr>
          <p:spPr bwMode="auto">
            <a:xfrm>
              <a:off x="3198" y="2115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о</a:t>
              </a:r>
            </a:p>
          </p:txBody>
        </p:sp>
        <p:sp>
          <p:nvSpPr>
            <p:cNvPr id="6183" name="Text Box 104"/>
            <p:cNvSpPr txBox="1">
              <a:spLocks noChangeArrowheads="1"/>
            </p:cNvSpPr>
            <p:nvPr/>
          </p:nvSpPr>
          <p:spPr bwMode="auto">
            <a:xfrm>
              <a:off x="3560" y="2115"/>
              <a:ext cx="2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д</a:t>
              </a:r>
            </a:p>
          </p:txBody>
        </p:sp>
        <p:sp>
          <p:nvSpPr>
            <p:cNvPr id="6184" name="Text Box 105"/>
            <p:cNvSpPr txBox="1">
              <a:spLocks noChangeArrowheads="1"/>
            </p:cNvSpPr>
            <p:nvPr/>
          </p:nvSpPr>
          <p:spPr bwMode="auto">
            <a:xfrm>
              <a:off x="3923" y="2115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/>
                <a:t>а</a:t>
              </a:r>
            </a:p>
          </p:txBody>
        </p:sp>
      </p:grpSp>
      <p:pic>
        <p:nvPicPr>
          <p:cNvPr id="17515" name="Picture 107" descr="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708275"/>
            <a:ext cx="3035300" cy="37433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7517" name="Text Box 109"/>
          <p:cNvSpPr txBox="1">
            <a:spLocks noChangeArrowheads="1"/>
          </p:cNvSpPr>
          <p:nvPr/>
        </p:nvSpPr>
        <p:spPr bwMode="auto">
          <a:xfrm>
            <a:off x="539750" y="4365625"/>
            <a:ext cx="401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006600"/>
                </a:solidFill>
              </a:rPr>
              <a:t>Ценное лекарственное</a:t>
            </a:r>
          </a:p>
          <a:p>
            <a:pPr algn="ctr"/>
            <a:r>
              <a:rPr lang="ru-RU" sz="2800">
                <a:solidFill>
                  <a:srgbClr val="006600"/>
                </a:solidFill>
              </a:rPr>
              <a:t>растение, в переводе</a:t>
            </a:r>
          </a:p>
          <a:p>
            <a:pPr algn="ctr"/>
            <a:r>
              <a:rPr lang="ru-RU" sz="2800">
                <a:solidFill>
                  <a:srgbClr val="006600"/>
                </a:solidFill>
              </a:rPr>
              <a:t>с китайского языка:</a:t>
            </a:r>
          </a:p>
          <a:p>
            <a:pPr algn="ctr"/>
            <a:r>
              <a:rPr lang="ru-RU" sz="2800">
                <a:solidFill>
                  <a:srgbClr val="006600"/>
                </a:solidFill>
              </a:rPr>
              <a:t>«Человек-корень».</a:t>
            </a:r>
          </a:p>
        </p:txBody>
      </p:sp>
      <p:pic>
        <p:nvPicPr>
          <p:cNvPr id="17523" name="Picture 115" descr="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420938"/>
            <a:ext cx="2381250" cy="4038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7524" name="Text Box 116"/>
          <p:cNvSpPr txBox="1">
            <a:spLocks noChangeArrowheads="1"/>
          </p:cNvSpPr>
          <p:nvPr/>
        </p:nvSpPr>
        <p:spPr bwMode="auto">
          <a:xfrm>
            <a:off x="611188" y="4437063"/>
            <a:ext cx="3940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006600"/>
                </a:solidFill>
              </a:rPr>
              <a:t>Как называется книга,</a:t>
            </a:r>
          </a:p>
          <a:p>
            <a:pPr algn="ctr"/>
            <a:r>
              <a:rPr lang="ru-RU" sz="2800">
                <a:solidFill>
                  <a:srgbClr val="006600"/>
                </a:solidFill>
              </a:rPr>
              <a:t>в которую занесены</a:t>
            </a:r>
          </a:p>
          <a:p>
            <a:pPr algn="ctr"/>
            <a:r>
              <a:rPr lang="ru-RU" sz="2800">
                <a:solidFill>
                  <a:srgbClr val="006600"/>
                </a:solidFill>
              </a:rPr>
              <a:t>редкие и исчезающие</a:t>
            </a:r>
          </a:p>
          <a:p>
            <a:pPr algn="ctr"/>
            <a:r>
              <a:rPr lang="ru-RU" sz="2800">
                <a:solidFill>
                  <a:srgbClr val="006600"/>
                </a:solidFill>
              </a:rPr>
              <a:t>растения и животные?</a:t>
            </a:r>
          </a:p>
        </p:txBody>
      </p:sp>
      <p:pic>
        <p:nvPicPr>
          <p:cNvPr id="17526" name="Picture 118" descr="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644900"/>
            <a:ext cx="2741612" cy="26876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527" name="Text Box 119"/>
          <p:cNvSpPr txBox="1">
            <a:spLocks noChangeArrowheads="1"/>
          </p:cNvSpPr>
          <p:nvPr/>
        </p:nvSpPr>
        <p:spPr bwMode="auto">
          <a:xfrm>
            <a:off x="684213" y="4508500"/>
            <a:ext cx="37988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6600"/>
                </a:solidFill>
              </a:rPr>
              <a:t>Кто наносит самый</a:t>
            </a:r>
          </a:p>
          <a:p>
            <a:pPr algn="ctr"/>
            <a:r>
              <a:rPr lang="ru-RU" sz="3200">
                <a:solidFill>
                  <a:srgbClr val="006600"/>
                </a:solidFill>
              </a:rPr>
              <a:t>большой вред </a:t>
            </a:r>
          </a:p>
          <a:p>
            <a:pPr algn="ctr"/>
            <a:r>
              <a:rPr lang="ru-RU" sz="3200">
                <a:solidFill>
                  <a:srgbClr val="006600"/>
                </a:solidFill>
              </a:rPr>
              <a:t>природе?</a:t>
            </a:r>
          </a:p>
        </p:txBody>
      </p:sp>
      <p:pic>
        <p:nvPicPr>
          <p:cNvPr id="17530" name="Picture 122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076700"/>
            <a:ext cx="3038475" cy="2239963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7531" name="Text Box 123"/>
          <p:cNvSpPr txBox="1">
            <a:spLocks noChangeArrowheads="1"/>
          </p:cNvSpPr>
          <p:nvPr/>
        </p:nvSpPr>
        <p:spPr bwMode="auto">
          <a:xfrm>
            <a:off x="611188" y="4652963"/>
            <a:ext cx="39798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6600"/>
                </a:solidFill>
              </a:rPr>
              <a:t>Наука о связях между</a:t>
            </a:r>
          </a:p>
          <a:p>
            <a:r>
              <a:rPr lang="ru-RU" sz="2800">
                <a:solidFill>
                  <a:srgbClr val="006600"/>
                </a:solidFill>
              </a:rPr>
              <a:t> живыми существами</a:t>
            </a:r>
          </a:p>
          <a:p>
            <a:r>
              <a:rPr lang="ru-RU" sz="2800">
                <a:solidFill>
                  <a:srgbClr val="006600"/>
                </a:solidFill>
              </a:rPr>
              <a:t>и окружающей средой.</a:t>
            </a:r>
          </a:p>
        </p:txBody>
      </p:sp>
      <p:pic>
        <p:nvPicPr>
          <p:cNvPr id="17533" name="Picture 125" descr="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4005263"/>
            <a:ext cx="2555875" cy="24336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535" name="Text Box 127"/>
          <p:cNvSpPr txBox="1">
            <a:spLocks noChangeArrowheads="1"/>
          </p:cNvSpPr>
          <p:nvPr/>
        </p:nvSpPr>
        <p:spPr bwMode="auto">
          <a:xfrm>
            <a:off x="684213" y="4652963"/>
            <a:ext cx="38465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006600"/>
                </a:solidFill>
              </a:rPr>
              <a:t>Солнце, воздух, вода,</a:t>
            </a:r>
          </a:p>
          <a:p>
            <a:pPr algn="ctr"/>
            <a:r>
              <a:rPr lang="ru-RU" sz="2800">
                <a:solidFill>
                  <a:srgbClr val="006600"/>
                </a:solidFill>
              </a:rPr>
              <a:t>растения, животные,</a:t>
            </a:r>
          </a:p>
          <a:p>
            <a:pPr algn="ctr"/>
            <a:r>
              <a:rPr lang="ru-RU" sz="2800">
                <a:solidFill>
                  <a:srgbClr val="006600"/>
                </a:solidFill>
              </a:rPr>
              <a:t>человек – всё это …</a:t>
            </a:r>
          </a:p>
        </p:txBody>
      </p:sp>
      <p:pic>
        <p:nvPicPr>
          <p:cNvPr id="17537" name="Picture 129" descr="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4148138"/>
            <a:ext cx="2335212" cy="233521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6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6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6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62"/>
                  </p:tgtEl>
                </p:cond>
              </p:nextCondLst>
            </p:seq>
          </p:childTnLst>
        </p:cTn>
      </p:par>
    </p:tnLst>
    <p:bldLst>
      <p:bldP spid="17470" grpId="0"/>
      <p:bldP spid="17470" grpId="1"/>
      <p:bldP spid="17517" grpId="0"/>
      <p:bldP spid="17517" grpId="1"/>
      <p:bldP spid="17524" grpId="0"/>
      <p:bldP spid="17524" grpId="1"/>
      <p:bldP spid="17527" grpId="0" build="allAtOnce"/>
      <p:bldP spid="17531" grpId="0" build="allAtOnce"/>
      <p:bldP spid="175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32" name="Picture 8" descr="kalendula_kopij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kalendula_kopij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kalendula_kopij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kalendula_kopij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 rot="-8838398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 rot="-7330253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 rot="-54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47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Picture 24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Picture 25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-5814053">
            <a:off x="931863" y="4189412"/>
            <a:ext cx="11191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6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7"/>
                </p:tgtEl>
              </p:cMediaNode>
            </p:audio>
          </p:childTnLst>
        </p:cTn>
      </p:par>
    </p:tnLst>
    <p:bldLst>
      <p:bldP spid="26626" grpId="0" animBg="1" autoUpdateAnimBg="0"/>
      <p:bldP spid="26627" grpId="0" autoUpdateAnimBg="0"/>
      <p:bldP spid="26628" grpId="0" animBg="1"/>
      <p:bldP spid="26629" grpId="0" animBg="1"/>
      <p:bldP spid="26630" grpId="0" animBg="1"/>
      <p:bldP spid="26631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8153400" cy="3581400"/>
          </a:xfrm>
        </p:spPr>
        <p:txBody>
          <a:bodyPr/>
          <a:lstStyle/>
          <a:p>
            <a:r>
              <a:rPr lang="ru-RU" sz="4800" smtClean="0">
                <a:solidFill>
                  <a:srgbClr val="006600"/>
                </a:solidFill>
                <a:latin typeface="Monotype Corsiva" pitchFamily="66" charset="0"/>
              </a:rPr>
              <a:t>Рассмотри схему на следующем кадре. Объясни, почему многие растения и животные встречаются всё реже.</a:t>
            </a:r>
          </a:p>
        </p:txBody>
      </p:sp>
      <p:pic>
        <p:nvPicPr>
          <p:cNvPr id="10250" name="Picture 10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9525" y="3860800"/>
            <a:ext cx="2316163" cy="23161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54" name="Picture 14" descr="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33375"/>
            <a:ext cx="3028950" cy="19923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55" name="Picture 15" descr="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052513"/>
            <a:ext cx="2200275" cy="23764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57" name="Picture 17" descr="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437063"/>
            <a:ext cx="2049463" cy="20494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4643438" y="2349500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5364163" y="2276475"/>
            <a:ext cx="1008062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 flipV="1">
            <a:off x="5364163" y="3644900"/>
            <a:ext cx="936625" cy="1152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4716463" y="4076700"/>
            <a:ext cx="0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2843213" y="2349500"/>
            <a:ext cx="1223962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2771775" y="3573463"/>
            <a:ext cx="1295400" cy="1223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7" name="Picture 2" descr="Картинка 38 из 812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2667000"/>
            <a:ext cx="1249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Картинка 85 из 25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685800"/>
            <a:ext cx="2524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" descr="Картинка 35 из 114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4114800"/>
            <a:ext cx="1765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6600"/>
                </a:solidFill>
              </a:rPr>
              <a:t>Работа по учебнику.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2133600"/>
            <a:ext cx="5265737" cy="424973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mtClean="0"/>
              <a:t>Прочитай </a:t>
            </a:r>
          </a:p>
          <a:p>
            <a:pPr marL="609600" indent="-609600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Правила друзей природы</a:t>
            </a:r>
          </a:p>
          <a:p>
            <a:pPr marL="609600" indent="-609600">
              <a:buFontTx/>
              <a:buNone/>
            </a:pPr>
            <a:r>
              <a:rPr lang="ru-RU" smtClean="0"/>
              <a:t>на стр.87 учебника.</a:t>
            </a:r>
          </a:p>
          <a:p>
            <a:pPr marL="609600" indent="-609600">
              <a:buFontTx/>
              <a:buNone/>
            </a:pPr>
            <a:endParaRPr lang="ru-RU" smtClean="0"/>
          </a:p>
          <a:p>
            <a:pPr marL="609600" indent="-609600">
              <a:buFontTx/>
              <a:buNone/>
            </a:pPr>
            <a:r>
              <a:rPr lang="ru-RU" smtClean="0"/>
              <a:t>2.   Рассмотри </a:t>
            </a:r>
            <a:r>
              <a:rPr lang="ru-RU" smtClean="0">
                <a:solidFill>
                  <a:srgbClr val="FF0000"/>
                </a:solidFill>
              </a:rPr>
              <a:t>экологические знаки</a:t>
            </a:r>
            <a:r>
              <a:rPr lang="ru-RU" smtClean="0"/>
              <a:t>.</a:t>
            </a:r>
          </a:p>
        </p:txBody>
      </p:sp>
      <p:pic>
        <p:nvPicPr>
          <p:cNvPr id="11268" name="Picture 4" descr="gf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2171700" cy="28670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987675" y="2565400"/>
            <a:ext cx="52038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Закрой правила листком</a:t>
            </a:r>
          </a:p>
          <a:p>
            <a:r>
              <a:rPr lang="ru-RU" sz="3200"/>
              <a:t>бумаги и проверь своего </a:t>
            </a:r>
          </a:p>
          <a:p>
            <a:r>
              <a:rPr lang="ru-RU" sz="3200"/>
              <a:t>соседа по парте эти </a:t>
            </a:r>
          </a:p>
          <a:p>
            <a:r>
              <a:rPr lang="ru-RU" sz="3200"/>
              <a:t>правила по экологическим</a:t>
            </a:r>
          </a:p>
          <a:p>
            <a:r>
              <a:rPr lang="ru-RU" sz="3200"/>
              <a:t>знакам.</a:t>
            </a:r>
          </a:p>
        </p:txBody>
      </p:sp>
      <p:pic>
        <p:nvPicPr>
          <p:cNvPr id="11273" name="Picture 9" descr="67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96975"/>
            <a:ext cx="1633538" cy="51117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f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981200"/>
            <a:ext cx="2454275" cy="324008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1447800"/>
            <a:ext cx="6248400" cy="426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kern="0" dirty="0">
                <a:solidFill>
                  <a:srgbClr val="193200"/>
                </a:solidFill>
                <a:latin typeface="Monotype Corsiva" pitchFamily="66" charset="0"/>
                <a:ea typeface="+mj-ea"/>
                <a:cs typeface="+mj-cs"/>
              </a:rPr>
              <a:t>Комитет по охране природы:</a:t>
            </a:r>
          </a:p>
          <a:p>
            <a:pPr>
              <a:buFontTx/>
              <a:buChar char="-"/>
              <a:defRPr/>
            </a:pPr>
            <a:r>
              <a:rPr lang="ru-RU" sz="40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Отдел охраны животных</a:t>
            </a:r>
          </a:p>
          <a:p>
            <a:pPr>
              <a:buFontTx/>
              <a:buChar char="-"/>
              <a:defRPr/>
            </a:pPr>
            <a:r>
              <a:rPr lang="ru-RU" sz="40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( 1 ряд)</a:t>
            </a:r>
          </a:p>
          <a:p>
            <a:pPr>
              <a:buFontTx/>
              <a:buChar char="-"/>
              <a:defRPr/>
            </a:pPr>
            <a:r>
              <a:rPr lang="ru-RU" sz="40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Отдел охраны растений</a:t>
            </a:r>
          </a:p>
          <a:p>
            <a:pPr>
              <a:defRPr/>
            </a:pPr>
            <a:r>
              <a:rPr lang="ru-RU" sz="40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(2 ряд)</a:t>
            </a:r>
          </a:p>
          <a:p>
            <a:pPr>
              <a:defRPr/>
            </a:pPr>
            <a:r>
              <a:rPr lang="ru-RU" sz="40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- Отдел охраны водоемов и воздуха     (3 ряд)</a:t>
            </a:r>
          </a:p>
          <a:p>
            <a:pPr>
              <a:buFontTx/>
              <a:buChar char="-"/>
              <a:defRPr/>
            </a:pPr>
            <a:endParaRPr lang="ru-RU" sz="4000" kern="0" dirty="0">
              <a:solidFill>
                <a:srgbClr val="0066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0" y="1219200"/>
            <a:ext cx="7315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315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52600" y="1295400"/>
            <a:ext cx="69342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Ты, дружок, смотри, не подкачай!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Правдивым быть и добрым обещай!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Не обижай ни птаху, ни сверчка,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Не покупай для бабочки сачка!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Люби цветы, леса, простор полей-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Всё, что зовётся Родиной твоей!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1269" name="Picture 1026" descr="Картинка 1 из 4662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81200"/>
            <a:ext cx="4830763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71600" y="609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60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Сидел в траве </a:t>
            </a:r>
            <a:r>
              <a:rPr lang="ru-RU" sz="60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кузнечик  </a:t>
            </a:r>
            <a:endParaRPr lang="ru-RU" sz="6000" kern="0" dirty="0">
              <a:solidFill>
                <a:srgbClr val="0066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6" grpId="0"/>
      <p:bldP spid="6" grpId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339</Words>
  <Application>Microsoft PowerPoint</Application>
  <PresentationFormat>Экран (4:3)</PresentationFormat>
  <Paragraphs>111</Paragraphs>
  <Slides>12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Monotype Corsiva</vt:lpstr>
      <vt:lpstr>Arial Unicode MS</vt:lpstr>
      <vt:lpstr>Times New Roman</vt:lpstr>
      <vt:lpstr>Оформление по умолчанию</vt:lpstr>
      <vt:lpstr>Будь природе другом!</vt:lpstr>
      <vt:lpstr>Слайд 2</vt:lpstr>
      <vt:lpstr>Слайд 3</vt:lpstr>
      <vt:lpstr>Слайд 4</vt:lpstr>
      <vt:lpstr>Слайд 5</vt:lpstr>
      <vt:lpstr>Рассмотри схему на следующем кадре. Объясни, почему многие растения и животные встречаются всё реже.</vt:lpstr>
      <vt:lpstr>Работа по учебнику.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Демонстрационно-бесплатная версия</cp:lastModifiedBy>
  <cp:revision>52</cp:revision>
  <cp:lastPrinted>1601-01-01T00:00:00Z</cp:lastPrinted>
  <dcterms:created xsi:type="dcterms:W3CDTF">1601-01-01T00:00:00Z</dcterms:created>
  <dcterms:modified xsi:type="dcterms:W3CDTF">2010-12-12T13:38:04Z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