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95B84-B9E7-4CED-ACDD-58148E7AAB91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2EAA-9FD2-4875-8975-9B80FA3578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95B84-B9E7-4CED-ACDD-58148E7AAB91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2EAA-9FD2-4875-8975-9B80FA3578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95B84-B9E7-4CED-ACDD-58148E7AAB91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2EAA-9FD2-4875-8975-9B80FA3578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95B84-B9E7-4CED-ACDD-58148E7AAB91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2EAA-9FD2-4875-8975-9B80FA3578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95B84-B9E7-4CED-ACDD-58148E7AAB91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2EAA-9FD2-4875-8975-9B80FA3578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95B84-B9E7-4CED-ACDD-58148E7AAB91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2EAA-9FD2-4875-8975-9B80FA3578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95B84-B9E7-4CED-ACDD-58148E7AAB91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2EAA-9FD2-4875-8975-9B80FA3578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95B84-B9E7-4CED-ACDD-58148E7AAB91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2EAA-9FD2-4875-8975-9B80FA3578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95B84-B9E7-4CED-ACDD-58148E7AAB91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2EAA-9FD2-4875-8975-9B80FA3578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95B84-B9E7-4CED-ACDD-58148E7AAB91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2EAA-9FD2-4875-8975-9B80FA3578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95B84-B9E7-4CED-ACDD-58148E7AAB91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2EAA-9FD2-4875-8975-9B80FA357861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E195B84-B9E7-4CED-ACDD-58148E7AAB91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C0D2EAA-9FD2-4875-8975-9B80FA35786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980728"/>
            <a:ext cx="9144000" cy="2880320"/>
          </a:xfrm>
        </p:spPr>
        <p:txBody>
          <a:bodyPr/>
          <a:lstStyle/>
          <a:p>
            <a:r>
              <a:rPr lang="ru-RU" b="1" i="1" dirty="0" smtClean="0">
                <a:latin typeface="Georgia" pitchFamily="18" charset="0"/>
                <a:cs typeface="Aharoni" pitchFamily="2" charset="-79"/>
              </a:rPr>
              <a:t>Интеллектуальный  конкурс</a:t>
            </a:r>
            <a:br>
              <a:rPr lang="ru-RU" b="1" i="1" dirty="0" smtClean="0">
                <a:latin typeface="Georgia" pitchFamily="18" charset="0"/>
                <a:cs typeface="Aharoni" pitchFamily="2" charset="-79"/>
              </a:rPr>
            </a:br>
            <a:r>
              <a:rPr lang="ru-RU" b="1" i="1" dirty="0">
                <a:latin typeface="Georgia" pitchFamily="18" charset="0"/>
                <a:cs typeface="Aharoni" pitchFamily="2" charset="-79"/>
              </a:rPr>
              <a:t/>
            </a:r>
            <a:br>
              <a:rPr lang="ru-RU" b="1" i="1" dirty="0">
                <a:latin typeface="Georgia" pitchFamily="18" charset="0"/>
                <a:cs typeface="Aharoni" pitchFamily="2" charset="-79"/>
              </a:rPr>
            </a:br>
            <a:r>
              <a:rPr lang="ru-RU" sz="4800" b="1" i="1" dirty="0" smtClean="0">
                <a:latin typeface="Georgia" pitchFamily="18" charset="0"/>
                <a:cs typeface="Aharoni" pitchFamily="2" charset="-79"/>
              </a:rPr>
              <a:t>«Юные знатоки                   </a:t>
            </a:r>
            <a:br>
              <a:rPr lang="ru-RU" sz="4800" b="1" i="1" dirty="0" smtClean="0">
                <a:latin typeface="Georgia" pitchFamily="18" charset="0"/>
                <a:cs typeface="Aharoni" pitchFamily="2" charset="-79"/>
              </a:rPr>
            </a:br>
            <a:r>
              <a:rPr lang="ru-RU" sz="4800" b="1" i="1" dirty="0">
                <a:latin typeface="Georgia" pitchFamily="18" charset="0"/>
                <a:cs typeface="Aharoni" pitchFamily="2" charset="-79"/>
              </a:rPr>
              <a:t> </a:t>
            </a:r>
            <a:r>
              <a:rPr lang="ru-RU" sz="4800" b="1" i="1" dirty="0" smtClean="0">
                <a:latin typeface="Georgia" pitchFamily="18" charset="0"/>
                <a:cs typeface="Aharoni" pitchFamily="2" charset="-79"/>
              </a:rPr>
              <a:t>                                  природы»</a:t>
            </a:r>
            <a:endParaRPr lang="ru-RU" sz="4800" b="1" i="1" dirty="0">
              <a:latin typeface="Georgia" pitchFamily="18" charset="0"/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50270" y="4221088"/>
            <a:ext cx="3993864" cy="199683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Презентацию подготовил: старший воспитатель Спирина Ю.Д.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</a:rPr>
              <a:t>Конкурс провели: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</a:rPr>
              <a:t>старшие воспитатели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</a:rPr>
              <a:t>Спирина Ю.Д.,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err="1" smtClean="0">
                <a:solidFill>
                  <a:schemeClr val="tx1"/>
                </a:solidFill>
              </a:rPr>
              <a:t>Старичкова</a:t>
            </a:r>
            <a:r>
              <a:rPr lang="ru-RU" dirty="0" smtClean="0">
                <a:solidFill>
                  <a:schemeClr val="tx1"/>
                </a:solidFill>
              </a:rPr>
              <a:t> С.С.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Юлия\AppData\Local\Microsoft\Windows\Temporary Internet Files\Content.IE5\J8WZZLPU\MC90023206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573016"/>
            <a:ext cx="2945134" cy="264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98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125113" cy="924475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/>
                <a:ea typeface="Times New Roman"/>
              </a:rPr>
              <a:t>Предварительная работа: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None/>
              <a:tabLst>
                <a:tab pos="168275" algn="l"/>
              </a:tabLst>
            </a:pPr>
            <a:r>
              <a:rPr lang="ru-RU" sz="2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1. </a:t>
            </a:r>
            <a:r>
              <a:rPr lang="ru-RU" sz="20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Повторить </a:t>
            </a:r>
            <a:r>
              <a:rPr lang="ru-RU" sz="20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 </a:t>
            </a:r>
            <a:r>
              <a:rPr lang="ru-RU" sz="20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детьми:</a:t>
            </a:r>
            <a:endParaRPr lang="ru-RU" sz="2000" b="1" dirty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0" marR="127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объекты </a:t>
            </a:r>
            <a:r>
              <a:rPr lang="ru-RU" sz="2000" dirty="0">
                <a:solidFill>
                  <a:schemeClr val="tx1"/>
                </a:solidFill>
                <a:latin typeface="Times New Roman"/>
                <a:ea typeface="Times New Roman"/>
              </a:rPr>
              <a:t>неживой природы (солнце, луна, звезды, вода в разных состояниях); </a:t>
            </a:r>
            <a:endParaRPr lang="ru-RU" sz="2000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0" marR="127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- объекты </a:t>
            </a:r>
            <a:r>
              <a:rPr lang="ru-RU" sz="2000" dirty="0">
                <a:solidFill>
                  <a:schemeClr val="tx1"/>
                </a:solidFill>
                <a:latin typeface="Times New Roman"/>
                <a:ea typeface="Times New Roman"/>
              </a:rPr>
              <a:t>рукотворного мира;</a:t>
            </a:r>
          </a:p>
          <a:p>
            <a:pPr marL="0" marR="127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- объекты </a:t>
            </a:r>
            <a:r>
              <a:rPr lang="ru-RU" sz="2000" dirty="0">
                <a:solidFill>
                  <a:schemeClr val="tx1"/>
                </a:solidFill>
                <a:latin typeface="Times New Roman"/>
                <a:ea typeface="Times New Roman"/>
              </a:rPr>
              <a:t>живой природы - животные (травоядные, хищники, всеядные), птицы, насекомые, растения (комнатные, леса, лекарственные); </a:t>
            </a:r>
            <a:endParaRPr lang="ru-RU" sz="2000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0" marR="127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- растения </a:t>
            </a:r>
            <a:r>
              <a:rPr lang="ru-RU" sz="2000" dirty="0">
                <a:solidFill>
                  <a:schemeClr val="tx1"/>
                </a:solidFill>
                <a:latin typeface="Times New Roman"/>
                <a:ea typeface="Times New Roman"/>
              </a:rPr>
              <a:t>и животные, занесенные в Красную книгу; 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               - экологические </a:t>
            </a:r>
            <a:r>
              <a:rPr lang="ru-RU" sz="2000" dirty="0">
                <a:solidFill>
                  <a:schemeClr val="tx1"/>
                </a:solidFill>
                <a:latin typeface="Times New Roman"/>
                <a:ea typeface="Times New Roman"/>
              </a:rPr>
              <a:t>знаки (разрешающие и запрещающие).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None/>
              <a:tabLst>
                <a:tab pos="189230" algn="l"/>
              </a:tabLst>
            </a:pPr>
            <a:r>
              <a:rPr lang="ru-RU" sz="2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ru-RU" sz="20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Выучить </a:t>
            </a:r>
            <a:r>
              <a:rPr lang="ru-RU" sz="20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пословицы об охране природы.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57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/>
                <a:ea typeface="Times New Roman"/>
              </a:rPr>
              <a:t>Материалы:</a:t>
            </a:r>
            <a:br>
              <a:rPr lang="ru-RU" b="1" dirty="0">
                <a:solidFill>
                  <a:schemeClr val="tx1"/>
                </a:solidFill>
                <a:latin typeface="Times New Roman"/>
                <a:ea typeface="Times New Roman"/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916832"/>
            <a:ext cx="7522997" cy="4229998"/>
          </a:xfrm>
        </p:spPr>
        <p:txBody>
          <a:bodyPr/>
          <a:lstStyle/>
          <a:p>
            <a:pPr marL="0" marR="12700" indent="0"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Times New Roman"/>
              </a:rPr>
              <a:t>- 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</a:rPr>
              <a:t>по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3 карты символа, обозначающие неживую природу, живую природу, рукотворный мир (для каждой команды);</a:t>
            </a:r>
          </a:p>
          <a:p>
            <a:pPr marL="0" marR="12700" indent="0"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</a:rPr>
              <a:t>- по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15 карточек с изображениями явлений неживой природы, представителями живой природы, предметами рукотворного мира (на каждую команду);</a:t>
            </a:r>
          </a:p>
          <a:p>
            <a:pPr marL="0" marR="12700" lvl="0" indent="0">
              <a:spcAft>
                <a:spcPts val="0"/>
              </a:spcAft>
              <a:buClr>
                <a:srgbClr val="000000"/>
              </a:buClr>
              <a:buSzPts val="1300"/>
              <a:buNone/>
              <a:tabLst>
                <a:tab pos="183515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- по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3 цветных листа бумаги (красный, зеленый, синий) - на каждую команду;</a:t>
            </a:r>
          </a:p>
          <a:p>
            <a:pPr marL="0" marR="12700" lvl="0" indent="0">
              <a:spcAft>
                <a:spcPts val="0"/>
              </a:spcAft>
              <a:buClr>
                <a:srgbClr val="000000"/>
              </a:buClr>
              <a:buSzPts val="1300"/>
              <a:buNone/>
              <a:tabLst>
                <a:tab pos="131445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- по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7 карточек с изображением животных: белка, заяц, медведь, волк, лиса, еж, лось (на каждую команду);</a:t>
            </a:r>
          </a:p>
          <a:p>
            <a:pPr marL="0" marR="12700" lvl="0" indent="0">
              <a:spcAft>
                <a:spcPts val="0"/>
              </a:spcAft>
              <a:buClr>
                <a:srgbClr val="000000"/>
              </a:buClr>
              <a:buSzPts val="1300"/>
              <a:buNone/>
              <a:tabLst>
                <a:tab pos="165100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- для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каждого члена, команды - лист бумаги А-4, пополам разделенный карандашом.</a:t>
            </a:r>
          </a:p>
          <a:p>
            <a:pPr marL="0" lvl="0" indent="0">
              <a:spcAft>
                <a:spcPts val="3000"/>
              </a:spcAft>
              <a:buClr>
                <a:srgbClr val="000000"/>
              </a:buClr>
              <a:buSzPts val="1300"/>
              <a:buNone/>
              <a:tabLst>
                <a:tab pos="116205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- по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6 наборов фломастеров или карандашей - для каждой команды.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632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204864"/>
            <a:ext cx="7125113" cy="924475"/>
          </a:xfrm>
        </p:spPr>
        <p:txBody>
          <a:bodyPr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Ход конкурса: 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590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Ведущий: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1268761"/>
            <a:ext cx="7125112" cy="5472608"/>
          </a:xfrm>
        </p:spPr>
        <p:txBody>
          <a:bodyPr>
            <a:normAutofit/>
          </a:bodyPr>
          <a:lstStyle/>
          <a:p>
            <a:pPr marL="139700" marR="2146300" indent="0">
              <a:spcAft>
                <a:spcPts val="0"/>
              </a:spcAft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Посмотри 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мой милый друг, </a:t>
            </a:r>
            <a:endParaRPr lang="ru-RU" sz="2400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139700" marR="2146300" indent="0">
              <a:spcAft>
                <a:spcPts val="0"/>
              </a:spcAft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Что находится 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вокруг? </a:t>
            </a:r>
            <a:endParaRPr lang="ru-RU" sz="2400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139700" marR="2146300" indent="0">
              <a:spcAft>
                <a:spcPts val="0"/>
              </a:spcAft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Небо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, светло-голубое, </a:t>
            </a:r>
            <a:endParaRPr lang="ru-RU" sz="2400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139700" marR="2146300" indent="0">
              <a:spcAft>
                <a:spcPts val="0"/>
              </a:spcAft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Солнце 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светит золотое </a:t>
            </a:r>
            <a:endParaRPr lang="ru-RU" sz="2400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139700" marR="2146300" indent="0">
              <a:spcAft>
                <a:spcPts val="0"/>
              </a:spcAft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Тучка 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в небе проплывает. </a:t>
            </a:r>
            <a:endParaRPr lang="ru-RU" sz="2400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139700" marR="2146300" indent="0">
              <a:spcAft>
                <a:spcPts val="0"/>
              </a:spcAft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Поле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, речка и трава, </a:t>
            </a:r>
            <a:endParaRPr lang="ru-RU" sz="2400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139700" marR="2146300" indent="0">
              <a:spcAft>
                <a:spcPts val="0"/>
              </a:spcAft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Горы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, воздух и леса, </a:t>
            </a:r>
            <a:endParaRPr lang="ru-RU" sz="2400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139700" marR="2146300" indent="0">
              <a:spcAft>
                <a:spcPts val="0"/>
              </a:spcAft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Птицы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, звери и леса, </a:t>
            </a:r>
            <a:endParaRPr lang="ru-RU" sz="2400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139700" marR="2146300" indent="0">
              <a:spcAft>
                <a:spcPts val="0"/>
              </a:spcAft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Гром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, туманы и роса</a:t>
            </a:r>
            <a:r>
              <a:rPr lang="ru-RU" sz="2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.</a:t>
            </a:r>
          </a:p>
          <a:p>
            <a:pPr marL="139700" marR="2146300" indent="0">
              <a:spcAft>
                <a:spcPts val="0"/>
              </a:spcAft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Человек и время года- </a:t>
            </a:r>
            <a:endParaRPr lang="ru-RU" sz="2400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139700" marR="2146300" indent="0">
              <a:spcAft>
                <a:spcPts val="0"/>
              </a:spcAft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Это 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все вокруг</a:t>
            </a:r>
            <a:r>
              <a:rPr lang="ru-RU" sz="2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природа.</a:t>
            </a:r>
            <a:endParaRPr lang="ru-RU" sz="24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197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Раздел «Неживая природа»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807361"/>
            <a:ext cx="7848871" cy="4051437"/>
          </a:xfrm>
        </p:spPr>
        <p:txBody>
          <a:bodyPr/>
          <a:lstStyle/>
          <a:p>
            <a:pPr marL="38100" marR="1790700" indent="0" algn="just">
              <a:spcBef>
                <a:spcPts val="600"/>
              </a:spcBef>
              <a:spcAft>
                <a:spcPts val="1500"/>
              </a:spcAft>
              <a:buNone/>
            </a:pPr>
            <a:r>
              <a:rPr lang="ru-RU" sz="2000" i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1)Блиц-вопросы (по 2 вопроса на </a:t>
            </a:r>
            <a:r>
              <a:rPr lang="ru-RU" sz="20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каждую команду</a:t>
            </a:r>
            <a:r>
              <a:rPr lang="ru-RU" sz="20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) </a:t>
            </a:r>
            <a:endParaRPr lang="ru-RU" sz="2000" b="1" dirty="0" smtClean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38100" marR="1790700" indent="0" algn="just">
              <a:spcBef>
                <a:spcPts val="600"/>
              </a:spcBef>
              <a:spcAft>
                <a:spcPts val="1500"/>
              </a:spcAft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Задание</a:t>
            </a:r>
            <a:r>
              <a:rPr lang="ru-RU" sz="20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: Найти и назвать в стихотворении объекты неживой природы</a:t>
            </a:r>
            <a:r>
              <a:rPr lang="ru-RU" sz="20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marL="0" marR="25400" lvl="0" indent="0">
              <a:lnSpc>
                <a:spcPts val="1610"/>
              </a:lnSpc>
              <a:spcAft>
                <a:spcPts val="1200"/>
              </a:spcAft>
              <a:buClr>
                <a:prstClr val="black">
                  <a:lumMod val="75000"/>
                  <a:lumOff val="25000"/>
                </a:prstClr>
              </a:buClr>
              <a:buNone/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Оценка: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за каждое правильное названное явление - 1 балл. Всего - 4 балла.</a:t>
            </a:r>
            <a:endParaRPr lang="ru-RU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Calibri"/>
              <a:cs typeface="Times New Roman"/>
            </a:endParaRPr>
          </a:p>
          <a:p>
            <a:pPr marL="38100" marR="1790700" indent="0" algn="just">
              <a:spcBef>
                <a:spcPts val="600"/>
              </a:spcBef>
              <a:spcAft>
                <a:spcPts val="1500"/>
              </a:spcAft>
              <a:buNone/>
            </a:pPr>
            <a:endParaRPr lang="ru-RU" sz="20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956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Команда</a:t>
            </a:r>
            <a:r>
              <a:rPr lang="ru-RU" sz="24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1</a:t>
            </a:r>
            <a:r>
              <a:rPr lang="ru-RU" sz="36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36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</a:b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1452532"/>
            <a:ext cx="7125112" cy="5400599"/>
          </a:xfrm>
        </p:spPr>
        <p:txBody>
          <a:bodyPr>
            <a:normAutofit lnSpcReduction="10000"/>
          </a:bodyPr>
          <a:lstStyle/>
          <a:p>
            <a:pPr marL="0" lvl="0" indent="0" algn="just">
              <a:spcAft>
                <a:spcPts val="0"/>
              </a:spcAft>
              <a:buClr>
                <a:srgbClr val="000000"/>
              </a:buClr>
              <a:buSzPts val="1250"/>
              <a:buNone/>
              <a:tabLst>
                <a:tab pos="473710" algn="l"/>
              </a:tabLst>
            </a:pPr>
            <a:r>
              <a:rPr lang="ru-RU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1. «Осень</a:t>
            </a:r>
            <a:r>
              <a:rPr lang="ru-RU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» А.С. Пушкина</a:t>
            </a:r>
            <a:endParaRPr lang="ru-RU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marR="3340100" indent="0">
              <a:spcAft>
                <a:spcPts val="0"/>
              </a:spcAft>
              <a:buNone/>
            </a:pPr>
            <a:r>
              <a:rPr lang="ru-RU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Уж небо осенью дышало, </a:t>
            </a:r>
            <a:endParaRPr lang="ru-RU" i="1" dirty="0" smtClean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0" marR="3340100" indent="0">
              <a:spcAft>
                <a:spcPts val="0"/>
              </a:spcAft>
              <a:buNone/>
            </a:pPr>
            <a:r>
              <a:rPr lang="ru-RU" i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Уж </a:t>
            </a:r>
            <a:r>
              <a:rPr lang="ru-RU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реже</a:t>
            </a:r>
            <a:r>
              <a:rPr lang="ru-RU" b="1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солнышко</a:t>
            </a:r>
            <a:r>
              <a:rPr lang="ru-RU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блистало, Короче становился день, </a:t>
            </a:r>
            <a:endParaRPr lang="ru-RU" i="1" dirty="0" smtClean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0" marR="3340100" indent="0">
              <a:spcAft>
                <a:spcPts val="0"/>
              </a:spcAft>
              <a:buNone/>
            </a:pPr>
            <a:r>
              <a:rPr lang="ru-RU" i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Лесов </a:t>
            </a:r>
            <a:r>
              <a:rPr lang="ru-RU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таинственная </a:t>
            </a:r>
            <a:r>
              <a:rPr lang="ru-RU" i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сень</a:t>
            </a:r>
          </a:p>
          <a:p>
            <a:pPr marL="0" marR="3340100" indent="0">
              <a:spcAft>
                <a:spcPts val="0"/>
              </a:spcAft>
              <a:buNone/>
            </a:pPr>
            <a:r>
              <a:rPr lang="ru-RU" i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 печальным шумом обнажалась, Ложился на поля</a:t>
            </a:r>
            <a:r>
              <a:rPr lang="ru-RU" b="1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туман</a:t>
            </a:r>
            <a:r>
              <a:rPr lang="ru-RU" b="1" i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</a:t>
            </a:r>
          </a:p>
          <a:p>
            <a:pPr marL="0" marR="3340100" indent="0">
              <a:spcAft>
                <a:spcPts val="0"/>
              </a:spcAft>
              <a:buNone/>
            </a:pPr>
            <a:r>
              <a:rPr lang="ru-RU" b="1" i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Гусей крикливых караван </a:t>
            </a:r>
            <a:endParaRPr lang="ru-RU" i="1" dirty="0" smtClean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0" marR="3340100" indent="0">
              <a:spcAft>
                <a:spcPts val="0"/>
              </a:spcAft>
              <a:buNone/>
            </a:pPr>
            <a:r>
              <a:rPr lang="ru-RU" i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Тянулся </a:t>
            </a:r>
            <a:r>
              <a:rPr lang="ru-RU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 югу: приближалась Довольно скучная пора; </a:t>
            </a:r>
            <a:endParaRPr lang="ru-RU" i="1" dirty="0" smtClean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0" marR="3340100" indent="0">
              <a:spcAft>
                <a:spcPts val="0"/>
              </a:spcAft>
              <a:buNone/>
            </a:pPr>
            <a:r>
              <a:rPr lang="ru-RU" i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Стоял </a:t>
            </a:r>
            <a:r>
              <a:rPr lang="ru-RU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ноябрь уж у двора</a:t>
            </a:r>
            <a:r>
              <a:rPr lang="ru-RU" i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marL="0" marR="3340100" indent="0">
              <a:spcAft>
                <a:spcPts val="0"/>
              </a:spcAft>
              <a:buNone/>
            </a:pPr>
            <a:endParaRPr lang="ru-RU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marR="3556000" lvl="0" indent="0">
              <a:spcAft>
                <a:spcPts val="0"/>
              </a:spcAft>
              <a:buClr>
                <a:srgbClr val="000000"/>
              </a:buClr>
              <a:buSzPts val="1250"/>
              <a:buNone/>
              <a:tabLst>
                <a:tab pos="501650" algn="l"/>
              </a:tabLst>
            </a:pPr>
            <a:r>
              <a:rPr lang="ru-RU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2. «Март</a:t>
            </a:r>
            <a:r>
              <a:rPr lang="ru-RU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» С. </a:t>
            </a:r>
            <a:r>
              <a:rPr lang="ru-RU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Маршака</a:t>
            </a:r>
          </a:p>
          <a:p>
            <a:pPr marL="0" marR="3556000" lvl="0" indent="0">
              <a:spcAft>
                <a:spcPts val="0"/>
              </a:spcAft>
              <a:buClr>
                <a:srgbClr val="000000"/>
              </a:buClr>
              <a:buSzPts val="1250"/>
              <a:buNone/>
              <a:tabLst>
                <a:tab pos="501650" algn="l"/>
              </a:tabLst>
            </a:pPr>
            <a:r>
              <a:rPr lang="ru-RU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Рыхлый </a:t>
            </a:r>
            <a:r>
              <a:rPr lang="ru-RU" b="1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снег</a:t>
            </a:r>
            <a:r>
              <a:rPr lang="ru-RU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темнеет в марте Тают </a:t>
            </a:r>
            <a:r>
              <a:rPr lang="ru-RU" b="1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льдинки</a:t>
            </a:r>
            <a:r>
              <a:rPr lang="ru-RU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на окне </a:t>
            </a:r>
            <a:endParaRPr lang="ru-RU" i="1" dirty="0" smtClean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0" marR="3556000" lvl="0" indent="0">
              <a:spcAft>
                <a:spcPts val="0"/>
              </a:spcAft>
              <a:buClr>
                <a:srgbClr val="000000"/>
              </a:buClr>
              <a:buSzPts val="1250"/>
              <a:buNone/>
              <a:tabLst>
                <a:tab pos="501650" algn="l"/>
              </a:tabLst>
            </a:pPr>
            <a:r>
              <a:rPr lang="ru-RU" i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Зайчик </a:t>
            </a:r>
            <a:r>
              <a:rPr lang="ru-RU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бегает по парте</a:t>
            </a:r>
            <a:endParaRPr lang="ru-RU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ts val="1585"/>
              </a:lnSpc>
              <a:buNone/>
            </a:pPr>
            <a:r>
              <a:rPr lang="ru-RU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 по карте на стене.</a:t>
            </a:r>
            <a:endParaRPr lang="ru-RU" sz="14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297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defTabSz="457200" rtl="0">
              <a:spcBef>
                <a:spcPct val="0"/>
              </a:spcBef>
            </a:pPr>
            <a:r>
              <a:rPr lang="ru-RU" sz="32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Команда </a:t>
            </a:r>
            <a:r>
              <a:rPr lang="ru-RU" sz="12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ru-RU" sz="1200" dirty="0">
                <a:latin typeface="Calibri"/>
                <a:ea typeface="Calibri"/>
                <a:cs typeface="Times New Roman"/>
              </a:rPr>
              <a:t/>
            </a:r>
            <a:br>
              <a:rPr lang="ru-RU" sz="12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1412776"/>
            <a:ext cx="7595003" cy="5184575"/>
          </a:xfrm>
        </p:spPr>
        <p:txBody>
          <a:bodyPr/>
          <a:lstStyle/>
          <a:p>
            <a:pPr marL="914400" lvl="2" indent="0" algn="just">
              <a:spcAft>
                <a:spcPts val="0"/>
              </a:spcAft>
              <a:buNone/>
              <a:tabLst>
                <a:tab pos="519430" algn="l"/>
              </a:tabLst>
            </a:pPr>
            <a:r>
              <a:rPr lang="ru-RU" sz="18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1. «Зимнее 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утро» А.С</a:t>
            </a:r>
            <a:r>
              <a:rPr lang="ru-RU" sz="18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Пушкина</a:t>
            </a:r>
            <a:endParaRPr lang="ru-RU" sz="1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marR="4025900" indent="0" algn="just">
              <a:spcAft>
                <a:spcPts val="0"/>
              </a:spcAft>
              <a:buNone/>
            </a:pPr>
            <a:r>
              <a:rPr lang="ru-RU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Под голубыми небесами Великолепными коврами, </a:t>
            </a:r>
            <a:endParaRPr lang="ru-RU" i="1" dirty="0" smtClean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0" marR="4025900" indent="0" algn="just">
              <a:spcAft>
                <a:spcPts val="0"/>
              </a:spcAft>
              <a:buNone/>
            </a:pPr>
            <a:r>
              <a:rPr lang="ru-RU" i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Блестя </a:t>
            </a:r>
            <a:r>
              <a:rPr lang="ru-RU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lang="ru-RU" b="1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солнце, снег</a:t>
            </a:r>
            <a:r>
              <a:rPr lang="ru-RU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лежит</a:t>
            </a:r>
            <a:r>
              <a:rPr lang="ru-RU" i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...</a:t>
            </a:r>
          </a:p>
          <a:p>
            <a:pPr marL="0" marR="4025900" indent="0" algn="just">
              <a:spcAft>
                <a:spcPts val="0"/>
              </a:spcAft>
              <a:buNone/>
            </a:pPr>
            <a:endParaRPr lang="ru-RU" i="1" dirty="0" smtClean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0" marR="4025900" indent="0" algn="ctr">
              <a:spcAft>
                <a:spcPts val="0"/>
              </a:spcAft>
              <a:buNone/>
            </a:pPr>
            <a:r>
              <a:rPr lang="ru-RU" b="1" dirty="0" smtClean="0">
                <a:solidFill>
                  <a:schemeClr val="tx1"/>
                </a:solidFill>
                <a:latin typeface="Calibri"/>
                <a:ea typeface="Times New Roman"/>
                <a:cs typeface="Times New Roman"/>
              </a:rPr>
              <a:t>2.</a:t>
            </a:r>
            <a:r>
              <a:rPr lang="ru-RU" dirty="0" smtClean="0">
                <a:solidFill>
                  <a:schemeClr val="tx1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«Зимняя </a:t>
            </a:r>
            <a:r>
              <a:rPr lang="ru-RU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дорога» </a:t>
            </a:r>
            <a:endParaRPr lang="ru-RU" b="1" dirty="0" smtClean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0" marR="4025900" indent="0" algn="ctr">
              <a:spcAft>
                <a:spcPts val="0"/>
              </a:spcAft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А.С</a:t>
            </a:r>
            <a:r>
              <a:rPr lang="ru-RU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Пушкина</a:t>
            </a:r>
            <a:endParaRPr lang="ru-RU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Какая ночь! Мороз трескучий,</a:t>
            </a:r>
            <a:endParaRPr lang="ru-RU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На небе ни единой</a:t>
            </a:r>
            <a:r>
              <a:rPr lang="ru-RU" b="1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тучи; </a:t>
            </a:r>
            <a:endParaRPr lang="ru-RU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Как шитый полог, синий свод</a:t>
            </a:r>
            <a:endParaRPr lang="ru-RU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Пестреет частыми</a:t>
            </a:r>
            <a:r>
              <a:rPr lang="ru-RU" b="1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звездами. </a:t>
            </a:r>
            <a:endParaRPr lang="ru-RU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 домах всё темно.</a:t>
            </a:r>
            <a:endParaRPr lang="ru-RU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502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defTabSz="457200" rtl="0">
              <a:spcBef>
                <a:spcPct val="0"/>
              </a:spcBef>
            </a:pPr>
            <a:r>
              <a:rPr lang="ru-RU" sz="32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Команда 3</a:t>
            </a:r>
            <a:r>
              <a:rPr lang="ru-RU" sz="32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32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</a:b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1268760"/>
            <a:ext cx="7125112" cy="5400599"/>
          </a:xfrm>
        </p:spPr>
        <p:txBody>
          <a:bodyPr>
            <a:normAutofit/>
          </a:bodyPr>
          <a:lstStyle/>
          <a:p>
            <a:pPr marL="38100" indent="0" algn="just">
              <a:spcAft>
                <a:spcPts val="0"/>
              </a:spcAft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1</a:t>
            </a:r>
            <a:r>
              <a:rPr lang="ru-RU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.«Круглый Год. Январь» Самуила Маршака</a:t>
            </a:r>
            <a:endParaRPr lang="ru-RU" sz="14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marR="3340100" indent="0">
              <a:spcAft>
                <a:spcPts val="0"/>
              </a:spcAft>
              <a:buNone/>
            </a:pPr>
            <a:r>
              <a:rPr lang="ru-RU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Открываем календарь </a:t>
            </a:r>
            <a:r>
              <a:rPr lang="ru-RU" i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– </a:t>
            </a:r>
          </a:p>
          <a:p>
            <a:pPr marL="0" marR="3340100" indent="0">
              <a:spcAft>
                <a:spcPts val="0"/>
              </a:spcAft>
              <a:buNone/>
            </a:pPr>
            <a:r>
              <a:rPr lang="ru-RU" i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Начинается </a:t>
            </a:r>
            <a:r>
              <a:rPr lang="ru-RU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январь. </a:t>
            </a:r>
            <a:endParaRPr lang="ru-RU" sz="14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marR="3340100" indent="0">
              <a:spcAft>
                <a:spcPts val="0"/>
              </a:spcAft>
              <a:buNone/>
            </a:pPr>
            <a:r>
              <a:rPr lang="ru-RU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 январе, в январе </a:t>
            </a:r>
            <a:endParaRPr lang="ru-RU" sz="14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marR="3340100" indent="0">
              <a:spcAft>
                <a:spcPts val="0"/>
              </a:spcAft>
              <a:buNone/>
            </a:pPr>
            <a:r>
              <a:rPr lang="ru-RU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Много</a:t>
            </a:r>
            <a:r>
              <a:rPr lang="ru-RU" b="1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снегу</a:t>
            </a:r>
            <a:r>
              <a:rPr lang="ru-RU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во дворе. </a:t>
            </a:r>
            <a:endParaRPr lang="ru-RU" sz="14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marR="3340100" indent="0">
              <a:spcAft>
                <a:spcPts val="0"/>
              </a:spcAft>
              <a:buNone/>
            </a:pPr>
            <a:r>
              <a:rPr lang="ru-RU" b="1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Снег</a:t>
            </a:r>
            <a:r>
              <a:rPr lang="ru-RU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— на крыше, на крылечке. </a:t>
            </a:r>
            <a:r>
              <a:rPr lang="ru-RU" b="1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Солнце</a:t>
            </a:r>
            <a:r>
              <a:rPr lang="ru-RU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в небе голубом.</a:t>
            </a:r>
            <a:endParaRPr lang="ru-RU" sz="14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marR="3340100" indent="0">
              <a:spcAft>
                <a:spcPts val="0"/>
              </a:spcAft>
              <a:buNone/>
            </a:pPr>
            <a:r>
              <a:rPr lang="ru-RU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В нашем доме топят печки,</a:t>
            </a:r>
            <a:endParaRPr lang="ru-RU" sz="14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marR="3340100" indent="0">
              <a:spcAft>
                <a:spcPts val="0"/>
              </a:spcAft>
              <a:buNone/>
            </a:pPr>
            <a:r>
              <a:rPr lang="ru-RU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i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 </a:t>
            </a:r>
            <a:r>
              <a:rPr lang="ru-RU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небо дым идет столбом</a:t>
            </a:r>
            <a:r>
              <a:rPr lang="ru-RU" i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marL="0" marR="3340100" indent="0">
              <a:spcBef>
                <a:spcPts val="0"/>
              </a:spcBef>
              <a:spcAft>
                <a:spcPts val="0"/>
              </a:spcAft>
              <a:buNone/>
            </a:pPr>
            <a:endParaRPr lang="ru-RU" sz="14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2.«3имнее утро» А.С. Пушкина</a:t>
            </a:r>
            <a:endParaRPr lang="ru-RU" sz="14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marR="254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...Прозрачный лес один чернеет</a:t>
            </a:r>
            <a:r>
              <a:rPr lang="ru-RU" i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</a:t>
            </a:r>
          </a:p>
          <a:p>
            <a:pPr marL="0" marR="254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i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 ель сквозь</a:t>
            </a:r>
            <a:r>
              <a:rPr lang="ru-RU" b="1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иней</a:t>
            </a:r>
            <a:r>
              <a:rPr lang="ru-RU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зеленеет, </a:t>
            </a:r>
            <a:endParaRPr lang="ru-RU" i="1" dirty="0" smtClean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0" marR="254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i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 </a:t>
            </a:r>
            <a:r>
              <a:rPr lang="ru-RU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речка подо</a:t>
            </a:r>
            <a:r>
              <a:rPr lang="ru-RU" b="1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льдом</a:t>
            </a:r>
            <a:r>
              <a:rPr lang="ru-RU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блестит.</a:t>
            </a:r>
            <a:endParaRPr lang="ru-RU" sz="14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83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620688"/>
            <a:ext cx="7632848" cy="5400600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2)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Практическое задание: «Разложи карточки» (3 мин.)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0" marR="2540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Каждой команде раздаются три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карты-символа,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обозначающие неживую природу, живую природу, рукотворный мир, и карточки с изображениями явлений неживой природы, представителями живой природы, предметами рукотворного мира (15 карточек)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0" marR="2540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Задание: Разложить предложенные карточки по символам: неживая природа, живая природа, рукотворный мир.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Оценка: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За каждую правильную карточку - 1 балл. Всего - 15 баллов.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Музыкальная или физкультурная пауза.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301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solidFill>
                  <a:srgbClr val="000000"/>
                </a:solidFill>
                <a:latin typeface="Times New Roman"/>
                <a:ea typeface="Times New Roman"/>
              </a:rPr>
              <a:t>Раздел «Живая природа»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916832"/>
            <a:ext cx="7125112" cy="4051437"/>
          </a:xfrm>
        </p:spPr>
        <p:txBody>
          <a:bodyPr/>
          <a:lstStyle/>
          <a:p>
            <a:pPr>
              <a:lnSpc>
                <a:spcPct val="150000"/>
              </a:lnSpc>
              <a:buAutoNum type="arabicParenR"/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Животный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и растительный мир планеты. </a:t>
            </a:r>
            <a:endParaRPr lang="ru-RU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Блиц-вопросы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«Узнай, кто это?» (по 4 вопроса на каждую команду: 1-ый вопрос касается птиц, 2-ой - животных, </a:t>
            </a:r>
            <a:endParaRPr lang="ru-RU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3-ий - насекомых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, 4-ый - растений: комнатных, леса, лекарственных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)</a:t>
            </a:r>
          </a:p>
          <a:p>
            <a:pPr marL="0" lvl="0" indent="0">
              <a:lnSpc>
                <a:spcPts val="1300"/>
              </a:lnSpc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None/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Оценка: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за каждый правильный ответ - 1 балл. Всего - 4 балла.</a:t>
            </a:r>
            <a:endParaRPr lang="ru-RU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Calibri"/>
              <a:cs typeface="Times New Roman"/>
            </a:endParaRPr>
          </a:p>
          <a:p>
            <a:pPr lvl="0">
              <a:buClr>
                <a:prstClr val="black">
                  <a:lumMod val="75000"/>
                  <a:lumOff val="25000"/>
                </a:prstClr>
              </a:buClr>
            </a:pPr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988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260648"/>
            <a:ext cx="7125113" cy="1800200"/>
          </a:xfrm>
        </p:spPr>
        <p:txBody>
          <a:bodyPr/>
          <a:lstStyle/>
          <a:p>
            <a:pPr marL="12700" indent="215900" algn="ctr"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Arial Unicode MS"/>
                <a:ea typeface="Times New Roman"/>
              </a:rPr>
              <a:t/>
            </a:r>
            <a:br>
              <a:rPr lang="ru-RU" sz="2800" dirty="0" smtClean="0">
                <a:solidFill>
                  <a:srgbClr val="000000"/>
                </a:solidFill>
                <a:latin typeface="Arial Unicode MS"/>
                <a:ea typeface="Times New Roman"/>
              </a:rPr>
            </a:br>
            <a:r>
              <a:rPr lang="ru-RU" sz="2800" dirty="0" smtClean="0">
                <a:solidFill>
                  <a:srgbClr val="000000"/>
                </a:solidFill>
                <a:latin typeface="Arial Unicode MS"/>
                <a:ea typeface="Times New Roman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ПОЛОЖЕНИЕ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об 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интеллектуальном детском </a:t>
            </a: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конкурсе</a:t>
            </a:r>
            <a:br>
              <a:rPr lang="ru-RU" sz="2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«Юные знатоки природы»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latin typeface="Calibri"/>
                <a:ea typeface="Calibri"/>
                <a:cs typeface="Times New Roman"/>
              </a:rPr>
            </a:b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 2013-2014 уч</a:t>
            </a: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г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latin typeface="Calibri"/>
                <a:ea typeface="Calibri"/>
                <a:cs typeface="Times New Roman"/>
              </a:rPr>
            </a:br>
            <a:r>
              <a:rPr lang="ru-RU" sz="2400" dirty="0">
                <a:latin typeface="Times New Roman"/>
                <a:ea typeface="Times New Roman"/>
              </a:rPr>
              <a:t/>
            </a:r>
            <a:br>
              <a:rPr lang="ru-RU" sz="2400" dirty="0">
                <a:latin typeface="Times New Roman"/>
                <a:ea typeface="Times New Roman"/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 marR="12700" indent="0" algn="just">
              <a:spcAft>
                <a:spcPts val="1465"/>
              </a:spcAft>
              <a:buNone/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Интеллектуальный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детский конкурс «Юные знатоки природы» посвящен «Году охраны окружающей среды» и проводится с целью подготовки детей дошкольного возраста к эколого-осознанному восприятию явлений окружающего мира и экологически грамотному поведению в нем.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781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2" y="404664"/>
            <a:ext cx="7667013" cy="6264695"/>
          </a:xfrm>
        </p:spPr>
        <p:txBody>
          <a:bodyPr>
            <a:normAutofit/>
          </a:bodyPr>
          <a:lstStyle/>
          <a:p>
            <a:pPr marL="0" marR="25400" lvl="0" indent="0">
              <a:lnSpc>
                <a:spcPts val="1610"/>
              </a:lnSpc>
              <a:spcAft>
                <a:spcPts val="0"/>
              </a:spcAft>
              <a:buClr>
                <a:srgbClr val="000000"/>
              </a:buClr>
              <a:buSzPts val="1300"/>
              <a:buNone/>
              <a:tabLst>
                <a:tab pos="110490" algn="l"/>
              </a:tabLst>
            </a:pPr>
            <a:r>
              <a:rPr lang="ru-RU" sz="20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 Команда</a:t>
            </a:r>
          </a:p>
          <a:p>
            <a:pPr marL="0" marR="25400" lvl="0" indent="0">
              <a:lnSpc>
                <a:spcPts val="1610"/>
              </a:lnSpc>
              <a:spcAft>
                <a:spcPts val="0"/>
              </a:spcAft>
              <a:buClr>
                <a:srgbClr val="000000"/>
              </a:buClr>
              <a:buSzPts val="1300"/>
              <a:buNone/>
              <a:tabLst>
                <a:tab pos="110490" algn="l"/>
              </a:tabLst>
            </a:pPr>
            <a:endParaRPr lang="ru-RU" sz="2000" b="1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0" marR="25400" lvl="0" indent="0">
              <a:lnSpc>
                <a:spcPts val="1610"/>
              </a:lnSpc>
              <a:spcAft>
                <a:spcPts val="0"/>
              </a:spcAft>
              <a:buClr>
                <a:srgbClr val="000000"/>
              </a:buClr>
              <a:buSzPts val="1300"/>
              <a:buNone/>
              <a:tabLst>
                <a:tab pos="11049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1. Какая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птица выводит птенцов зимой (Клест, зимородок) </a:t>
            </a:r>
            <a:endParaRPr lang="ru-RU" sz="20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0" marR="25400" lvl="0" indent="0">
              <a:lnSpc>
                <a:spcPts val="1610"/>
              </a:lnSpc>
              <a:spcAft>
                <a:spcPts val="0"/>
              </a:spcAft>
              <a:buClr>
                <a:srgbClr val="000000"/>
              </a:buClr>
              <a:buSzPts val="1300"/>
              <a:buNone/>
              <a:tabLst>
                <a:tab pos="11049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2.Что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теряет лось каждую зиму? (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Рога)</a:t>
            </a:r>
          </a:p>
          <a:p>
            <a:pPr marL="0" marR="25400" lvl="0" indent="0">
              <a:lnSpc>
                <a:spcPts val="1610"/>
              </a:lnSpc>
              <a:spcAft>
                <a:spcPts val="0"/>
              </a:spcAft>
              <a:buClr>
                <a:srgbClr val="000000"/>
              </a:buClr>
              <a:buSzPts val="1300"/>
              <a:buNone/>
              <a:tabLst>
                <a:tab pos="110490" algn="l"/>
              </a:tabLst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3.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Назовите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трудолюбивое насекомое. (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Муравей)</a:t>
            </a:r>
            <a:endParaRPr lang="ru-RU" sz="2000" dirty="0" smtClean="0">
              <a:latin typeface="Times New Roman"/>
              <a:ea typeface="Times New Roman"/>
              <a:cs typeface="Times New Roman"/>
            </a:endParaRPr>
          </a:p>
          <a:p>
            <a:pPr marL="0" marR="25400" lvl="0" indent="0">
              <a:lnSpc>
                <a:spcPts val="1610"/>
              </a:lnSpc>
              <a:spcAft>
                <a:spcPts val="0"/>
              </a:spcAft>
              <a:buClr>
                <a:srgbClr val="000000"/>
              </a:buClr>
              <a:buSzPts val="1300"/>
              <a:buNone/>
              <a:tabLst>
                <a:tab pos="11049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4. На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окне стоит, красуясь, весь иголками покрыт. (Кактус)</a:t>
            </a:r>
            <a:endParaRPr lang="ru-RU" sz="2000" dirty="0">
              <a:latin typeface="Times New Roman"/>
              <a:ea typeface="Times New Roman"/>
              <a:cs typeface="Times New Roman"/>
            </a:endParaRPr>
          </a:p>
          <a:p>
            <a:pPr marL="0" lvl="0" indent="0">
              <a:lnSpc>
                <a:spcPts val="1610"/>
              </a:lnSpc>
              <a:spcAft>
                <a:spcPts val="0"/>
              </a:spcAft>
              <a:buClr>
                <a:srgbClr val="000000"/>
              </a:buClr>
              <a:buSzPts val="1300"/>
              <a:buNone/>
              <a:tabLst>
                <a:tab pos="198755" algn="l"/>
              </a:tabLst>
            </a:pPr>
            <a:endParaRPr lang="ru-RU" sz="2000" b="1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0" lvl="0" indent="0">
              <a:lnSpc>
                <a:spcPts val="1610"/>
              </a:lnSpc>
              <a:spcAft>
                <a:spcPts val="0"/>
              </a:spcAft>
              <a:buClr>
                <a:srgbClr val="000000"/>
              </a:buClr>
              <a:buSzPts val="1300"/>
              <a:buNone/>
              <a:tabLst>
                <a:tab pos="198755" algn="l"/>
              </a:tabLst>
            </a:pPr>
            <a:r>
              <a:rPr lang="ru-RU" sz="20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2. Команда</a:t>
            </a:r>
          </a:p>
          <a:p>
            <a:pPr marL="0" lvl="0" indent="0">
              <a:lnSpc>
                <a:spcPts val="1610"/>
              </a:lnSpc>
              <a:spcAft>
                <a:spcPts val="0"/>
              </a:spcAft>
              <a:buClr>
                <a:srgbClr val="000000"/>
              </a:buClr>
              <a:buSzPts val="1300"/>
              <a:buNone/>
              <a:tabLst>
                <a:tab pos="198755" algn="l"/>
              </a:tabLst>
            </a:pPr>
            <a:endParaRPr lang="ru-RU" sz="2000" dirty="0">
              <a:latin typeface="Times New Roman"/>
              <a:ea typeface="Times New Roman"/>
              <a:cs typeface="Times New Roman"/>
            </a:endParaRPr>
          </a:p>
          <a:p>
            <a:pPr marL="0" marR="25400" indent="0">
              <a:lnSpc>
                <a:spcPts val="1610"/>
              </a:lnSpc>
              <a:spcAft>
                <a:spcPts val="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 .С прилетом каких птиц считаем мы начало весны? (Грачи) 2.Чем еж на медведя похож? (Спит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зимой)</a:t>
            </a:r>
          </a:p>
          <a:p>
            <a:pPr marL="0" marR="25400" indent="0">
              <a:lnSpc>
                <a:spcPts val="1610"/>
              </a:lnSpc>
              <a:spcAft>
                <a:spcPts val="0"/>
              </a:spcAft>
              <a:buNone/>
            </a:pPr>
            <a:r>
              <a:rPr lang="ru-RU" sz="2000" dirty="0" smtClean="0">
                <a:latin typeface="Calibri"/>
                <a:ea typeface="Times New Roman"/>
                <a:cs typeface="Times New Roman"/>
              </a:rPr>
              <a:t>2.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Кто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в траве стрекочет, перепеть всех хочет? (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Кузнечик)</a:t>
            </a:r>
            <a:endParaRPr lang="ru-RU" sz="2000" dirty="0" smtClean="0">
              <a:latin typeface="Times New Roman"/>
              <a:ea typeface="Times New Roman"/>
              <a:cs typeface="Times New Roman"/>
            </a:endParaRPr>
          </a:p>
          <a:p>
            <a:pPr marL="0" marR="25400" indent="0">
              <a:lnSpc>
                <a:spcPts val="1610"/>
              </a:lnSpc>
              <a:spcAft>
                <a:spcPts val="0"/>
              </a:spcAft>
              <a:buNone/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3. На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зеленом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шнурочке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- белые звоночки. (Ландыш)</a:t>
            </a:r>
            <a:endParaRPr lang="ru-RU" sz="2000" dirty="0">
              <a:latin typeface="Times New Roman"/>
              <a:ea typeface="Times New Roman"/>
              <a:cs typeface="Times New Roman"/>
            </a:endParaRPr>
          </a:p>
          <a:p>
            <a:pPr marL="0" lvl="0" indent="0">
              <a:lnSpc>
                <a:spcPts val="1610"/>
              </a:lnSpc>
              <a:spcAft>
                <a:spcPts val="0"/>
              </a:spcAft>
              <a:buClr>
                <a:srgbClr val="000000"/>
              </a:buClr>
              <a:buSzPts val="1300"/>
              <a:buNone/>
              <a:tabLst>
                <a:tab pos="153035" algn="l"/>
              </a:tabLst>
            </a:pPr>
            <a:endParaRPr lang="ru-RU" sz="2000" b="1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0" lvl="0" indent="0">
              <a:lnSpc>
                <a:spcPts val="1610"/>
              </a:lnSpc>
              <a:spcAft>
                <a:spcPts val="0"/>
              </a:spcAft>
              <a:buClr>
                <a:srgbClr val="000000"/>
              </a:buClr>
              <a:buSzPts val="1300"/>
              <a:buNone/>
              <a:tabLst>
                <a:tab pos="153035" algn="l"/>
              </a:tabLst>
            </a:pPr>
            <a:r>
              <a:rPr lang="ru-RU" sz="20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3. Команда</a:t>
            </a:r>
          </a:p>
          <a:p>
            <a:pPr marL="0" lvl="0" indent="0">
              <a:lnSpc>
                <a:spcPts val="1610"/>
              </a:lnSpc>
              <a:spcAft>
                <a:spcPts val="0"/>
              </a:spcAft>
              <a:buClr>
                <a:srgbClr val="000000"/>
              </a:buClr>
              <a:buSzPts val="1300"/>
              <a:buNone/>
              <a:tabLst>
                <a:tab pos="153035" algn="l"/>
              </a:tabLst>
            </a:pPr>
            <a:endParaRPr lang="ru-RU" sz="2000" dirty="0">
              <a:latin typeface="Times New Roman"/>
              <a:ea typeface="Times New Roman"/>
              <a:cs typeface="Times New Roman"/>
            </a:endParaRPr>
          </a:p>
          <a:p>
            <a:pPr marL="0" lvl="0" indent="0">
              <a:lnSpc>
                <a:spcPts val="1610"/>
              </a:lnSpc>
              <a:spcAft>
                <a:spcPts val="0"/>
              </a:spcAft>
              <a:buClr>
                <a:srgbClr val="000000"/>
              </a:buClr>
              <a:buSzPts val="1300"/>
              <a:buNone/>
              <a:tabLst>
                <a:tab pos="168275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1. Какая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птица лучше всех слышит? (Сова)</a:t>
            </a:r>
            <a:endParaRPr lang="ru-RU" sz="2000" dirty="0">
              <a:latin typeface="Times New Roman"/>
              <a:ea typeface="Times New Roman"/>
              <a:cs typeface="Times New Roman"/>
            </a:endParaRPr>
          </a:p>
          <a:p>
            <a:pPr marL="0" lvl="0" indent="0">
              <a:lnSpc>
                <a:spcPts val="1610"/>
              </a:lnSpc>
              <a:spcAft>
                <a:spcPts val="0"/>
              </a:spcAft>
              <a:buClr>
                <a:srgbClr val="000000"/>
              </a:buClr>
              <a:buSzPts val="1300"/>
              <a:buNone/>
              <a:tabLst>
                <a:tab pos="18923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2. Назови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самое зубастое морское животное. (Акула)</a:t>
            </a:r>
            <a:endParaRPr lang="ru-RU" sz="2000" dirty="0">
              <a:latin typeface="Times New Roman"/>
              <a:ea typeface="Times New Roman"/>
              <a:cs typeface="Times New Roman"/>
            </a:endParaRPr>
          </a:p>
          <a:p>
            <a:pPr marL="0" lvl="0" indent="0">
              <a:lnSpc>
                <a:spcPts val="1610"/>
              </a:lnSpc>
              <a:spcAft>
                <a:spcPts val="0"/>
              </a:spcAft>
              <a:buClr>
                <a:srgbClr val="000000"/>
              </a:buClr>
              <a:buSzPts val="1300"/>
              <a:buNone/>
              <a:tabLst>
                <a:tab pos="18669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3. Над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цветком порхает, пляшет, веерком узорным машет. (Бабочка)</a:t>
            </a:r>
            <a:endParaRPr lang="ru-RU" sz="2000" dirty="0">
              <a:latin typeface="Times New Roman"/>
              <a:ea typeface="Times New Roman"/>
              <a:cs typeface="Times New Roman"/>
            </a:endParaRPr>
          </a:p>
          <a:p>
            <a:pPr marL="0" lvl="0" indent="0">
              <a:lnSpc>
                <a:spcPts val="1610"/>
              </a:lnSpc>
              <a:spcAft>
                <a:spcPts val="1445"/>
              </a:spcAft>
              <a:buClr>
                <a:srgbClr val="000000"/>
              </a:buClr>
              <a:buSzPts val="1300"/>
              <a:buNone/>
              <a:tabLst>
                <a:tab pos="18923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4. Путник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часто ранит ногу, вот и лекарь у дороги. (Подорожник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)</a:t>
            </a:r>
            <a:endParaRPr lang="ru-RU" sz="2000" dirty="0"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3654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125113" cy="1483567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2) Практическое задание: дидактическая игра «Кто что ест</a:t>
            </a:r>
            <a:r>
              <a:rPr lang="ru-RU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»</a:t>
            </a:r>
            <a:br>
              <a:rPr lang="ru-RU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(3 мин.)</a:t>
            </a:r>
            <a:r>
              <a:rPr lang="ru-RU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136904" cy="5517232"/>
          </a:xfrm>
        </p:spPr>
        <p:txBody>
          <a:bodyPr/>
          <a:lstStyle/>
          <a:p>
            <a:pPr marL="0" marR="635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Командам </a:t>
            </a:r>
            <a:r>
              <a:rPr lang="ru-RU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предлагаются карточки с изображением животных: белка, заяц, медведь, волк, лиса, еж, лось. Задание: разложить карточки с животными по способу питания: травоядные (зеленый лист), хищники (красный), всеядные (синий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).</a:t>
            </a:r>
          </a:p>
          <a:p>
            <a:pPr marL="0" marR="635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Объяснение: Животные едят разную пищу. Травоядные животные - едят листву, траву, кору, коренья, плоды, семена. Хищники едят себе подобных животных, всеядные не прочь полакомиться и растительной, и животной пищей.</a:t>
            </a:r>
            <a:endParaRPr lang="ru-RU" sz="20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marR="635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Ответ: Травоядные - белка, заяц, лось, хищники - волк, лиса, всеядные - медведь, еж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marL="0" marR="635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/>
                <a:ea typeface="Times New Roman"/>
              </a:rPr>
              <a:t>Оценка:</a:t>
            </a:r>
            <a:r>
              <a:rPr lang="ru-RU" sz="2000" dirty="0">
                <a:solidFill>
                  <a:schemeClr val="tx1"/>
                </a:solidFill>
                <a:latin typeface="Times New Roman"/>
                <a:ea typeface="Times New Roman"/>
              </a:rPr>
              <a:t> за каждый правильный ответ - 1 балл. Всего - 7 баллов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.</a:t>
            </a:r>
          </a:p>
          <a:p>
            <a:pPr marL="0" marR="63500" indent="0">
              <a:spcBef>
                <a:spcPts val="0"/>
              </a:spcBef>
              <a:spcAft>
                <a:spcPts val="0"/>
              </a:spcAft>
              <a:buNone/>
            </a:pPr>
            <a:endParaRPr lang="ru-RU" sz="2000" b="1" i="1" dirty="0" smtClean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0" marR="635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Музыкальная </a:t>
            </a:r>
            <a:r>
              <a:rPr lang="ru-RU" sz="2000" b="1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или физкультурная пауза.</a:t>
            </a:r>
            <a:endParaRPr lang="ru-RU" sz="20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12700" marR="63500">
              <a:lnSpc>
                <a:spcPts val="1610"/>
              </a:lnSpc>
              <a:spcAft>
                <a:spcPts val="0"/>
              </a:spcAft>
            </a:pPr>
            <a:endParaRPr lang="ru-RU" sz="12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974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125113" cy="924475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Раздел </a:t>
            </a:r>
            <a:r>
              <a:rPr lang="ru-RU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« Человек и природа»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83768" y="1332384"/>
            <a:ext cx="7125112" cy="5517232"/>
          </a:xfrm>
        </p:spPr>
        <p:txBody>
          <a:bodyPr>
            <a:normAutofit fontScale="92500" lnSpcReduction="10000"/>
          </a:bodyPr>
          <a:lstStyle/>
          <a:p>
            <a:pPr marL="0" marR="63500" indent="0">
              <a:lnSpc>
                <a:spcPts val="1630"/>
              </a:lnSpc>
              <a:spcAft>
                <a:spcPts val="0"/>
              </a:spcAft>
              <a:buNone/>
            </a:pPr>
            <a:r>
              <a:rPr lang="ru-RU" sz="2000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Ведущий</a:t>
            </a:r>
            <a:r>
              <a:rPr lang="ru-RU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Взгляни на глобус - шар земной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–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Ведь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он вздыхает, как живой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 шепчут нам материки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«Ты береги нас, береги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!»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 тревоге рощи и леса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Роса на травах, как слеза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 тихо просят родники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«Ты береги нас, береги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!»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Грустит глубокая река,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Свои теряя берега, </a:t>
            </a:r>
            <a:endParaRPr lang="ru-RU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слышу голос я реки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«Ты береги нас, береги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!»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Остановил олень свой бег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«Будь человеком, человек! </a:t>
            </a:r>
            <a:endParaRPr lang="ru-RU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тебя мы верим, не солги, </a:t>
            </a:r>
            <a:endParaRPr lang="ru-RU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Ты береги нас, береги!»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2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606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Для того, чтобы сохранить редкие животные и растения на нашей земле, людьми была создана Красная 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книга.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14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Задание 1.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Отгадайте загадки про животных и растения, которые были занесены в Красную книгу (по 3 загадки – 2 загадки о животных, 1 – о растении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)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1400" dirty="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Оценка: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 каждый правильный объект – 1 балл. Всего - 3 балла.</a:t>
            </a:r>
            <a:endParaRPr lang="ru-RU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400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14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37694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</a:t>
            </a:r>
            <a:r>
              <a:rPr lang="ru-RU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оманда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1</a:t>
            </a:r>
            <a:r>
              <a:rPr lang="ru-RU" sz="36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36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</a:b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1340768"/>
            <a:ext cx="7125112" cy="5112567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1)Если </a:t>
            </a:r>
            <a:r>
              <a:rPr lang="ru-RU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б нос был просто носом,</a:t>
            </a:r>
            <a:endParaRPr lang="ru-RU" sz="19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Я б не мучился вопросом:</a:t>
            </a:r>
            <a:endParaRPr lang="ru-RU" sz="1900" dirty="0" smtClean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Если нос — огромный рог,</a:t>
            </a:r>
            <a:endParaRPr lang="ru-RU" sz="1900" dirty="0" smtClean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Кто тогда я?  (Носорог)</a:t>
            </a:r>
            <a:endParaRPr lang="ru-RU" sz="19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19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2)Он любит ягоды и мёд,</a:t>
            </a:r>
            <a:endParaRPr lang="ru-RU" sz="19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Зимой в берлоге он живет.</a:t>
            </a:r>
            <a:endParaRPr lang="ru-RU" sz="19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Он – симпатичный, правда, ведь!</a:t>
            </a:r>
            <a:endParaRPr lang="ru-RU" sz="19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Мохнатый увалень… (Медведь)</a:t>
            </a:r>
            <a:endParaRPr lang="ru-RU" sz="19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19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3)То фиолетовый, то голубой, </a:t>
            </a:r>
            <a:endParaRPr lang="ru-RU" sz="19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Он на опушке встречался с тобой. </a:t>
            </a:r>
            <a:endParaRPr lang="ru-RU" sz="19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Названье ему очень звонкое дали, </a:t>
            </a:r>
            <a:endParaRPr lang="ru-RU" sz="19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Но только звенеть он сумеет едва ли. (Колокольчик)</a:t>
            </a:r>
            <a:endParaRPr lang="ru-RU" sz="19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64124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Команда</a:t>
            </a:r>
            <a:r>
              <a:rPr lang="ru-RU" sz="24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ru-RU" sz="3600" dirty="0">
                <a:latin typeface="Calibri"/>
                <a:ea typeface="Calibri"/>
                <a:cs typeface="Times New Roman"/>
              </a:rPr>
              <a:t/>
            </a:r>
            <a:br>
              <a:rPr lang="ru-RU" sz="3600" dirty="0">
                <a:latin typeface="Calibri"/>
                <a:ea typeface="Calibri"/>
                <a:cs typeface="Times New Roman"/>
              </a:rPr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1484784"/>
            <a:ext cx="7125112" cy="496855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1)Мчатся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мчатся по саванне</a:t>
            </a:r>
            <a:endParaRPr lang="ru-RU" sz="14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К водопою утром ранним</a:t>
            </a:r>
            <a:endParaRPr lang="ru-RU" sz="14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Полосатые лошадки –</a:t>
            </a:r>
            <a:endParaRPr lang="ru-RU" sz="14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Кто быстрее, без оглядки.  (Зебра)</a:t>
            </a:r>
            <a:endParaRPr lang="ru-RU" sz="14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14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2)Кошка красивая, мех рыжеватый,</a:t>
            </a:r>
            <a:endParaRPr lang="ru-RU" sz="14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Кисточки уши и мощные лапы.</a:t>
            </a:r>
            <a:endParaRPr lang="ru-RU" sz="14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Только, пожалуй, ты с ней не водись -</a:t>
            </a:r>
            <a:endParaRPr lang="ru-RU" sz="14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Хищник опасный. Зовут её (Рысь)</a:t>
            </a:r>
            <a:endParaRPr lang="ru-RU" sz="14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14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3)Пробивался сквозь снежок,</a:t>
            </a:r>
            <a:endParaRPr lang="ru-RU" sz="14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Удивительный росток.</a:t>
            </a:r>
            <a:endParaRPr lang="ru-RU" sz="14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Самый первый, самый нежный,</a:t>
            </a:r>
            <a:endParaRPr lang="ru-RU" sz="14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Самый бархатный цветок!  (Подснежник)</a:t>
            </a:r>
            <a:endParaRPr lang="ru-RU" sz="14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99967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ru-RU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Команда 3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1412776"/>
            <a:ext cx="7125112" cy="4824535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1)Некрасивый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он, пожалуй...</a:t>
            </a:r>
            <a:b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Вместо носа — шланг пожарный,</a:t>
            </a:r>
            <a:b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Уши вроде опахал,</a:t>
            </a:r>
            <a:b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Ростом с башню отмахал. (Слон)</a:t>
            </a:r>
            <a:endParaRPr lang="ru-RU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2)Он высокий и пятнистый, </a:t>
            </a:r>
            <a:b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 длинной-длинной шеей, </a:t>
            </a:r>
            <a:b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 питается он листьями — </a:t>
            </a:r>
            <a:b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Листьями деревьев. (Жираф)</a:t>
            </a:r>
            <a:endParaRPr lang="ru-RU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3) Колосится в поле рожь. </a:t>
            </a:r>
            <a:b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Там, во ржи, цветок найдёшь. </a:t>
            </a:r>
            <a:b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Ярко-синий и пушистый, </a:t>
            </a:r>
            <a:b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Только жаль, что не душистый. (Василек)</a:t>
            </a:r>
            <a:endParaRPr lang="ru-RU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62826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125113" cy="924475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Практическое задание 2. «Экологические знаки» </a:t>
            </a:r>
            <a:r>
              <a:rPr lang="ru-RU" sz="24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Экологические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знаки показывают людям, что надо сделать,  чтобы наша Земля стала чище и краше. Разрешающие знаки обозначают, какие добрые поступки надо совершить людям для нашего города, страны, планеты. Запрещающие знаки – что нельзя делать, находясь в природе.</a:t>
            </a:r>
            <a:endParaRPr lang="ru-RU" sz="14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Задание: На листе бумаги каждому члену команды нарисовать разрешающий и запрещающий экологические знаки. Слева – разрешающий знак, справа – запрещающий. Но надо не только нарисовать, но затем и объяснить, что обозначает этот знак. Время -  3мин.</a:t>
            </a:r>
            <a:endParaRPr lang="ru-RU" sz="14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Оценка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: правильно нарисовали (1 балл) и объяснили действие экологического знака (1 балл) – 2 балла. Всего – 4 балла.</a:t>
            </a:r>
            <a:endParaRPr lang="ru-RU" sz="14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4181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944" cy="1512167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b="1" dirty="0" smtClean="0">
                <a:latin typeface="Times New Roman"/>
                <a:ea typeface="Times New Roman"/>
                <a:cs typeface="Times New Roman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Задание </a:t>
            </a:r>
            <a:r>
              <a:rPr lang="ru-RU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3. </a:t>
            </a:r>
            <a:r>
              <a:rPr lang="ru-RU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Кто </a:t>
            </a:r>
            <a:r>
              <a:rPr lang="ru-RU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больше знает пословиц об охране природы.</a:t>
            </a:r>
            <a:r>
              <a:rPr lang="ru-RU" sz="24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 </a:t>
            </a:r>
            <a:r>
              <a:rPr lang="ru-RU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каждую пословицу – 1 балл</a:t>
            </a:r>
            <a:r>
              <a:rPr lang="ru-RU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1400" b="1" dirty="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Ведущий: </a:t>
            </a:r>
            <a:endParaRPr lang="ru-RU" sz="14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Все, что нужно, год от года нам дает сама </a:t>
            </a:r>
            <a:r>
              <a:rPr lang="ru-RU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природа.</a:t>
            </a:r>
            <a:endParaRPr lang="ru-RU" sz="1400" dirty="0">
              <a:solidFill>
                <a:schemeClr val="tx1"/>
              </a:solidFill>
              <a:latin typeface="Calibri"/>
              <a:ea typeface="Times New Roman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 </a:t>
            </a:r>
            <a:r>
              <a:rPr lang="ru-RU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поэтому все мы жить не можем без воды,</a:t>
            </a:r>
            <a:endParaRPr lang="ru-RU" sz="14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Без растений и животных, без красивых гор высоких,</a:t>
            </a:r>
            <a:endParaRPr lang="ru-RU" sz="14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Без лесов, полей и рек жить не может человек.</a:t>
            </a:r>
            <a:endParaRPr lang="ru-RU" sz="14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Так давайте сбережем наш земной природный дом.</a:t>
            </a:r>
            <a:endParaRPr lang="ru-RU" sz="14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6057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lnSpc>
                <a:spcPct val="115000"/>
              </a:lnSpc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None/>
            </a:pPr>
            <a:r>
              <a:rPr lang="ru-RU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Подведение </a:t>
            </a:r>
            <a:r>
              <a:rPr lang="ru-RU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итогов (награждение грамотами и призами</a:t>
            </a:r>
            <a:r>
              <a:rPr lang="ru-RU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).</a:t>
            </a:r>
          </a:p>
          <a:p>
            <a:pPr marL="0" lvl="0" indent="0" algn="just">
              <a:lnSpc>
                <a:spcPct val="115000"/>
              </a:lnSpc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None/>
            </a:pPr>
            <a:endParaRPr lang="ru-RU" b="1" dirty="0" smtClean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None/>
            </a:pPr>
            <a:r>
              <a:rPr lang="ru-RU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В состав жюри приглашаются независимые специалисты:</a:t>
            </a:r>
          </a:p>
          <a:p>
            <a:pPr marL="0" lvl="0" indent="0" algn="just">
              <a:lnSpc>
                <a:spcPct val="115000"/>
              </a:lnSpc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  <a:buNone/>
            </a:pPr>
            <a:r>
              <a:rPr lang="ru-RU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специалист  по экологическому воспитанию детей дошкольного возраста, старший воспитатель, педагоги общеобразовательного учреждения.</a:t>
            </a:r>
            <a:endParaRPr lang="ru-RU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78870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algn="ctr">
              <a:lnSpc>
                <a:spcPts val="1630"/>
              </a:lnSpc>
              <a:spcAft>
                <a:spcPts val="0"/>
              </a:spcAft>
            </a:pPr>
            <a:r>
              <a:rPr lang="ru-RU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ЗАДАЧИ </a:t>
            </a:r>
            <a:r>
              <a:rPr lang="ru-RU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КОНКУРСА: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203200" lvl="0"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  <a:tabLst>
                <a:tab pos="454025" algn="l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Формирование у детей основных природоведческих представлений и понятий о живой и неживой природе.</a:t>
            </a:r>
            <a:endParaRPr lang="ru-RU" dirty="0">
              <a:latin typeface="Times New Roman"/>
              <a:ea typeface="Times New Roman"/>
              <a:cs typeface="Times New Roman"/>
            </a:endParaRPr>
          </a:p>
          <a:p>
            <a:pPr lvl="0" algn="just">
              <a:spcAft>
                <a:spcPts val="20"/>
              </a:spcAft>
              <a:buClr>
                <a:srgbClr val="000000"/>
              </a:buClr>
              <a:buSzPts val="1300"/>
              <a:buFont typeface="Arial"/>
              <a:buChar char="•"/>
              <a:tabLst>
                <a:tab pos="45085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Развитие понимания взаимосвязей в природе и места человека в них.</a:t>
            </a:r>
            <a:endParaRPr lang="ru-RU" dirty="0">
              <a:latin typeface="Times New Roman"/>
              <a:ea typeface="Times New Roman"/>
              <a:cs typeface="Times New Roman"/>
            </a:endParaRPr>
          </a:p>
          <a:p>
            <a:pPr marR="12700" lvl="0"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  <a:tabLst>
                <a:tab pos="45085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Воспитание бережного отношения ко всему живому на Земле, любви к природе.</a:t>
            </a:r>
            <a:endParaRPr lang="ru-RU" dirty="0">
              <a:latin typeface="Times New Roman"/>
              <a:ea typeface="Times New Roman"/>
              <a:cs typeface="Times New Roman"/>
            </a:endParaRPr>
          </a:p>
          <a:p>
            <a:pPr marR="12700" lvl="0"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  <a:tabLst>
                <a:tab pos="44831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Формирование навыков экологически грамотного, нравственного поведения в природе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R="12700" lvl="0">
              <a:spcAft>
                <a:spcPts val="1540"/>
              </a:spcAft>
              <a:buClr>
                <a:srgbClr val="000000"/>
              </a:buClr>
              <a:buSzPts val="1300"/>
              <a:buFont typeface="Arial"/>
              <a:buChar char="•"/>
              <a:tabLst>
                <a:tab pos="445135" algn="l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Привлечение семьи к сотрудничеству с детским садом в вопросах экологического воспитания дошкольников.</a:t>
            </a:r>
            <a:endParaRPr lang="ru-RU" dirty="0">
              <a:latin typeface="Times New Roman"/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432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12968" cy="1339551"/>
          </a:xfrm>
        </p:spPr>
        <p:txBody>
          <a:bodyPr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dirty="0" smtClean="0">
                <a:latin typeface="Times New Roman"/>
                <a:ea typeface="Times New Roman"/>
                <a:cs typeface="Times New Roman"/>
              </a:rPr>
            </a:br>
            <a:r>
              <a:rPr lang="ru-RU" dirty="0">
                <a:latin typeface="Times New Roman"/>
                <a:ea typeface="Times New Roman"/>
                <a:cs typeface="Times New Roman"/>
              </a:rPr>
              <a:t/>
            </a:r>
            <a:br>
              <a:rPr lang="ru-RU" dirty="0">
                <a:latin typeface="Times New Roman"/>
                <a:ea typeface="Times New Roman"/>
                <a:cs typeface="Times New Roman"/>
              </a:rPr>
            </a:br>
            <a:r>
              <a:rPr lang="ru-RU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dirty="0" smtClean="0">
                <a:latin typeface="Times New Roman"/>
                <a:ea typeface="Times New Roman"/>
                <a:cs typeface="Times New Roman"/>
              </a:rPr>
            </a:br>
            <a:r>
              <a:rPr lang="ru-RU" dirty="0" smtClean="0">
                <a:latin typeface="Times New Roman"/>
                <a:ea typeface="Times New Roman"/>
                <a:cs typeface="Times New Roman"/>
              </a:rPr>
              <a:t>Итоги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конкурса «Юные знатоки природы» ГБОУ № д/с (ДО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№ СОШ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) _________</a:t>
            </a:r>
            <a:r>
              <a:rPr lang="ru-RU" sz="2800" dirty="0"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latin typeface="Calibri"/>
                <a:ea typeface="Calibri"/>
                <a:cs typeface="Times New Roman"/>
              </a:rPr>
            </a:br>
            <a:r>
              <a:rPr lang="ru-RU" sz="4000" dirty="0"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2800" dirty="0"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9126566"/>
              </p:ext>
            </p:extLst>
          </p:nvPr>
        </p:nvGraphicFramePr>
        <p:xfrm>
          <a:off x="964859" y="1833993"/>
          <a:ext cx="7641785" cy="4255901"/>
        </p:xfrm>
        <a:graphic>
          <a:graphicData uri="http://schemas.openxmlformats.org/drawingml/2006/table">
            <a:tbl>
              <a:tblPr firstRow="1" firstCol="1" bandRow="1"/>
              <a:tblGrid>
                <a:gridCol w="1092325"/>
                <a:gridCol w="418733"/>
                <a:gridCol w="419222"/>
                <a:gridCol w="419222"/>
                <a:gridCol w="416286"/>
                <a:gridCol w="386447"/>
                <a:gridCol w="403568"/>
                <a:gridCol w="422157"/>
                <a:gridCol w="422157"/>
                <a:gridCol w="416286"/>
                <a:gridCol w="86010"/>
                <a:gridCol w="416286"/>
                <a:gridCol w="415798"/>
                <a:gridCol w="450528"/>
                <a:gridCol w="485750"/>
                <a:gridCol w="485750"/>
                <a:gridCol w="485260"/>
              </a:tblGrid>
              <a:tr h="18159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Названия команд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10" marR="60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Неживая природа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10" marR="60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Живая природа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10" marR="60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33650" algn="l"/>
                        </a:tabLs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Человек и природа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10" marR="60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33650" algn="l"/>
                        </a:tabLs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10" marR="60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29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вопрос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10" marR="60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вопрос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10" marR="60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П/з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10" marR="60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вопрос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10" marR="60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вопрос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10" marR="60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вопрос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10" marR="60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вопрос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10" marR="60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П/з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10" marR="60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загадка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10" marR="60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загадка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10" marR="60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 загадка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10" marR="60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П/з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10" marR="60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Пословицы (общее количество)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10" marR="6061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Баллы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10" marR="60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Место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10" marR="60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595">
                <a:tc row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10" marR="60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10" marR="60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10" marR="60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10" marR="60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10" marR="60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10" marR="60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10" marR="60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10" marR="60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10" marR="60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10" marR="60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10" marR="60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10" marR="60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10" marR="60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10" marR="60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10" marR="60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10" marR="60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5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10" marR="60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15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10" marR="60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15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10" marR="60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15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10" marR="60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15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10" marR="60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1595">
                <a:tc row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10" marR="60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10" marR="60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10" marR="60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10" marR="60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10" marR="60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10" marR="60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10" marR="60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10" marR="60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10" marR="60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10" marR="60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10" marR="60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10" marR="60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10" marR="60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10" marR="60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10" marR="60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10" marR="60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5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10" marR="60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15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10" marR="60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15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10" marR="60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15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10" marR="60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15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10" marR="60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1595">
                <a:tc row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10" marR="60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10" marR="60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10" marR="60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10" marR="60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10" marR="60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10" marR="60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10" marR="60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10" marR="60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10" marR="60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10" marR="60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10" marR="60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10" marR="60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10" marR="60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10" marR="60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10" marR="60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10" marR="60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5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10" marR="60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15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10" marR="60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15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10" marR="60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15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10" marR="60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15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10" marR="606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22263" y="20129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3365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882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I:\Юные знатоки природы\DSC011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0" y="116632"/>
            <a:ext cx="5403850" cy="405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I:\Юные знатоки природы\DSC011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389" y="2852936"/>
            <a:ext cx="5112568" cy="383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3785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I:\Юные знатоки природы\DSC011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89654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I:\Юные знатоки природы\DSC012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068960"/>
            <a:ext cx="4827101" cy="362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0009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I:\Юные знатоки природы\DSC011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824536" cy="361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I:\Юные знатоки природы\DSC011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780928"/>
            <a:ext cx="5269164" cy="395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6453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052736"/>
            <a:ext cx="7125112" cy="40514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219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algn="ctr">
              <a:lnSpc>
                <a:spcPts val="1585"/>
              </a:lnSpc>
              <a:spcAft>
                <a:spcPts val="0"/>
              </a:spcAft>
            </a:pPr>
            <a:r>
              <a:rPr lang="ru-RU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ОРГАНИЗАЦИЯ КОНКУРСА: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2" y="1807361"/>
            <a:ext cx="7450989" cy="4051437"/>
          </a:xfrm>
        </p:spPr>
        <p:txBody>
          <a:bodyPr/>
          <a:lstStyle/>
          <a:p>
            <a:pPr marL="12700" marR="12700" indent="0" algn="just">
              <a:spcAft>
                <a:spcPts val="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Конкурс «Юные знатоки природы» проводится внутри дошкольного учреждения или дошкольного отделения среди </a:t>
            </a:r>
            <a:endParaRPr lang="ru-RU" sz="20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12700" marR="12700" indent="0" algn="just">
              <a:spcAft>
                <a:spcPts val="0"/>
              </a:spcAft>
              <a:buNone/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команд из шести участников - в течение ноября.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12700" indent="0" algn="just">
              <a:spcAft>
                <a:spcPts val="150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Подведение итогов конкурса осуществляется в бальной системе.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596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algn="ctr">
              <a:lnSpc>
                <a:spcPts val="1585"/>
              </a:lnSpc>
              <a:spcAft>
                <a:spcPts val="0"/>
              </a:spcAft>
            </a:pPr>
            <a:r>
              <a:rPr lang="ru-RU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УЧАСТНИКИ: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807361"/>
            <a:ext cx="7560840" cy="4051437"/>
          </a:xfrm>
        </p:spPr>
        <p:txBody>
          <a:bodyPr>
            <a:normAutofit/>
          </a:bodyPr>
          <a:lstStyle/>
          <a:p>
            <a:pPr marL="12700" marR="12700" indent="0" algn="just">
              <a:spcAft>
                <a:spcPts val="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 конкурсе могут принимать участие ГБОУ детские сады разного вида и дошкольные отделения общеобразовательных школ Восточного округа г. Москвы.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12700" marR="12700" indent="0" algn="just">
              <a:spcAft>
                <a:spcPts val="150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Участники игры - до 3 команд из 6 человек. Возраст детей от 6 лет до 7 лет.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015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algn="ctr">
              <a:lnSpc>
                <a:spcPts val="1585"/>
              </a:lnSpc>
              <a:spcAft>
                <a:spcPts val="0"/>
              </a:spcAft>
            </a:pPr>
            <a:r>
              <a:rPr lang="ru-RU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СОДЕРЖАНИЕ КОНКУРСА: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 marR="12700" indent="0">
              <a:spcAft>
                <a:spcPts val="150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 конкурс входят задания для детей старшего дошкольного возраста в соответствии с программными требованиями по темам (см. приложение 1): </a:t>
            </a:r>
            <a:endParaRPr lang="ru-RU" sz="20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12700" marR="12700" indent="0">
              <a:spcAft>
                <a:spcPts val="1500"/>
              </a:spcAft>
              <a:buNone/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Неживая природа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;</a:t>
            </a:r>
          </a:p>
          <a:p>
            <a:pPr marL="12700" marR="12700" indent="0">
              <a:spcAft>
                <a:spcPts val="1500"/>
              </a:spcAft>
              <a:buNone/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-Живая природа; </a:t>
            </a:r>
            <a:endParaRPr lang="ru-RU" sz="20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12700" marR="12700" indent="0">
              <a:spcAft>
                <a:spcPts val="1500"/>
              </a:spcAft>
              <a:buNone/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Человек и природа.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936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algn="ctr">
              <a:lnSpc>
                <a:spcPts val="1585"/>
              </a:lnSpc>
              <a:spcAft>
                <a:spcPts val="0"/>
              </a:spcAft>
            </a:pPr>
            <a:r>
              <a:rPr lang="ru-RU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ЖЮРИ: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 marR="12700" indent="0" algn="just">
              <a:spcAft>
                <a:spcPts val="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Состав жюри конкурса формируется дошкольным учреждением или дошкольным отделением и составляет не менее трех человек.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Подведение итогов (см. приложение 2). Награждение грамотами и призами.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12700" marR="165100" indent="0" algn="just">
              <a:spcAft>
                <a:spcPts val="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 состав жюри приглашаются независимые специалисты: специалист по экологическому воспитанию детей дошкольного возраста, старший воспитатель, педагоги общеобразовательного учреждения.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12700" indent="0" algn="just">
              <a:spcAft>
                <a:spcPts val="120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Педагоги участников конкурса не могут быть членами жюри.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564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algn="ctr">
              <a:lnSpc>
                <a:spcPts val="1610"/>
              </a:lnSpc>
              <a:spcAft>
                <a:spcPts val="0"/>
              </a:spcAft>
            </a:pPr>
            <a:r>
              <a:rPr lang="ru-RU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НАГРАЖДЕНИЕ: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2" y="1807361"/>
            <a:ext cx="7450989" cy="4051437"/>
          </a:xfrm>
        </p:spPr>
        <p:txBody>
          <a:bodyPr/>
          <a:lstStyle/>
          <a:p>
            <a:pPr marL="12700" marR="165100" indent="0">
              <a:spcAft>
                <a:spcPts val="0"/>
              </a:spcAft>
              <a:buNone/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 соответствии с решением жюри лучшим командам присваивается 1, 2 и 3 место с вручением диплома и специального приза оргкомитета конкурса. Все участники-команды награждаются грамотами за участие в конкурсе.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95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1124745"/>
            <a:ext cx="7125112" cy="4734054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1500"/>
              </a:spcBef>
              <a:spcAft>
                <a:spcPts val="1520"/>
              </a:spcAft>
              <a:buNone/>
            </a:pPr>
            <a:r>
              <a:rPr lang="ru-RU" sz="3200" b="1" i="1" dirty="0">
                <a:solidFill>
                  <a:schemeClr val="tx1"/>
                </a:solidFill>
                <a:latin typeface="Times New Roman"/>
                <a:ea typeface="Times New Roman"/>
              </a:rPr>
              <a:t>ЗАДАНИЯ К КОНКУРСУ </a:t>
            </a:r>
            <a:endParaRPr lang="ru-RU" sz="3200" b="1" i="1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0" indent="0" algn="ctr">
              <a:lnSpc>
                <a:spcPct val="150000"/>
              </a:lnSpc>
              <a:spcBef>
                <a:spcPts val="1500"/>
              </a:spcBef>
              <a:spcAft>
                <a:spcPts val="1520"/>
              </a:spcAft>
              <a:buNone/>
            </a:pPr>
            <a:r>
              <a:rPr lang="ru-RU" sz="3200" b="1" i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«</a:t>
            </a:r>
            <a:r>
              <a:rPr lang="ru-RU" sz="3200" b="1" i="1" dirty="0">
                <a:solidFill>
                  <a:schemeClr val="tx1"/>
                </a:solidFill>
                <a:latin typeface="Times New Roman"/>
                <a:ea typeface="Times New Roman"/>
              </a:rPr>
              <a:t>ЮНЫЕ ЗНАТОКИ ПРИРОДЫ» (2013-2014уч.г.) </a:t>
            </a:r>
            <a:endParaRPr lang="ru-RU" sz="3200" b="1" i="1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0" indent="0" algn="ctr">
              <a:lnSpc>
                <a:spcPct val="150000"/>
              </a:lnSpc>
              <a:spcBef>
                <a:spcPts val="1500"/>
              </a:spcBef>
              <a:spcAft>
                <a:spcPts val="1520"/>
              </a:spcAft>
              <a:buNone/>
            </a:pPr>
            <a:r>
              <a:rPr lang="ru-RU" sz="3200" b="1" i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(</a:t>
            </a:r>
            <a:r>
              <a:rPr lang="ru-RU" sz="3200" b="1" i="1" dirty="0">
                <a:solidFill>
                  <a:schemeClr val="tx1"/>
                </a:solidFill>
                <a:latin typeface="Times New Roman"/>
                <a:ea typeface="Times New Roman"/>
              </a:rPr>
              <a:t>на 3 команды)</a:t>
            </a:r>
          </a:p>
          <a:p>
            <a:pPr>
              <a:lnSpc>
                <a:spcPct val="150000"/>
              </a:lnSpc>
            </a:pP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316163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361</TotalTime>
  <Words>1599</Words>
  <Application>Microsoft Office PowerPoint</Application>
  <PresentationFormat>Экран (4:3)</PresentationFormat>
  <Paragraphs>311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Spring</vt:lpstr>
      <vt:lpstr>Интеллектуальный  конкурс  «Юные знатоки                                                       природы»</vt:lpstr>
      <vt:lpstr>  ПОЛОЖЕНИЕ об интеллектуальном детском конкурсе  «Юные знатоки природы» на 2013-2014 уч. г.  </vt:lpstr>
      <vt:lpstr>ЗАДАЧИ КОНКУРСА: </vt:lpstr>
      <vt:lpstr>ОРГАНИЗАЦИЯ КОНКУРСА: </vt:lpstr>
      <vt:lpstr>УЧАСТНИКИ: </vt:lpstr>
      <vt:lpstr>СОДЕРЖАНИЕ КОНКУРСА: </vt:lpstr>
      <vt:lpstr>ЖЮРИ: </vt:lpstr>
      <vt:lpstr>НАГРАЖДЕНИЕ: </vt:lpstr>
      <vt:lpstr>Презентация PowerPoint</vt:lpstr>
      <vt:lpstr>Предварительная работа: </vt:lpstr>
      <vt:lpstr>Материалы: </vt:lpstr>
      <vt:lpstr>Ход конкурса: </vt:lpstr>
      <vt:lpstr>Ведущий: </vt:lpstr>
      <vt:lpstr>Раздел «Неживая природа» </vt:lpstr>
      <vt:lpstr>Команда 1 </vt:lpstr>
      <vt:lpstr>Команда  2 </vt:lpstr>
      <vt:lpstr>Команда 3 </vt:lpstr>
      <vt:lpstr>Презентация PowerPoint</vt:lpstr>
      <vt:lpstr>Раздел «Живая природа»</vt:lpstr>
      <vt:lpstr>Презентация PowerPoint</vt:lpstr>
      <vt:lpstr>2) Практическое задание: дидактическая игра «Кто что ест»  (3 мин.) </vt:lpstr>
      <vt:lpstr> Раздел « Человек и природа» </vt:lpstr>
      <vt:lpstr>Презентация PowerPoint</vt:lpstr>
      <vt:lpstr>Команда 1 </vt:lpstr>
      <vt:lpstr>Команда 2 </vt:lpstr>
      <vt:lpstr>Команда 3 </vt:lpstr>
      <vt:lpstr>Практическое задание 2. «Экологические знаки»  </vt:lpstr>
      <vt:lpstr> Задание 3.  Кто больше знает пословиц об охране природы. </vt:lpstr>
      <vt:lpstr>Презентация PowerPoint</vt:lpstr>
      <vt:lpstr>   Итоги конкурса «Юные знатоки природы» ГБОУ № д/с (ДО № СОШ) _________  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Интеллектуальный  конкурс  «Юные знатоки                                                       природы»</dc:title>
  <dc:creator>Юлия</dc:creator>
  <cp:lastModifiedBy>Юлия</cp:lastModifiedBy>
  <cp:revision>19</cp:revision>
  <dcterms:created xsi:type="dcterms:W3CDTF">2013-11-26T17:28:25Z</dcterms:created>
  <dcterms:modified xsi:type="dcterms:W3CDTF">2014-01-23T17:08:46Z</dcterms:modified>
</cp:coreProperties>
</file>