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8BDE1-EFAC-489D-A9F8-9F53C4C59BBE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916A9-7CC0-45A9-BB73-656C5F8F30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713D25-7DD4-41C3-AA4A-984E5B91AB65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93A5-BA4B-4E95-8628-308F721FC547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E9A2-0839-4B43-AA61-9833DD47B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93A5-BA4B-4E95-8628-308F721FC547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E9A2-0839-4B43-AA61-9833DD47B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93A5-BA4B-4E95-8628-308F721FC547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E9A2-0839-4B43-AA61-9833DD47B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93A5-BA4B-4E95-8628-308F721FC547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E9A2-0839-4B43-AA61-9833DD47B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93A5-BA4B-4E95-8628-308F721FC547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E9A2-0839-4B43-AA61-9833DD47B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93A5-BA4B-4E95-8628-308F721FC547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E9A2-0839-4B43-AA61-9833DD47B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93A5-BA4B-4E95-8628-308F721FC547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E9A2-0839-4B43-AA61-9833DD47B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93A5-BA4B-4E95-8628-308F721FC547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E9A2-0839-4B43-AA61-9833DD47B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93A5-BA4B-4E95-8628-308F721FC547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E9A2-0839-4B43-AA61-9833DD47B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93A5-BA4B-4E95-8628-308F721FC547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E9A2-0839-4B43-AA61-9833DD47B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93A5-BA4B-4E95-8628-308F721FC547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E9A2-0839-4B43-AA61-9833DD47B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F93A5-BA4B-4E95-8628-308F721FC547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0E9A2-0839-4B43-AA61-9833DD47B6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iblioteka510.ucoz.r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008000"/>
                </a:solidFill>
              </a:rPr>
              <a:t>Не бывает леса без деревьев</a:t>
            </a:r>
            <a:br>
              <a:rPr lang="ru-RU" sz="3200" b="1" smtClean="0">
                <a:solidFill>
                  <a:srgbClr val="008000"/>
                </a:solidFill>
              </a:rPr>
            </a:br>
            <a:r>
              <a:rPr lang="ru-RU" sz="3200" smtClean="0">
                <a:solidFill>
                  <a:srgbClr val="FF0000"/>
                </a:solidFill>
              </a:rPr>
              <a:t>Будь природе другом!</a:t>
            </a:r>
          </a:p>
        </p:txBody>
      </p:sp>
      <p:pic>
        <p:nvPicPr>
          <p:cNvPr id="16390" name="Picture 6" descr="шнынш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636838"/>
            <a:ext cx="2060575" cy="2087562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6391" name="Picture 7" descr="шнеышы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268413"/>
            <a:ext cx="1760537" cy="158591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6389" name="Picture 8" descr="шыш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089275"/>
            <a:ext cx="1800225" cy="14922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393" name="Picture 9" descr="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4868863"/>
            <a:ext cx="1800225" cy="1512887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</p:spPr>
      </p:pic>
      <p:pic>
        <p:nvPicPr>
          <p:cNvPr id="16394" name="Picture 10" descr="ыеншеышл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1268413"/>
            <a:ext cx="1655762" cy="1487487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</p:spPr>
      </p:pic>
      <p:pic>
        <p:nvPicPr>
          <p:cNvPr id="16395" name="Picture 11" descr="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7050" y="3068638"/>
            <a:ext cx="1597025" cy="1597025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6396" name="Picture 12" descr="22-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788" y="4868863"/>
            <a:ext cx="1800225" cy="1512887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" name="Line 13"/>
          <p:cNvSpPr>
            <a:spLocks noChangeShapeType="1"/>
          </p:cNvSpPr>
          <p:nvPr/>
        </p:nvSpPr>
        <p:spPr bwMode="auto">
          <a:xfrm>
            <a:off x="6948488" y="3573463"/>
            <a:ext cx="217487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" name="Line 14"/>
          <p:cNvSpPr>
            <a:spLocks noChangeShapeType="1"/>
          </p:cNvSpPr>
          <p:nvPr/>
        </p:nvSpPr>
        <p:spPr bwMode="auto">
          <a:xfrm flipH="1">
            <a:off x="7740650" y="3357563"/>
            <a:ext cx="215900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 flipH="1">
            <a:off x="8101013" y="3644900"/>
            <a:ext cx="287337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2987675" y="4724400"/>
            <a:ext cx="863600" cy="10096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5364163" y="4724400"/>
            <a:ext cx="936625" cy="936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H="1">
            <a:off x="2411413" y="3716338"/>
            <a:ext cx="1152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5651500" y="3716338"/>
            <a:ext cx="12255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H="1" flipV="1">
            <a:off x="2843213" y="1989138"/>
            <a:ext cx="1152525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V="1">
            <a:off x="5076825" y="1989138"/>
            <a:ext cx="1008063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 animBg="1"/>
      <p:bldP spid="16401" grpId="0" animBg="1"/>
      <p:bldP spid="16403" grpId="0" animBg="1"/>
      <p:bldP spid="16404" grpId="0" animBg="1"/>
      <p:bldP spid="16405" grpId="0" animBg="1"/>
      <p:bldP spid="1640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b="1" smtClean="0">
                <a:solidFill>
                  <a:srgbClr val="008000"/>
                </a:solidFill>
              </a:rPr>
              <a:t>Домашнее задание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371600"/>
            <a:ext cx="9144000" cy="52578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008000"/>
                </a:solidFill>
              </a:rPr>
              <a:t>1). Учебник  стр. 110, составить по рисунку рассказ «Как рождается книга?» (</a:t>
            </a:r>
            <a:r>
              <a:rPr lang="ru-RU" b="1" u="sng" smtClean="0">
                <a:solidFill>
                  <a:srgbClr val="008000"/>
                </a:solidFill>
              </a:rPr>
              <a:t>для всех).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008000"/>
                </a:solidFill>
              </a:rPr>
              <a:t>2). Продолжить исследование на выбранную тему дома, включив неиспользованные методы исследования, используя  Интернет</a:t>
            </a:r>
          </a:p>
          <a:p>
            <a:pPr>
              <a:buFont typeface="Wingdings" pitchFamily="2" charset="2"/>
              <a:buNone/>
            </a:pPr>
            <a:endParaRPr lang="ru-RU" b="1" smtClean="0">
              <a:solidFill>
                <a:srgbClr val="008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008000"/>
                </a:solidFill>
              </a:rPr>
              <a:t>                                          (</a:t>
            </a:r>
            <a:r>
              <a:rPr lang="ru-RU" b="1" u="sng" smtClean="0">
                <a:solidFill>
                  <a:srgbClr val="008000"/>
                </a:solidFill>
              </a:rPr>
              <a:t>для желающих</a:t>
            </a:r>
            <a:r>
              <a:rPr lang="ru-RU" b="1" smtClean="0">
                <a:solidFill>
                  <a:srgbClr val="008000"/>
                </a:solidFill>
              </a:rPr>
              <a:t>).</a:t>
            </a:r>
            <a:r>
              <a:rPr lang="ru-RU" b="1" u="sng" smtClean="0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26628" name="Picture 5" descr="C:\Users\Ирина\Desktop\i9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105400"/>
            <a:ext cx="1047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C:\Users\Ирина\Desktop\i7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105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C:\Users\Ирина\Desktop\i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5105400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Как бумага стала книгой?</a:t>
            </a:r>
          </a:p>
        </p:txBody>
      </p:sp>
      <p:pic>
        <p:nvPicPr>
          <p:cNvPr id="18435" name="Picture 3" descr="C:\Users\Ирина\Desktop\урок про книгу\44826055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600200"/>
            <a:ext cx="3048000" cy="2743200"/>
          </a:xfrm>
          <a:noFill/>
        </p:spPr>
      </p:pic>
      <p:pic>
        <p:nvPicPr>
          <p:cNvPr id="18436" name="Picture 4" descr="C:\Users\Ирина\Desktop\урок про книгу\artist_th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371600"/>
            <a:ext cx="335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Ирина\Desktop\урок про книгу\b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038600"/>
            <a:ext cx="19812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57600"/>
            <a:ext cx="3048000" cy="2560638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505200"/>
            <a:ext cx="2114550" cy="2819400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52400" y="914400"/>
            <a:ext cx="845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Типография </a:t>
            </a:r>
            <a:r>
              <a:rPr lang="ru-RU" sz="40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или книжная фабрика помогает сделать сразу несколько одинаковых экземпляров книги.</a:t>
            </a:r>
          </a:p>
        </p:txBody>
      </p:sp>
      <p:sp>
        <p:nvSpPr>
          <p:cNvPr id="19461" name="Прямоугольник 7"/>
          <p:cNvSpPr>
            <a:spLocks noChangeArrowheads="1"/>
          </p:cNvSpPr>
          <p:nvPr/>
        </p:nvSpPr>
        <p:spPr bwMode="auto">
          <a:xfrm>
            <a:off x="914400" y="152400"/>
            <a:ext cx="7021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FF0000"/>
                </a:solidFill>
              </a:rPr>
              <a:t>Как бумага стала книгой?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467544" y="404664"/>
            <a:ext cx="8496944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800000"/>
                </a:solidFill>
              </a:rPr>
              <a:t>    Где живёт книга?</a:t>
            </a:r>
          </a:p>
        </p:txBody>
      </p:sp>
      <p:pic>
        <p:nvPicPr>
          <p:cNvPr id="20483" name="Picture 2" descr="C:\Users\Ирина\Desktop\урок про книгу\33_1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87475"/>
            <a:ext cx="85566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Ирина\Desktop\урок про книгу\8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35138"/>
            <a:ext cx="7391400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1219200" y="228600"/>
            <a:ext cx="7315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800000"/>
                </a:solidFill>
              </a:rPr>
              <a:t>     Где живёт книга?</a:t>
            </a:r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74638"/>
            <a:ext cx="8458200" cy="2163762"/>
          </a:xfrm>
          <a:noFill/>
        </p:spPr>
        <p:txBody>
          <a:bodyPr/>
          <a:lstStyle/>
          <a:p>
            <a:r>
              <a:rPr lang="ru-RU" smtClean="0"/>
              <a:t> </a:t>
            </a:r>
            <a:r>
              <a:rPr lang="en-US" sz="3200" b="1" smtClean="0">
                <a:solidFill>
                  <a:srgbClr val="008000"/>
                </a:solidFill>
                <a:hlinkClick r:id="rId4"/>
              </a:rPr>
              <a:t>http://biblioteka510.ucoz.ru</a:t>
            </a:r>
            <a:endParaRPr lang="ru-RU" sz="3200" b="1" smtClean="0">
              <a:solidFill>
                <a:srgbClr val="008000"/>
              </a:solidFill>
            </a:endParaRPr>
          </a:p>
        </p:txBody>
      </p:sp>
      <p:sp>
        <p:nvSpPr>
          <p:cNvPr id="21509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304800" y="1752600"/>
            <a:ext cx="8229600" cy="452596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Ирина\Desktop\Минина И.В.- фото в библиотеке № 8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7425" y="-739775"/>
            <a:ext cx="11118850" cy="833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52400"/>
            <a:ext cx="5791200" cy="2667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b="1" i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 басне нет загадки:</a:t>
            </a:r>
          </a:p>
          <a:p>
            <a:pPr eaLnBrk="1" hangingPunct="1">
              <a:buFontTx/>
              <a:buNone/>
              <a:defRPr/>
            </a:pPr>
            <a:r>
              <a:rPr lang="ru-RU" sz="3600" b="1" i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Расскажут напрямик</a:t>
            </a:r>
          </a:p>
          <a:p>
            <a:pPr eaLnBrk="1" hangingPunct="1">
              <a:buFontTx/>
              <a:buNone/>
              <a:defRPr/>
            </a:pPr>
            <a:r>
              <a:rPr lang="ru-RU" sz="3600" b="1" i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И книги, и тетрадки</a:t>
            </a:r>
          </a:p>
          <a:p>
            <a:pPr eaLnBrk="1" hangingPunct="1">
              <a:buFontTx/>
              <a:buNone/>
              <a:defRPr/>
            </a:pPr>
            <a:r>
              <a:rPr lang="ru-RU" sz="3600" b="1" i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Какой ты ученик.</a:t>
            </a:r>
            <a:r>
              <a:rPr lang="ru-RU" sz="3600" b="1" smtClean="0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23555" name="Picture 2" descr="C:\Users\Ирина\Desktop\урок про книгу\1283097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971800"/>
            <a:ext cx="62484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7"/>
          <p:cNvSpPr>
            <a:spLocks noChangeArrowheads="1"/>
          </p:cNvSpPr>
          <p:nvPr/>
        </p:nvSpPr>
        <p:spPr bwMode="auto">
          <a:xfrm>
            <a:off x="2895600" y="1219200"/>
            <a:ext cx="4724400" cy="1371600"/>
          </a:xfrm>
          <a:prstGeom prst="wedgeRoundRectCallout">
            <a:avLst>
              <a:gd name="adj1" fmla="val -75875"/>
              <a:gd name="adj2" fmla="val -1400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276600" y="13716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Нужно ли беречь книги?</a:t>
            </a:r>
            <a:b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Почему?</a:t>
            </a:r>
            <a:endParaRPr lang="ru-RU" sz="3600" b="1" i="1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295400" y="53340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Надо ценить труд людей!</a:t>
            </a:r>
          </a:p>
        </p:txBody>
      </p:sp>
      <p:pic>
        <p:nvPicPr>
          <p:cNvPr id="12298" name="Picture 10" descr="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3200400"/>
            <a:ext cx="15938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Books0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733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676400" y="3733800"/>
            <a:ext cx="1905000" cy="1447800"/>
            <a:chOff x="1152" y="1968"/>
            <a:chExt cx="1200" cy="912"/>
          </a:xfrm>
        </p:grpSpPr>
        <p:sp>
          <p:nvSpPr>
            <p:cNvPr id="24590" name="Line 12"/>
            <p:cNvSpPr>
              <a:spLocks noChangeShapeType="1"/>
            </p:cNvSpPr>
            <p:nvPr/>
          </p:nvSpPr>
          <p:spPr bwMode="auto">
            <a:xfrm>
              <a:off x="1152" y="2016"/>
              <a:ext cx="1200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1" name="Line 13"/>
            <p:cNvSpPr>
              <a:spLocks noChangeShapeType="1"/>
            </p:cNvSpPr>
            <p:nvPr/>
          </p:nvSpPr>
          <p:spPr bwMode="auto">
            <a:xfrm flipH="1">
              <a:off x="1200" y="1968"/>
              <a:ext cx="1152" cy="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019800" y="3581400"/>
            <a:ext cx="1905000" cy="1447800"/>
            <a:chOff x="1152" y="1968"/>
            <a:chExt cx="1200" cy="912"/>
          </a:xfrm>
        </p:grpSpPr>
        <p:sp>
          <p:nvSpPr>
            <p:cNvPr id="24588" name="Line 17"/>
            <p:cNvSpPr>
              <a:spLocks noChangeShapeType="1"/>
            </p:cNvSpPr>
            <p:nvPr/>
          </p:nvSpPr>
          <p:spPr bwMode="auto">
            <a:xfrm>
              <a:off x="1152" y="2016"/>
              <a:ext cx="1200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9" name="Line 18"/>
            <p:cNvSpPr>
              <a:spLocks noChangeShapeType="1"/>
            </p:cNvSpPr>
            <p:nvPr/>
          </p:nvSpPr>
          <p:spPr bwMode="auto">
            <a:xfrm flipH="1">
              <a:off x="1200" y="1968"/>
              <a:ext cx="1152" cy="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4038600" y="3962400"/>
            <a:ext cx="1676400" cy="228600"/>
          </a:xfrm>
          <a:prstGeom prst="rightArrow">
            <a:avLst>
              <a:gd name="adj1" fmla="val 50000"/>
              <a:gd name="adj2" fmla="val 18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457200" y="53340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600" b="1" i="1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4587" name="Picture 16" descr="C:\Users\Ирина\Desktop\урок про книгу\b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066800"/>
            <a:ext cx="18288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3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90800" y="1219200"/>
            <a:ext cx="4495800" cy="457200"/>
            <a:chOff x="1632" y="240"/>
            <a:chExt cx="2400" cy="336"/>
          </a:xfrm>
        </p:grpSpPr>
        <p:sp>
          <p:nvSpPr>
            <p:cNvPr id="25639" name="Rectangle 4"/>
            <p:cNvSpPr>
              <a:spLocks noChangeArrowheads="1"/>
            </p:cNvSpPr>
            <p:nvPr/>
          </p:nvSpPr>
          <p:spPr bwMode="auto">
            <a:xfrm>
              <a:off x="1632" y="240"/>
              <a:ext cx="2400" cy="336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40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496" y="288"/>
              <a:ext cx="720" cy="2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5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Лес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1905000"/>
            <a:ext cx="8686800" cy="533400"/>
            <a:chOff x="144" y="1584"/>
            <a:chExt cx="5472" cy="336"/>
          </a:xfrm>
        </p:grpSpPr>
        <p:sp>
          <p:nvSpPr>
            <p:cNvPr id="25637" name="Rectangle 6"/>
            <p:cNvSpPr>
              <a:spLocks noChangeArrowheads="1"/>
            </p:cNvSpPr>
            <p:nvPr/>
          </p:nvSpPr>
          <p:spPr bwMode="auto">
            <a:xfrm>
              <a:off x="144" y="1584"/>
              <a:ext cx="5472" cy="336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88" y="1632"/>
              <a:ext cx="5184" cy="2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Деревоперерабатывающий комбинат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971800" y="4191000"/>
            <a:ext cx="4495800" cy="533400"/>
            <a:chOff x="1728" y="2832"/>
            <a:chExt cx="2400" cy="336"/>
          </a:xfrm>
        </p:grpSpPr>
        <p:sp>
          <p:nvSpPr>
            <p:cNvPr id="25635" name="Rectangle 7"/>
            <p:cNvSpPr>
              <a:spLocks noChangeArrowheads="1"/>
            </p:cNvSpPr>
            <p:nvPr/>
          </p:nvSpPr>
          <p:spPr bwMode="auto">
            <a:xfrm>
              <a:off x="1728" y="2832"/>
              <a:ext cx="2400" cy="336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6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016" y="2880"/>
              <a:ext cx="1824" cy="2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Типография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28600" y="2895600"/>
            <a:ext cx="1752600" cy="609600"/>
            <a:chOff x="144" y="1824"/>
            <a:chExt cx="1104" cy="384"/>
          </a:xfrm>
        </p:grpSpPr>
        <p:sp>
          <p:nvSpPr>
            <p:cNvPr id="25633" name="Rectangle 17"/>
            <p:cNvSpPr>
              <a:spLocks noChangeArrowheads="1"/>
            </p:cNvSpPr>
            <p:nvPr/>
          </p:nvSpPr>
          <p:spPr bwMode="auto">
            <a:xfrm>
              <a:off x="144" y="1824"/>
              <a:ext cx="110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240" y="1824"/>
              <a:ext cx="76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ru-RU" sz="2400" b="1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Monotype Corsiva" pitchFamily="66" charset="0"/>
                </a:rPr>
                <a:t>Опилки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981200" y="2895600"/>
            <a:ext cx="2667000" cy="609600"/>
            <a:chOff x="1248" y="1824"/>
            <a:chExt cx="1680" cy="384"/>
          </a:xfrm>
        </p:grpSpPr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1488" y="1824"/>
              <a:ext cx="1440" cy="384"/>
              <a:chOff x="1488" y="1824"/>
              <a:chExt cx="1440" cy="384"/>
            </a:xfrm>
          </p:grpSpPr>
          <p:sp>
            <p:nvSpPr>
              <p:cNvPr id="25631" name="Rectangle 19"/>
              <p:cNvSpPr>
                <a:spLocks noChangeArrowheads="1"/>
              </p:cNvSpPr>
              <p:nvPr/>
            </p:nvSpPr>
            <p:spPr bwMode="auto">
              <a:xfrm>
                <a:off x="1488" y="1824"/>
                <a:ext cx="1440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2" name="Rectangle 20"/>
              <p:cNvSpPr>
                <a:spLocks noChangeArrowheads="1"/>
              </p:cNvSpPr>
              <p:nvPr/>
            </p:nvSpPr>
            <p:spPr bwMode="auto">
              <a:xfrm>
                <a:off x="1584" y="1824"/>
                <a:ext cx="134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sz="2400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onotype Corsiva" pitchFamily="66" charset="0"/>
                  </a:rPr>
                  <a:t>Бумажное тесто</a:t>
                </a:r>
              </a:p>
            </p:txBody>
          </p:sp>
        </p:grpSp>
        <p:sp>
          <p:nvSpPr>
            <p:cNvPr id="25630" name="Line 29"/>
            <p:cNvSpPr>
              <a:spLocks noChangeShapeType="1"/>
            </p:cNvSpPr>
            <p:nvPr/>
          </p:nvSpPr>
          <p:spPr bwMode="auto">
            <a:xfrm flipV="1">
              <a:off x="1248" y="2016"/>
              <a:ext cx="240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4648200" y="2895600"/>
            <a:ext cx="2209800" cy="914400"/>
            <a:chOff x="2928" y="1824"/>
            <a:chExt cx="1392" cy="576"/>
          </a:xfrm>
        </p:grpSpPr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3216" y="1824"/>
              <a:ext cx="1104" cy="576"/>
              <a:chOff x="3216" y="1824"/>
              <a:chExt cx="1104" cy="576"/>
            </a:xfrm>
          </p:grpSpPr>
          <p:sp>
            <p:nvSpPr>
              <p:cNvPr id="25627" name="Rectangle 21"/>
              <p:cNvSpPr>
                <a:spLocks noChangeArrowheads="1"/>
              </p:cNvSpPr>
              <p:nvPr/>
            </p:nvSpPr>
            <p:spPr bwMode="auto">
              <a:xfrm>
                <a:off x="3216" y="1824"/>
                <a:ext cx="1104" cy="57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5" name="Rectangle 23"/>
              <p:cNvSpPr>
                <a:spLocks noChangeArrowheads="1"/>
              </p:cNvSpPr>
              <p:nvPr/>
            </p:nvSpPr>
            <p:spPr bwMode="auto">
              <a:xfrm>
                <a:off x="3264" y="1920"/>
                <a:ext cx="105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sz="2400" b="1" i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onotype Corsiva" pitchFamily="66" charset="0"/>
                  </a:rPr>
                  <a:t>Бумажные пластины</a:t>
                </a:r>
              </a:p>
            </p:txBody>
          </p:sp>
        </p:grpSp>
        <p:sp>
          <p:nvSpPr>
            <p:cNvPr id="25626" name="Line 30"/>
            <p:cNvSpPr>
              <a:spLocks noChangeShapeType="1"/>
            </p:cNvSpPr>
            <p:nvPr/>
          </p:nvSpPr>
          <p:spPr bwMode="auto">
            <a:xfrm flipV="1">
              <a:off x="2928" y="2016"/>
              <a:ext cx="288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6858000" y="2895600"/>
            <a:ext cx="2133600" cy="609600"/>
            <a:chOff x="4320" y="1824"/>
            <a:chExt cx="1344" cy="384"/>
          </a:xfrm>
        </p:grpSpPr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4560" y="1824"/>
              <a:ext cx="1104" cy="384"/>
              <a:chOff x="4512" y="1824"/>
              <a:chExt cx="1104" cy="384"/>
            </a:xfrm>
          </p:grpSpPr>
          <p:sp>
            <p:nvSpPr>
              <p:cNvPr id="25623" name="Rectangle 22"/>
              <p:cNvSpPr>
                <a:spLocks noChangeArrowheads="1"/>
              </p:cNvSpPr>
              <p:nvPr/>
            </p:nvSpPr>
            <p:spPr bwMode="auto">
              <a:xfrm>
                <a:off x="4512" y="1824"/>
                <a:ext cx="110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6" name="Rectangle 24"/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91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sz="2400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onotype Corsiva" pitchFamily="66" charset="0"/>
                  </a:rPr>
                  <a:t>Бумага</a:t>
                </a:r>
              </a:p>
            </p:txBody>
          </p:sp>
        </p:grpSp>
        <p:sp>
          <p:nvSpPr>
            <p:cNvPr id="25622" name="Line 31"/>
            <p:cNvSpPr>
              <a:spLocks noChangeShapeType="1"/>
            </p:cNvSpPr>
            <p:nvPr/>
          </p:nvSpPr>
          <p:spPr bwMode="auto">
            <a:xfrm flipV="1">
              <a:off x="4320" y="2064"/>
              <a:ext cx="240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3505200" y="4724400"/>
            <a:ext cx="2362200" cy="914400"/>
            <a:chOff x="2208" y="2976"/>
            <a:chExt cx="1488" cy="576"/>
          </a:xfrm>
        </p:grpSpPr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2208" y="3216"/>
              <a:ext cx="1488" cy="336"/>
              <a:chOff x="2208" y="3216"/>
              <a:chExt cx="1488" cy="336"/>
            </a:xfrm>
          </p:grpSpPr>
          <p:sp>
            <p:nvSpPr>
              <p:cNvPr id="25619" name="Rectangle 32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1488" cy="33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66" name="Rectangle 34"/>
              <p:cNvSpPr>
                <a:spLocks noChangeArrowheads="1"/>
              </p:cNvSpPr>
              <p:nvPr/>
            </p:nvSpPr>
            <p:spPr bwMode="auto">
              <a:xfrm>
                <a:off x="2448" y="3216"/>
                <a:ext cx="960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sz="2400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onotype Corsiva" pitchFamily="66" charset="0"/>
                  </a:rPr>
                  <a:t>Писатели</a:t>
                </a:r>
              </a:p>
            </p:txBody>
          </p:sp>
        </p:grpSp>
        <p:sp>
          <p:nvSpPr>
            <p:cNvPr id="25618" name="Line 38"/>
            <p:cNvSpPr>
              <a:spLocks noChangeShapeType="1"/>
            </p:cNvSpPr>
            <p:nvPr/>
          </p:nvSpPr>
          <p:spPr bwMode="auto">
            <a:xfrm>
              <a:off x="2976" y="2976"/>
              <a:ext cx="0" cy="24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2743200" y="5638800"/>
            <a:ext cx="3733800" cy="838200"/>
            <a:chOff x="1728" y="3552"/>
            <a:chExt cx="2352" cy="528"/>
          </a:xfrm>
        </p:grpSpPr>
        <p:grpSp>
          <p:nvGrpSpPr>
            <p:cNvPr id="15" name="Group 36"/>
            <p:cNvGrpSpPr>
              <a:grpSpLocks/>
            </p:cNvGrpSpPr>
            <p:nvPr/>
          </p:nvGrpSpPr>
          <p:grpSpPr bwMode="auto">
            <a:xfrm>
              <a:off x="1728" y="3744"/>
              <a:ext cx="2352" cy="336"/>
              <a:chOff x="2208" y="3744"/>
              <a:chExt cx="2352" cy="336"/>
            </a:xfrm>
          </p:grpSpPr>
          <p:sp>
            <p:nvSpPr>
              <p:cNvPr id="25615" name="Rectangle 33"/>
              <p:cNvSpPr>
                <a:spLocks noChangeArrowheads="1"/>
              </p:cNvSpPr>
              <p:nvPr/>
            </p:nvSpPr>
            <p:spPr bwMode="auto">
              <a:xfrm>
                <a:off x="2208" y="3744"/>
                <a:ext cx="2352" cy="33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67" name="Rectangle 35"/>
              <p:cNvSpPr>
                <a:spLocks noChangeArrowheads="1"/>
              </p:cNvSpPr>
              <p:nvPr/>
            </p:nvSpPr>
            <p:spPr bwMode="auto">
              <a:xfrm>
                <a:off x="2208" y="3792"/>
                <a:ext cx="2352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sz="2400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Monotype Corsiva" pitchFamily="66" charset="0"/>
                  </a:rPr>
                  <a:t>Художники-иллюстраторы</a:t>
                </a:r>
              </a:p>
            </p:txBody>
          </p:sp>
        </p:grpSp>
        <p:sp>
          <p:nvSpPr>
            <p:cNvPr id="25614" name="Line 39"/>
            <p:cNvSpPr>
              <a:spLocks noChangeShapeType="1"/>
            </p:cNvSpPr>
            <p:nvPr/>
          </p:nvSpPr>
          <p:spPr bwMode="auto">
            <a:xfrm>
              <a:off x="2976" y="3552"/>
              <a:ext cx="0" cy="24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533400" y="228600"/>
            <a:ext cx="82296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kern="10" dirty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 рождается книга?</a:t>
            </a:r>
            <a:endParaRPr lang="ru-RU" sz="6000" dirty="0"/>
          </a:p>
        </p:txBody>
      </p:sp>
      <p:pic>
        <p:nvPicPr>
          <p:cNvPr id="25612" name="Picture 49" descr="C:\Users\Ирина\Desktop\урок про книгу\bo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95800"/>
            <a:ext cx="18288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127</Words>
  <Application>Microsoft Office PowerPoint</Application>
  <PresentationFormat>Экран (4:3)</PresentationFormat>
  <Paragraphs>29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Не бывает леса без деревьев Будь природе другом!</vt:lpstr>
      <vt:lpstr>Как бумага стала книгой?</vt:lpstr>
      <vt:lpstr>Слайд 3</vt:lpstr>
      <vt:lpstr>Слайд 4</vt:lpstr>
      <vt:lpstr> http://biblioteka510.ucoz.ru</vt:lpstr>
      <vt:lpstr>Слайд 6</vt:lpstr>
      <vt:lpstr>Слайд 7</vt:lpstr>
      <vt:lpstr>Слайд 8</vt:lpstr>
      <vt:lpstr>Слайд 9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</cp:revision>
  <dcterms:created xsi:type="dcterms:W3CDTF">2012-06-16T14:56:08Z</dcterms:created>
  <dcterms:modified xsi:type="dcterms:W3CDTF">2012-06-16T15:10:32Z</dcterms:modified>
</cp:coreProperties>
</file>