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FEF91-E445-46AB-B23F-0C457396C14F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C02C17-F053-45EC-AF9A-25275AF5760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21510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«Детский сад № 31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комбинированного вида»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Интегрированное занятие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валеологии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обучению грамоте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 использованием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интерактивных технологий.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квалификационной категории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Савина Марина Сергеевна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1928826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2844" y="142852"/>
            <a:ext cx="2428892" cy="107154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8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214422"/>
            <a:ext cx="2000264" cy="40719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14678" y="0"/>
            <a:ext cx="2428892" cy="12144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+mj-lt"/>
              </a:rPr>
              <a:t>2</a:t>
            </a:r>
            <a:endParaRPr lang="ru-RU" sz="80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285860"/>
            <a:ext cx="1928826" cy="39290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00760" y="0"/>
            <a:ext cx="2571768" cy="128586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+mj-lt"/>
              </a:rPr>
              <a:t>3</a:t>
            </a:r>
            <a:endParaRPr lang="ru-RU" sz="8000" b="1" dirty="0"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10" y="1428736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2910" y="2714620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43306" y="1357298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43306" y="2643182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00826" y="2643182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00826" y="1357298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Сло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5500702"/>
            <a:ext cx="1585606" cy="1585606"/>
          </a:xfrm>
          <a:prstGeom prst="rect">
            <a:avLst/>
          </a:prstGeom>
        </p:spPr>
      </p:pic>
      <p:pic>
        <p:nvPicPr>
          <p:cNvPr id="15" name="Рисунок 14" descr="Лиси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643578"/>
            <a:ext cx="1571636" cy="1571636"/>
          </a:xfrm>
          <a:prstGeom prst="rect">
            <a:avLst/>
          </a:prstGeom>
        </p:spPr>
      </p:pic>
      <p:pic>
        <p:nvPicPr>
          <p:cNvPr id="16" name="Рисунок 15" descr="Зайч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357826"/>
            <a:ext cx="1871286" cy="1871286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6500826" y="3857628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2910" y="4000504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306" y="3929066"/>
            <a:ext cx="142876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Белоч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5429264"/>
            <a:ext cx="1228343" cy="1228343"/>
          </a:xfrm>
          <a:prstGeom prst="rect">
            <a:avLst/>
          </a:prstGeom>
        </p:spPr>
      </p:pic>
      <p:pic>
        <p:nvPicPr>
          <p:cNvPr id="22" name="Рисунок 21" descr="Лошадка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5486781"/>
            <a:ext cx="1371219" cy="1371219"/>
          </a:xfrm>
          <a:prstGeom prst="rect">
            <a:avLst/>
          </a:prstGeom>
        </p:spPr>
      </p:pic>
      <p:pic>
        <p:nvPicPr>
          <p:cNvPr id="7170" name="Picture 2" descr="Картинка 50 из 7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812173"/>
            <a:ext cx="928694" cy="1045827"/>
          </a:xfrm>
          <a:prstGeom prst="rect">
            <a:avLst/>
          </a:prstGeom>
          <a:noFill/>
        </p:spPr>
      </p:pic>
      <p:pic>
        <p:nvPicPr>
          <p:cNvPr id="7174" name="Picture 6" descr="Картинка 304 из 5540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572140"/>
            <a:ext cx="1214446" cy="1463841"/>
          </a:xfrm>
          <a:prstGeom prst="rect">
            <a:avLst/>
          </a:prstGeom>
          <a:noFill/>
        </p:spPr>
      </p:pic>
      <p:pic>
        <p:nvPicPr>
          <p:cNvPr id="7176" name="Picture 8" descr="Картинка 148 из 14857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929330"/>
            <a:ext cx="1091126" cy="928670"/>
          </a:xfrm>
          <a:prstGeom prst="rect">
            <a:avLst/>
          </a:prstGeom>
          <a:noFill/>
        </p:spPr>
      </p:pic>
      <p:pic>
        <p:nvPicPr>
          <p:cNvPr id="27" name="Рисунок 26" descr="Мишка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702" y="5429264"/>
            <a:ext cx="1428737" cy="14287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5578E-6 L 0.42882 -0.64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74746E-6 L 0.62744 -0.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272E-6 L -0.16285 -0.62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8261E-6 L 0.38038 -0.412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9325E-6 L -0.36597 -0.454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5578E-6 L -0.1651 -0.459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9852E-6 L -0.60938 -0.263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6244E-6 L -0.37205 -0.242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2535E-6 L -0.13837 -0.259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41 из 85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9848"/>
            <a:ext cx="1928794" cy="149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4 из 579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1928794" cy="142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Картинка 27 из 95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62137"/>
            <a:ext cx="1857388" cy="145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static.freepik.com/darmowe-zdjecie/rabbit_2345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573486"/>
            <a:ext cx="1714512" cy="128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Картинка 3 из 922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7811" y="4143380"/>
            <a:ext cx="197828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Картинка 5 из 257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5500702"/>
            <a:ext cx="2071702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Картинка 147 из 85019"/>
          <p:cNvPicPr>
            <a:picLocks noChangeAspect="1" noChangeArrowheads="1"/>
          </p:cNvPicPr>
          <p:nvPr/>
        </p:nvPicPr>
        <p:blipFill>
          <a:blip r:embed="rId9" cstate="print"/>
          <a:srcRect t="9302" r="27907" b="16279"/>
          <a:stretch>
            <a:fillRect/>
          </a:stretch>
        </p:blipFill>
        <p:spPr bwMode="auto">
          <a:xfrm>
            <a:off x="5643570" y="4143380"/>
            <a:ext cx="1714512" cy="132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Картинка 18 из 64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5519083"/>
            <a:ext cx="1785950" cy="133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Картинка 4 из 85772"/>
          <p:cNvPicPr>
            <a:picLocks noChangeAspect="1" noChangeArrowheads="1"/>
          </p:cNvPicPr>
          <p:nvPr/>
        </p:nvPicPr>
        <p:blipFill>
          <a:blip r:embed="rId11"/>
          <a:srcRect l="8584" t="13072" r="15236" b="15032"/>
          <a:stretch>
            <a:fillRect/>
          </a:stretch>
        </p:blipFill>
        <p:spPr bwMode="auto">
          <a:xfrm>
            <a:off x="7286644" y="5618419"/>
            <a:ext cx="2000232" cy="123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Картинка 20 из 110016"/>
          <p:cNvPicPr>
            <a:picLocks noChangeAspect="1" noChangeArrowheads="1"/>
          </p:cNvPicPr>
          <p:nvPr/>
        </p:nvPicPr>
        <p:blipFill>
          <a:blip r:embed="rId12" cstate="print"/>
          <a:srcRect l="4878" t="5792" r="14634" b="13126"/>
          <a:stretch>
            <a:fillRect/>
          </a:stretch>
        </p:blipFill>
        <p:spPr bwMode="auto">
          <a:xfrm>
            <a:off x="7500958" y="3714752"/>
            <a:ext cx="1428760" cy="181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500042"/>
            <a:ext cx="16430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500042"/>
            <a:ext cx="214314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500042"/>
            <a:ext cx="250033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4" idx="0"/>
            <a:endCxn id="14" idx="2"/>
          </p:cNvCxnSpPr>
          <p:nvPr/>
        </p:nvCxnSpPr>
        <p:spPr>
          <a:xfrm rot="16200000" flipH="1">
            <a:off x="4071934" y="71435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823091" y="74928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680347" y="74928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21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3"/>
          <a:stretch>
            <a:fillRect/>
          </a:stretch>
        </p:blipFill>
        <p:spPr>
          <a:xfrm>
            <a:off x="89916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5883E-6 L 0.25295 -0.4803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5624E-6 L 0.62292 -0.6630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002E-6 L 0.23472 -0.4708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5587E-6 L 0.58906 -0.6681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4533E-6 L -0.39983 -0.438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0694E-6 L 0.21666 -0.4949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7919E-6 L -0.58889 -0.242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008E-7 L 0.19462 -0.4858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08788E-7 L -0.44566 -0.205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01295E-7 L -0.10694 -0.2622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7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b3f67bf557c95ac4a9eccc99c9d5b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643834" y="5572140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3469E-6 C 0.20191 2.53469E-6 0.36667 0.08395 0.36667 0.18732 C 0.36667 0.29047 0.20191 0.37488 2.77778E-7 0.37488 C -0.20191 0.37488 -0.3658 0.29047 -0.3658 0.18732 C -0.3658 0.08395 -0.20191 2.53469E-6 2.77778E-7 2.53469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rcRect l="4423" t="2324"/>
          <a:stretch>
            <a:fillRect/>
          </a:stretch>
        </p:blipFill>
        <p:spPr>
          <a:xfrm>
            <a:off x="500034" y="214290"/>
            <a:ext cx="3786214" cy="49108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357166"/>
            <a:ext cx="4619628" cy="592935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Педиатра ты не бойся,</a:t>
            </a:r>
            <a:br>
              <a:rPr lang="ru-RU" sz="4400" dirty="0" smtClean="0"/>
            </a:br>
            <a:r>
              <a:rPr lang="ru-RU" sz="4400" dirty="0" smtClean="0"/>
              <a:t>Не волнуйся, успокойся.</a:t>
            </a:r>
            <a:br>
              <a:rPr lang="ru-RU" sz="4400" dirty="0" smtClean="0"/>
            </a:br>
            <a:r>
              <a:rPr lang="ru-RU" sz="4400" dirty="0" smtClean="0"/>
              <a:t>И, конечно же, не плачь,</a:t>
            </a:r>
            <a:br>
              <a:rPr lang="ru-RU" sz="4400" dirty="0" smtClean="0"/>
            </a:br>
            <a:r>
              <a:rPr lang="ru-RU" sz="4400" dirty="0" smtClean="0"/>
              <a:t>Это просто </a:t>
            </a:r>
            <a:br>
              <a:rPr lang="ru-RU" sz="4400" dirty="0" smtClean="0"/>
            </a:br>
            <a:r>
              <a:rPr lang="ru-RU" sz="4400" dirty="0" smtClean="0"/>
              <a:t>детский ...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86454"/>
            <a:ext cx="928694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786454"/>
            <a:ext cx="928694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786454"/>
            <a:ext cx="928694" cy="857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786454"/>
            <a:ext cx="928694" cy="857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Картинка 79 из 4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214950"/>
            <a:ext cx="500066" cy="494708"/>
          </a:xfrm>
          <a:prstGeom prst="rect">
            <a:avLst/>
          </a:prstGeom>
          <a:noFill/>
        </p:spPr>
      </p:pic>
      <p:pic>
        <p:nvPicPr>
          <p:cNvPr id="4100" name="Picture 4" descr="Картинка 79 из 4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214950"/>
            <a:ext cx="523860" cy="5182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142852"/>
            <a:ext cx="6286544" cy="32147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lain" startAt="2"/>
            </a:pP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ru-RU" sz="7200" b="1" dirty="0" smtClean="0">
                <a:solidFill>
                  <a:srgbClr val="7030A0"/>
                </a:solidFill>
                <a:latin typeface="+mj-lt"/>
              </a:rPr>
              <a:t>3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742950" indent="-742950" algn="ctr"/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Ш    </a:t>
            </a:r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У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ru-RU" sz="7200" b="1" dirty="0" smtClean="0">
                <a:solidFill>
                  <a:srgbClr val="7030A0"/>
                </a:solidFill>
                <a:latin typeface="+mj-lt"/>
              </a:rPr>
              <a:t>И</a:t>
            </a:r>
          </a:p>
        </p:txBody>
      </p:sp>
      <p:sp>
        <p:nvSpPr>
          <p:cNvPr id="3" name="Овал 2"/>
          <p:cNvSpPr/>
          <p:nvPr/>
        </p:nvSpPr>
        <p:spPr>
          <a:xfrm>
            <a:off x="2571736" y="3214686"/>
            <a:ext cx="6286544" cy="3357586"/>
          </a:xfrm>
          <a:prstGeom prst="ellipse">
            <a:avLst/>
          </a:prstGeom>
          <a:solidFill>
            <a:srgbClr val="F2F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/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3   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1   </a:t>
            </a:r>
            <a:r>
              <a:rPr lang="ru-RU" sz="7200" b="1" dirty="0" smtClean="0">
                <a:solidFill>
                  <a:srgbClr val="FFC000"/>
                </a:solidFill>
                <a:latin typeface="+mj-lt"/>
              </a:rPr>
              <a:t>2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ru-RU" sz="7200" b="1" dirty="0" smtClean="0">
                <a:solidFill>
                  <a:srgbClr val="7030A0"/>
                </a:solidFill>
                <a:latin typeface="+mj-lt"/>
              </a:rPr>
              <a:t>4</a:t>
            </a:r>
          </a:p>
          <a:p>
            <a:pPr marL="1143000" indent="-1143000" algn="ctr"/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У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  С   </a:t>
            </a:r>
            <a:r>
              <a:rPr lang="ru-RU" sz="7200" b="1" dirty="0" smtClean="0">
                <a:solidFill>
                  <a:srgbClr val="FFC000"/>
                </a:solidFill>
                <a:latin typeface="+mj-lt"/>
              </a:rPr>
              <a:t>Л</a:t>
            </a:r>
            <a:r>
              <a:rPr lang="ru-RU" sz="7200" b="1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ru-RU" sz="7200" b="1" dirty="0" smtClean="0">
                <a:solidFill>
                  <a:srgbClr val="7030A0"/>
                </a:solidFill>
                <a:latin typeface="+mj-lt"/>
              </a:rPr>
              <a:t>Х</a:t>
            </a:r>
            <a:endParaRPr lang="ru-RU" sz="7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214422"/>
            <a:ext cx="228601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УШИ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2"/>
            <a:ext cx="2500298" cy="785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СЛУХ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-flu.com.ua/jpg/otit-d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04"/>
            <a:ext cx="4286280" cy="5863428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929586" y="5857892"/>
            <a:ext cx="519114" cy="5191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Экран (4:3)</PresentationFormat>
  <Paragraphs>11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МБДОУ «Детский сад № 31 комбинированного вида»  Интегрированное занятие по валеологии и обучению грамоте с  использованием  интерактивных технологий.  Воспитатель  I квалификационной категории Савина Марина Сергеевна </vt:lpstr>
      <vt:lpstr>Слайд 2</vt:lpstr>
      <vt:lpstr>Слайд 3</vt:lpstr>
      <vt:lpstr>Слайд 4</vt:lpstr>
      <vt:lpstr>Педиатра ты не бойся, Не волнуйся, успокойся. И, конечно же, не плачь, Это просто  детский ...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31 комбинированного вида»  Интегрированное занятие по валеологии и обучению грамоте с  использованием  интерактивных технологий.  Воспитатель  I квалификационной категории Савина Марина Сергеевна </dc:title>
  <dc:creator>801242</dc:creator>
  <cp:lastModifiedBy>801242</cp:lastModifiedBy>
  <cp:revision>1</cp:revision>
  <dcterms:created xsi:type="dcterms:W3CDTF">2012-10-28T06:40:22Z</dcterms:created>
  <dcterms:modified xsi:type="dcterms:W3CDTF">2012-10-28T06:42:55Z</dcterms:modified>
</cp:coreProperties>
</file>