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57" r:id="rId3"/>
    <p:sldId id="283" r:id="rId4"/>
    <p:sldId id="284" r:id="rId5"/>
    <p:sldId id="258" r:id="rId6"/>
    <p:sldId id="273" r:id="rId7"/>
    <p:sldId id="274" r:id="rId8"/>
    <p:sldId id="275" r:id="rId9"/>
    <p:sldId id="276" r:id="rId10"/>
    <p:sldId id="277" r:id="rId11"/>
    <p:sldId id="278" r:id="rId12"/>
    <p:sldId id="259" r:id="rId13"/>
    <p:sldId id="279" r:id="rId14"/>
    <p:sldId id="285" r:id="rId15"/>
    <p:sldId id="280" r:id="rId16"/>
    <p:sldId id="281" r:id="rId17"/>
    <p:sldId id="282" r:id="rId18"/>
    <p:sldId id="260" r:id="rId19"/>
    <p:sldId id="263" r:id="rId20"/>
    <p:sldId id="264" r:id="rId21"/>
    <p:sldId id="265" r:id="rId22"/>
    <p:sldId id="271" r:id="rId23"/>
    <p:sldId id="266" r:id="rId24"/>
    <p:sldId id="26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37" autoAdjust="0"/>
    <p:restoredTop sz="94645" autoAdjust="0"/>
  </p:normalViewPr>
  <p:slideViewPr>
    <p:cSldViewPr>
      <p:cViewPr varScale="1">
        <p:scale>
          <a:sx n="75" d="100"/>
          <a:sy n="75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18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62BD0-554F-4050-B6F6-5EE7273B0A68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BAF13-B564-4084-B2AC-7859D97BE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BAF13-B564-4084-B2AC-7859D97BE47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2428868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Государственное общеобразовательное учреждение для детей сирот и детей оставшихся без попечения </a:t>
            </a:r>
            <a:r>
              <a:rPr lang="ru-RU" sz="2400" i="1" dirty="0" smtClean="0"/>
              <a:t>родителей. </a:t>
            </a:r>
            <a:r>
              <a:rPr lang="ru-RU" sz="2400" i="1" dirty="0" smtClean="0"/>
              <a:t>С</a:t>
            </a:r>
            <a:r>
              <a:rPr lang="ru-RU" sz="2400" i="1" dirty="0" smtClean="0"/>
              <a:t>пециальный </a:t>
            </a:r>
            <a:r>
              <a:rPr lang="ru-RU" sz="2400" i="1" dirty="0" smtClean="0"/>
              <a:t>коррекционный детский дом №23 П</a:t>
            </a:r>
            <a:r>
              <a:rPr lang="ru-RU" sz="2400" i="1" dirty="0" smtClean="0"/>
              <a:t>етроградского </a:t>
            </a:r>
            <a:r>
              <a:rPr lang="ru-RU" sz="2400" i="1" dirty="0" smtClean="0"/>
              <a:t>р-на </a:t>
            </a:r>
            <a:r>
              <a:rPr lang="ru-RU" sz="2400" i="1" dirty="0" smtClean="0"/>
              <a:t>г.Санкт-Петербурга</a:t>
            </a:r>
            <a:endParaRPr lang="ru-RU" sz="2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2786058"/>
            <a:ext cx="5572164" cy="2000264"/>
          </a:xfrm>
        </p:spPr>
        <p:txBody>
          <a:bodyPr>
            <a:normAutofit fontScale="25000" lnSpcReduction="20000"/>
          </a:bodyPr>
          <a:lstStyle/>
          <a:p>
            <a:r>
              <a:rPr lang="ru-RU" sz="11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Программа </a:t>
            </a:r>
          </a:p>
          <a:p>
            <a:r>
              <a:rPr lang="ru-RU" sz="111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индивидуального развития</a:t>
            </a:r>
          </a:p>
          <a:p>
            <a:endParaRPr lang="ru-RU" sz="28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Быстровой</a:t>
            </a:r>
            <a:r>
              <a:rPr lang="ru-RU" sz="1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Дианы (4 г.6 м.)</a:t>
            </a:r>
          </a:p>
          <a:p>
            <a:endParaRPr lang="ru-RU" sz="12800" dirty="0" smtClean="0"/>
          </a:p>
          <a:p>
            <a:pPr lvl="2" algn="r"/>
            <a:r>
              <a:rPr lang="ru-RU" sz="8800" dirty="0" smtClean="0"/>
              <a:t>              </a:t>
            </a:r>
          </a:p>
          <a:p>
            <a:pPr lvl="2" algn="r"/>
            <a:endParaRPr lang="ru-RU" sz="8800" dirty="0" smtClean="0"/>
          </a:p>
          <a:p>
            <a:pPr lvl="2" algn="r"/>
            <a:endParaRPr lang="ru-RU" sz="8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algn="r"/>
            <a:r>
              <a:rPr lang="ru-RU" sz="8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Составитель:</a:t>
            </a:r>
          </a:p>
          <a:p>
            <a:pPr lvl="2" algn="r"/>
            <a:r>
              <a:rPr lang="ru-RU" sz="8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воспитатель  1 категории </a:t>
            </a:r>
          </a:p>
          <a:p>
            <a:pPr lvl="2" algn="r"/>
            <a:r>
              <a:rPr lang="ru-RU" sz="8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Булгакова Светлана Михайловна</a:t>
            </a:r>
          </a:p>
          <a:p>
            <a:pPr lvl="2" algn="r"/>
            <a:endParaRPr lang="ru-RU" sz="8800" i="1" dirty="0" smtClean="0"/>
          </a:p>
          <a:p>
            <a:pPr lvl="2" algn="r"/>
            <a:r>
              <a:rPr lang="ru-RU" sz="8800" i="1" dirty="0" smtClean="0"/>
              <a:t>Санкт-Петербург,2010</a:t>
            </a:r>
          </a:p>
          <a:p>
            <a:pPr lvl="2" algn="r"/>
            <a:endParaRPr lang="ru-RU" sz="88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3344"/>
            <a:ext cx="2724912" cy="372465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Игры , развивающие пространственное воображение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Зашифрованные движения (вверх,  вниз ,вправо ,влево )</a:t>
            </a:r>
          </a:p>
          <a:p>
            <a:r>
              <a:rPr lang="ru-RU" i="1" dirty="0" smtClean="0"/>
              <a:t>Графический диктант (поставь точку, отсчитай две клетки влево , проведи линию)</a:t>
            </a:r>
          </a:p>
          <a:p>
            <a:r>
              <a:rPr lang="ru-RU" i="1" dirty="0" smtClean="0"/>
              <a:t>Найди клад( сделай два шага вправо, один вперед, два влево)</a:t>
            </a:r>
          </a:p>
          <a:p>
            <a:r>
              <a:rPr lang="ru-RU" i="1" dirty="0" smtClean="0"/>
              <a:t>Кто где живет?( лиса-лес, корова-сарай, собака-будка, птица-гнездо)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Игры на развитие речи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Профессии (доктор , повар ,дворник)</a:t>
            </a:r>
          </a:p>
          <a:p>
            <a:r>
              <a:rPr lang="ru-RU" i="1" dirty="0" smtClean="0"/>
              <a:t>Что ты слышишь?(звучание муз. инструментов, шуршание бумаги)</a:t>
            </a:r>
          </a:p>
          <a:p>
            <a:r>
              <a:rPr lang="ru-RU" i="1" dirty="0" smtClean="0"/>
              <a:t>Животные и их детеныши</a:t>
            </a:r>
          </a:p>
          <a:p>
            <a:r>
              <a:rPr lang="ru-RU" i="1" dirty="0" smtClean="0"/>
              <a:t>Учимся пересказывать сказки(маски и мягкие игрушки- театрализация)</a:t>
            </a:r>
          </a:p>
          <a:p>
            <a:r>
              <a:rPr lang="ru-RU" i="1" dirty="0" smtClean="0"/>
              <a:t>Кто как разговаривает?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Направленность программы: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формирование  педагогических коррекционно-развивающих условий воспитания и образования для детей с проблемами в развитии и поведении , в соответствии с их возрастными и индивидуальными особенностями, уровнем актуального развития, обеспечивающих развитие воспитанницы;</a:t>
            </a:r>
          </a:p>
          <a:p>
            <a:r>
              <a:rPr lang="ru-RU" sz="2000" i="1" dirty="0" smtClean="0"/>
              <a:t>ребенок, воспитание и обучение которого, вследствие дефектов в развитии, происходит медленнее, лучше освоит необходимые умения, если формировать их организованно, наиболее эффективными методами и приемами, закрепляя полученные умения и навыки в повседневной жизни.</a:t>
            </a:r>
            <a:endParaRPr lang="ru-RU" sz="2000" i="1" dirty="0"/>
          </a:p>
        </p:txBody>
      </p:sp>
      <p:pic>
        <p:nvPicPr>
          <p:cNvPr id="7" name="Рисунок 6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73168"/>
            <a:ext cx="2511552" cy="2084832"/>
          </a:xfrm>
          <a:prstGeom prst="rect">
            <a:avLst/>
          </a:prstGeom>
        </p:spPr>
      </p:pic>
      <p:pic>
        <p:nvPicPr>
          <p:cNvPr id="8" name="Рисунок 7" descr="Рисунок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216" y="4486656"/>
            <a:ext cx="3224784" cy="23713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2871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Пальчиковые упражнения для развития речи и мышления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ПРОГУЛКА</a:t>
            </a:r>
          </a:p>
          <a:p>
            <a:r>
              <a:rPr lang="ru-RU" sz="2700" i="1" dirty="0" smtClean="0"/>
              <a:t>Раз ,</a:t>
            </a:r>
            <a:r>
              <a:rPr lang="ru-RU" sz="2700" i="1" dirty="0" err="1" smtClean="0"/>
              <a:t>два,три,четыре,пять</a:t>
            </a:r>
            <a:r>
              <a:rPr lang="ru-RU" sz="2700" i="1" dirty="0" smtClean="0"/>
              <a:t>(поочередно сжимать пальцы одной руки в </a:t>
            </a:r>
            <a:r>
              <a:rPr lang="ru-RU" sz="2700" i="1" dirty="0" err="1" smtClean="0"/>
              <a:t>кулак,помогая</a:t>
            </a:r>
            <a:r>
              <a:rPr lang="ru-RU" sz="2700" i="1" dirty="0" smtClean="0"/>
              <a:t> другой рукой)</a:t>
            </a:r>
          </a:p>
          <a:p>
            <a:r>
              <a:rPr lang="ru-RU" sz="2700" i="1" dirty="0" smtClean="0"/>
              <a:t>Вышли пальчики гулять(с силой разжать пальцы)</a:t>
            </a:r>
          </a:p>
          <a:p>
            <a:r>
              <a:rPr lang="ru-RU" sz="2700" i="1" dirty="0" err="1" smtClean="0"/>
              <a:t>Раз,два,три,четыре,пять</a:t>
            </a:r>
            <a:r>
              <a:rPr lang="ru-RU" sz="2700" i="1" dirty="0" smtClean="0"/>
              <a:t>(в домик спрятались опять</a:t>
            </a:r>
            <a:r>
              <a:rPr lang="ru-RU" sz="2700" dirty="0" smtClean="0"/>
              <a:t>)</a:t>
            </a:r>
          </a:p>
          <a:p>
            <a:pPr>
              <a:buNone/>
            </a:pPr>
            <a:r>
              <a:rPr lang="ru-RU" sz="3900" i="1" dirty="0" smtClean="0"/>
              <a:t>прятки</a:t>
            </a:r>
          </a:p>
          <a:p>
            <a:r>
              <a:rPr lang="ru-RU" sz="2800" dirty="0" smtClean="0"/>
              <a:t>В прятки пальчики играли и головки убирали.</a:t>
            </a:r>
          </a:p>
          <a:p>
            <a:pPr>
              <a:buNone/>
            </a:pPr>
            <a:r>
              <a:rPr lang="ru-RU" sz="2800" dirty="0" smtClean="0"/>
              <a:t>(Сжимать и разжимать пальцы одной руки в ритме стихотворения)</a:t>
            </a:r>
          </a:p>
          <a:p>
            <a:r>
              <a:rPr lang="ru-RU" sz="2800" dirty="0" smtClean="0"/>
              <a:t>Вот так ,вот </a:t>
            </a:r>
            <a:r>
              <a:rPr lang="ru-RU" sz="2800" dirty="0" err="1" smtClean="0"/>
              <a:t>так,так</a:t>
            </a:r>
            <a:r>
              <a:rPr lang="ru-RU" sz="2800" dirty="0" smtClean="0"/>
              <a:t> головки убирали.</a:t>
            </a:r>
          </a:p>
          <a:p>
            <a:pPr>
              <a:buNone/>
            </a:pPr>
            <a:r>
              <a:rPr lang="ru-RU" sz="2800" dirty="0" smtClean="0"/>
              <a:t>(Сжимать и разжимать пальцы другой руки в ритме стихотворения)</a:t>
            </a:r>
          </a:p>
          <a:p>
            <a:pPr>
              <a:buNone/>
            </a:pP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Игра с пальчиками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Первый пальчик- самый крепкий </a:t>
            </a:r>
          </a:p>
          <a:p>
            <a:pPr>
              <a:buNone/>
            </a:pPr>
            <a:r>
              <a:rPr lang="ru-RU" dirty="0" smtClean="0"/>
              <a:t>      Ходит он всегда без кепки,</a:t>
            </a:r>
          </a:p>
          <a:p>
            <a:pPr>
              <a:buNone/>
            </a:pPr>
            <a:r>
              <a:rPr lang="ru-RU" dirty="0" smtClean="0"/>
              <a:t>      Шалунишка озорной </a:t>
            </a:r>
          </a:p>
          <a:p>
            <a:pPr>
              <a:buNone/>
            </a:pPr>
            <a:r>
              <a:rPr lang="ru-RU" dirty="0" smtClean="0"/>
              <a:t>      А зовут его- Большой!</a:t>
            </a:r>
          </a:p>
          <a:p>
            <a:r>
              <a:rPr lang="ru-RU" dirty="0" smtClean="0"/>
              <a:t>Второй- Указательный!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smtClean="0"/>
              <a:t> </a:t>
            </a:r>
            <a:r>
              <a:rPr lang="ru-RU" dirty="0" smtClean="0"/>
              <a:t>Очень любознательный,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Книжки умные читает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И про все на свете знает.</a:t>
            </a:r>
          </a:p>
          <a:p>
            <a:r>
              <a:rPr lang="ru-RU" dirty="0" smtClean="0"/>
              <a:t>Третий пальчик стройный самый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Среди всех он самый главный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Средний- имя ему дали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И пожарником прозвали!</a:t>
            </a:r>
          </a:p>
          <a:p>
            <a:r>
              <a:rPr lang="ru-RU" dirty="0" smtClean="0"/>
              <a:t>Безымянный пальчик-чудо!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Знает он такое блюдо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Будешь кушать и хвалить </a:t>
            </a:r>
          </a:p>
          <a:p>
            <a:pPr>
              <a:buNone/>
            </a:pPr>
            <a:r>
              <a:rPr lang="ru-RU" dirty="0" smtClean="0"/>
              <a:t>       И конечно же любить!</a:t>
            </a:r>
          </a:p>
          <a:p>
            <a:r>
              <a:rPr lang="ru-RU" dirty="0" smtClean="0"/>
              <a:t>По волнам плывет эсминец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Командиром здесь- Мизинец!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Знает он про океан</a:t>
            </a:r>
          </a:p>
          <a:p>
            <a:pPr>
              <a:buNone/>
            </a:pPr>
            <a:r>
              <a:rPr lang="ru-RU" dirty="0" smtClean="0"/>
              <a:t>       Настоящий капитан!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ПАЛЬЧИКИ В ФУТБОЛ ИГРАЮТ</a:t>
            </a:r>
          </a:p>
          <a:p>
            <a:pPr>
              <a:buNone/>
            </a:pPr>
            <a:r>
              <a:rPr lang="ru-RU" sz="2600" i="1" dirty="0" smtClean="0"/>
              <a:t>Пальчики в футбол играют,</a:t>
            </a:r>
          </a:p>
          <a:p>
            <a:pPr>
              <a:buNone/>
            </a:pPr>
            <a:r>
              <a:rPr lang="ru-RU" sz="2600" i="1" dirty="0" smtClean="0"/>
              <a:t>Все друг друга обгоняют,</a:t>
            </a:r>
          </a:p>
          <a:p>
            <a:pPr>
              <a:buNone/>
            </a:pPr>
            <a:r>
              <a:rPr lang="ru-RU" sz="2600" i="1" dirty="0" smtClean="0"/>
              <a:t>Все- бегом  ,вприпрыжку ,вскачь ,</a:t>
            </a:r>
          </a:p>
          <a:p>
            <a:pPr>
              <a:buNone/>
            </a:pPr>
            <a:r>
              <a:rPr lang="ru-RU" sz="2600" i="1" dirty="0" smtClean="0"/>
              <a:t>Все хотят ударить мяч.</a:t>
            </a:r>
          </a:p>
          <a:p>
            <a:pPr>
              <a:buNone/>
            </a:pPr>
            <a:r>
              <a:rPr lang="ru-RU" sz="2600" i="1" dirty="0" smtClean="0"/>
              <a:t>Каждый забивает гол,</a:t>
            </a:r>
          </a:p>
          <a:p>
            <a:pPr>
              <a:buNone/>
            </a:pPr>
            <a:r>
              <a:rPr lang="ru-RU" sz="2600" i="1" dirty="0" smtClean="0"/>
              <a:t>Хорошо играть в футбол!</a:t>
            </a:r>
          </a:p>
          <a:p>
            <a:pPr>
              <a:buNone/>
            </a:pPr>
            <a:r>
              <a:rPr lang="ru-RU" sz="2600" i="1" dirty="0" smtClean="0"/>
              <a:t>    (Все пальцы стоят на поверхности стола. Поочередно каждый палец делает движения , имитирующие удар «по мячу в ворота»,при этом остальные пальцы не отрываются от поверхности.)</a:t>
            </a:r>
            <a:endParaRPr lang="ru-RU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i="1" dirty="0" smtClean="0"/>
              <a:t>Тесты помогут определить уровень и проблемы развития  девочки.</a:t>
            </a: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            </a:t>
            </a:r>
            <a:r>
              <a:rPr lang="ru-RU" sz="2800" i="1" dirty="0" smtClean="0"/>
              <a:t>Тест-наблюдение «Культура общения»</a:t>
            </a:r>
          </a:p>
          <a:p>
            <a:pPr>
              <a:buNone/>
            </a:pPr>
            <a:r>
              <a:rPr lang="ru-RU" sz="2800" dirty="0" smtClean="0"/>
              <a:t>       </a:t>
            </a:r>
            <a:r>
              <a:rPr lang="ru-RU" sz="2400" i="1" dirty="0" smtClean="0"/>
              <a:t>Ребенок  в процессе общения со сверстниками и взрослыми должен уметь благодарить за оказанную помощь, выражать свою просьбу словами, обращаться ко всем по имени  и имени отчеству , соблюдать правила поведения, вести себя спокойно, не кричать, не вмешиваться в разговор старших , не перебивать говорящего.</a:t>
            </a:r>
          </a:p>
          <a:p>
            <a:pPr>
              <a:buNone/>
            </a:pPr>
            <a:r>
              <a:rPr lang="ru-RU" sz="2400" i="1" dirty="0" smtClean="0"/>
              <a:t>                 </a:t>
            </a:r>
            <a:r>
              <a:rPr lang="ru-RU" sz="2800" i="1" dirty="0" smtClean="0"/>
              <a:t>Тест на оценку словарного запаса    </a:t>
            </a:r>
            <a:r>
              <a:rPr lang="ru-RU" sz="2400" i="1" dirty="0" smtClean="0"/>
              <a:t>  </a:t>
            </a:r>
          </a:p>
          <a:p>
            <a:pPr>
              <a:buNone/>
            </a:pPr>
            <a:r>
              <a:rPr lang="ru-RU" sz="2400" i="1" dirty="0" smtClean="0"/>
              <a:t>        Показать ребенку по отдельности картинки с изображением различных распространенных предметов и спросить : « Что это?» или «Что тут нарисовано?».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i="1" dirty="0" smtClean="0"/>
              <a:t>                  </a:t>
            </a:r>
            <a:r>
              <a:rPr lang="ru-RU" sz="4500" i="1" dirty="0" smtClean="0"/>
              <a:t>Тест на ориентировку в пространстве </a:t>
            </a:r>
          </a:p>
          <a:p>
            <a:pPr>
              <a:buNone/>
            </a:pPr>
            <a:r>
              <a:rPr lang="ru-RU" i="1" dirty="0" smtClean="0"/>
              <a:t>      </a:t>
            </a:r>
            <a:r>
              <a:rPr lang="ru-RU" sz="3800" i="1" dirty="0" smtClean="0"/>
              <a:t>Попросить ребенка разложить перед собой предметы так же, как он лежат перед вами: кукла справа, мишка слева. Затем попросить спрятать мишку под стол и достать карандаш из-под стула. </a:t>
            </a:r>
            <a:r>
              <a:rPr lang="ru-RU" sz="3800" i="1" dirty="0" err="1" smtClean="0"/>
              <a:t>Спросить,где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верх,где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низ,что</a:t>
            </a:r>
            <a:r>
              <a:rPr lang="ru-RU" sz="3800" i="1" dirty="0" smtClean="0"/>
              <a:t> означает «пойти вперед», «пойти назад», что лежит в коробке и под коробкой.</a:t>
            </a:r>
          </a:p>
          <a:p>
            <a:pPr>
              <a:buNone/>
            </a:pPr>
            <a:r>
              <a:rPr lang="ru-RU" i="1" dirty="0" smtClean="0"/>
              <a:t>               </a:t>
            </a:r>
            <a:r>
              <a:rPr lang="ru-RU" sz="4500" i="1" dirty="0" smtClean="0"/>
              <a:t>Тест на знание функциональных значений предмета</a:t>
            </a:r>
          </a:p>
          <a:p>
            <a:pPr>
              <a:buNone/>
            </a:pPr>
            <a:r>
              <a:rPr lang="ru-RU" i="1" dirty="0" smtClean="0"/>
              <a:t>       </a:t>
            </a:r>
            <a:r>
              <a:rPr lang="ru-RU" sz="3800" i="1" dirty="0" smtClean="0"/>
              <a:t>Разложить карточки с изображениями предметов ( расчески, ложки, кровати, стула, дома, автобуса, книги и т.д.). Попросить ребенка показать предметы по способу их употребления.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	 		</a:t>
            </a:r>
            <a:r>
              <a:rPr lang="ru-RU" b="1" i="1" dirty="0" smtClean="0"/>
              <a:t>Схема обследования игры.</a:t>
            </a:r>
          </a:p>
          <a:p>
            <a:pPr>
              <a:buNone/>
            </a:pPr>
            <a:endParaRPr lang="ru-RU" b="1" i="1" dirty="0" smtClean="0"/>
          </a:p>
          <a:p>
            <a:r>
              <a:rPr lang="ru-RU" i="1" dirty="0" smtClean="0"/>
              <a:t>Адекватность самостоятельного действия с игрушками:</a:t>
            </a:r>
          </a:p>
          <a:p>
            <a:pPr>
              <a:buNone/>
            </a:pPr>
            <a:r>
              <a:rPr lang="ru-RU" sz="2400" i="1" dirty="0" smtClean="0"/>
              <a:t>	   Диана выполняет с отдельными игрушками адекватные действия(катает в коляске куклу, кладет ее,  укрывает в кроватке, качает на руках )</a:t>
            </a:r>
          </a:p>
          <a:p>
            <a:r>
              <a:rPr lang="ru-RU" i="1" dirty="0" smtClean="0"/>
              <a:t>Использование предметов-заменителей:</a:t>
            </a:r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sz="2400" i="1" dirty="0" smtClean="0"/>
              <a:t>Диана использует в игре предметы- заменители, которые применялись в процессе обучающих занятий, только по указанию взрослого.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/>
              <a:t>Характер игровых действий:</a:t>
            </a:r>
          </a:p>
          <a:p>
            <a:pPr>
              <a:buNone/>
            </a:pPr>
            <a:r>
              <a:rPr lang="ru-RU" sz="2400" i="1" dirty="0" smtClean="0"/>
              <a:t>	реальные  действия с игрушками, при выполнении отдельных действий использует предметы-заменители. </a:t>
            </a:r>
          </a:p>
          <a:p>
            <a:r>
              <a:rPr lang="ru-RU" i="1" dirty="0" smtClean="0"/>
              <a:t>Разнообразие содержания  и сюжетов игры:</a:t>
            </a:r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sz="2400" i="1" dirty="0" smtClean="0"/>
              <a:t>играет преимущественно в бытовые игры;</a:t>
            </a:r>
          </a:p>
          <a:p>
            <a:pPr>
              <a:buNone/>
            </a:pPr>
            <a:r>
              <a:rPr lang="ru-RU" sz="2400" i="1" dirty="0" smtClean="0"/>
              <a:t>      проигрывает только один хорошо усвоенный сюжет.</a:t>
            </a:r>
          </a:p>
          <a:p>
            <a:r>
              <a:rPr lang="ru-RU" i="1" dirty="0" smtClean="0"/>
              <a:t>Речевая активность:</a:t>
            </a:r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sz="2400" i="1" dirty="0" smtClean="0"/>
              <a:t>обращается к сверстникам с объяснениями действий.</a:t>
            </a:r>
          </a:p>
          <a:p>
            <a:pPr>
              <a:buNone/>
            </a:pPr>
            <a:endParaRPr lang="ru-RU" sz="2400" i="1" dirty="0" smtClean="0"/>
          </a:p>
          <a:p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900618" cy="2071678"/>
          </a:xfrm>
        </p:spPr>
        <p:txBody>
          <a:bodyPr>
            <a:normAutofit/>
          </a:bodyPr>
          <a:lstStyle/>
          <a:p>
            <a:r>
              <a:rPr lang="ru-RU" i="1" dirty="0" smtClean="0"/>
              <a:t>Пояснительная записка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           Игра занимает важное место в жизни ребенка дошкольного возраста , являясь ведущим видом их деятельности. Процесс обучения игре обеспечивает активизацию психической и двигательной сферы, развитие всех познавательных процессов, эмоционально-волевой сферы, навыков общения со взрослыми и сверстниками. </a:t>
            </a:r>
          </a:p>
          <a:p>
            <a:endParaRPr lang="ru-RU" i="1" dirty="0" smtClean="0"/>
          </a:p>
          <a:p>
            <a:pPr>
              <a:buNone/>
            </a:pPr>
            <a:r>
              <a:rPr lang="ru-RU" sz="3400" i="1" dirty="0" smtClean="0"/>
              <a:t>           Программа строится на основе двух принципов:</a:t>
            </a:r>
          </a:p>
          <a:p>
            <a:r>
              <a:rPr lang="ru-RU" i="1" dirty="0" smtClean="0"/>
              <a:t>учет возрастных особенностей воспитанницы;</a:t>
            </a:r>
          </a:p>
          <a:p>
            <a:r>
              <a:rPr lang="ru-RU" i="1" dirty="0" smtClean="0"/>
              <a:t>осуществление воспитания на основе индивидуального подхода.</a:t>
            </a:r>
          </a:p>
          <a:p>
            <a:endParaRPr lang="ru-RU" dirty="0"/>
          </a:p>
        </p:txBody>
      </p:sp>
      <p:pic>
        <p:nvPicPr>
          <p:cNvPr id="6" name="Рисунок 5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5856" y="142852"/>
            <a:ext cx="3438144" cy="229209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4900618" cy="5643602"/>
          </a:xfrm>
        </p:spPr>
        <p:txBody>
          <a:bodyPr/>
          <a:lstStyle/>
          <a:p>
            <a:r>
              <a:rPr lang="ru-RU" i="1" dirty="0" smtClean="0"/>
              <a:t>Продолжительность игры: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sz="2400" i="1" dirty="0" smtClean="0"/>
              <a:t>5-10 минут</a:t>
            </a:r>
          </a:p>
          <a:p>
            <a:r>
              <a:rPr lang="ru-RU" i="1" dirty="0" smtClean="0"/>
              <a:t>Интенсивность игрового поведения:</a:t>
            </a:r>
          </a:p>
          <a:p>
            <a:pPr>
              <a:buNone/>
            </a:pPr>
            <a:r>
              <a:rPr lang="ru-RU" i="1" dirty="0" smtClean="0"/>
              <a:t>    средняя( малоактивна, низкая двигательная активность)</a:t>
            </a:r>
          </a:p>
          <a:p>
            <a:pPr>
              <a:buNone/>
            </a:pPr>
            <a:endParaRPr lang="ru-RU" i="1" dirty="0"/>
          </a:p>
        </p:txBody>
      </p:sp>
      <p:pic>
        <p:nvPicPr>
          <p:cNvPr id="6" name="Рисунок 5" descr="Рисунок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040" y="3986784"/>
            <a:ext cx="3870960" cy="2871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Ожидаемый результат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Осуществление ролевого общения в соответствии с сюжетом игры с помощью речевых и неречевых средств (мимика, жесты;), овладение навыками общения друг с другом по поводу организации и проведения игры при участии взрослого.</a:t>
            </a:r>
          </a:p>
          <a:p>
            <a:r>
              <a:rPr lang="ru-RU" i="1" dirty="0" smtClean="0"/>
              <a:t>Наличие сформированных действий с игрушками (по подражанию, по образцу), понимание названий используемых игрушек и словесного обозначения выполняемых действий.</a:t>
            </a:r>
          </a:p>
          <a:p>
            <a:r>
              <a:rPr lang="ru-RU" i="1" dirty="0" smtClean="0"/>
              <a:t>Желание выполнять элементарные трудовые действия по самообслуживанию совместно со взрослыми и другими детьми.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Содержимое 8" descr="Рисунок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931920" cy="2627376"/>
          </a:xfrm>
        </p:spPr>
      </p:pic>
      <p:pic>
        <p:nvPicPr>
          <p:cNvPr id="10" name="Рисунок 9" descr="Рисунок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00528"/>
            <a:ext cx="3870960" cy="4157472"/>
          </a:xfrm>
          <a:prstGeom prst="rect">
            <a:avLst/>
          </a:prstGeom>
        </p:spPr>
      </p:pic>
      <p:pic>
        <p:nvPicPr>
          <p:cNvPr id="11" name="Рисунок 10" descr="Рисунок1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9936" y="0"/>
            <a:ext cx="5084064" cy="2584704"/>
          </a:xfrm>
          <a:prstGeom prst="rect">
            <a:avLst/>
          </a:prstGeom>
        </p:spPr>
      </p:pic>
      <p:pic>
        <p:nvPicPr>
          <p:cNvPr id="12" name="Рисунок 11" descr="Рисунок1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6784" y="2700528"/>
            <a:ext cx="5157216" cy="4157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i="1" dirty="0" smtClean="0"/>
              <a:t>Варианты  обучающих игр</a:t>
            </a:r>
            <a:endParaRPr lang="ru-RU" b="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«Во что одета кукла Аня»</a:t>
            </a:r>
          </a:p>
          <a:p>
            <a:r>
              <a:rPr lang="ru-RU" dirty="0" smtClean="0"/>
              <a:t>«Угостим Аню чаем»</a:t>
            </a:r>
          </a:p>
          <a:p>
            <a:r>
              <a:rPr lang="ru-RU" dirty="0" smtClean="0"/>
              <a:t>«Постель для куклы»</a:t>
            </a:r>
          </a:p>
          <a:p>
            <a:r>
              <a:rPr lang="ru-RU" dirty="0" smtClean="0"/>
              <a:t>«Кому что нужно?( профессии)»</a:t>
            </a:r>
          </a:p>
          <a:p>
            <a:r>
              <a:rPr lang="ru-RU" dirty="0" smtClean="0"/>
              <a:t>«Кукла Катя заболела»</a:t>
            </a:r>
          </a:p>
          <a:p>
            <a:r>
              <a:rPr lang="ru-RU" dirty="0" smtClean="0"/>
              <a:t>«Семья»</a:t>
            </a:r>
          </a:p>
          <a:p>
            <a:r>
              <a:rPr lang="ru-RU" dirty="0" smtClean="0"/>
              <a:t>«Доктор»</a:t>
            </a:r>
            <a:endParaRPr lang="en-US" dirty="0" smtClean="0"/>
          </a:p>
          <a:p>
            <a:r>
              <a:rPr lang="ru-RU" dirty="0" smtClean="0"/>
              <a:t>«Игры и упражнения с пальчиками»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Артемонова</a:t>
            </a:r>
            <a:r>
              <a:rPr lang="ru-RU" i="1" dirty="0" smtClean="0"/>
              <a:t> Л.В. Окружающий мир в дидактических играх дошкольников. – М. : Просвещение, 1992.</a:t>
            </a:r>
          </a:p>
          <a:p>
            <a:r>
              <a:rPr lang="ru-RU" i="1" dirty="0" smtClean="0"/>
              <a:t>Богуславская З.М., Смирнова Е.О. Развивающие игры для детей младшего дошкольного возраста. – М. : Просвещение, 1991.</a:t>
            </a:r>
          </a:p>
          <a:p>
            <a:r>
              <a:rPr lang="ru-RU" i="1" dirty="0" err="1" smtClean="0"/>
              <a:t>Артемонова</a:t>
            </a:r>
            <a:r>
              <a:rPr lang="ru-RU" i="1" dirty="0" smtClean="0"/>
              <a:t> Л.В. Театрализованные игры дошкольников.- М.: Просвещение,1991.</a:t>
            </a:r>
          </a:p>
          <a:p>
            <a:r>
              <a:rPr lang="ru-RU" i="1" dirty="0" smtClean="0"/>
              <a:t>Коскова Н.В. </a:t>
            </a:r>
            <a:r>
              <a:rPr lang="ru-RU" i="1" dirty="0" err="1" smtClean="0"/>
              <a:t>Раз,два,три,четыре</a:t>
            </a:r>
            <a:r>
              <a:rPr lang="ru-RU" i="1" dirty="0" smtClean="0"/>
              <a:t>.- Сибирское университетское издательство,2008.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i="1" dirty="0" smtClean="0"/>
              <a:t>     Взрослые стараются окружить малышей лаской и добротой .</a:t>
            </a:r>
          </a:p>
          <a:p>
            <a:pPr>
              <a:buNone/>
            </a:pPr>
            <a:r>
              <a:rPr lang="ru-RU" sz="2200" i="1" dirty="0" smtClean="0"/>
              <a:t>Игра для малыша- желанный незаменимый вид деятельности. </a:t>
            </a:r>
          </a:p>
          <a:p>
            <a:pPr>
              <a:buNone/>
            </a:pPr>
            <a:r>
              <a:rPr lang="ru-RU" sz="2200" i="1" dirty="0" smtClean="0"/>
              <a:t>На основе подражания он обыгрывает любые сюжеты:</a:t>
            </a:r>
          </a:p>
          <a:p>
            <a:pPr>
              <a:buNone/>
            </a:pPr>
            <a:r>
              <a:rPr lang="ru-RU" sz="2200" i="1" dirty="0" smtClean="0"/>
              <a:t>-качает куклу на руках;</a:t>
            </a:r>
          </a:p>
          <a:p>
            <a:pPr>
              <a:buNone/>
            </a:pPr>
            <a:r>
              <a:rPr lang="ru-RU" sz="2200" i="1" dirty="0" smtClean="0"/>
              <a:t>-готовит еду для пупса;</a:t>
            </a:r>
          </a:p>
          <a:p>
            <a:pPr>
              <a:buNone/>
            </a:pPr>
            <a:r>
              <a:rPr lang="ru-RU" sz="2200" i="1" dirty="0" smtClean="0"/>
              <a:t>-укладывает куклу спать; и т.д.</a:t>
            </a:r>
          </a:p>
          <a:p>
            <a:pPr>
              <a:buNone/>
            </a:pPr>
            <a:r>
              <a:rPr lang="ru-RU" sz="2200" i="1" dirty="0" smtClean="0"/>
              <a:t>         Пока ребенок маленький он слушает сказки, которые рассказывают взрослые, а сам, став взрослым, будет использовать их в воспитании своих детей.</a:t>
            </a:r>
          </a:p>
          <a:p>
            <a:pPr>
              <a:buNone/>
            </a:pPr>
            <a:r>
              <a:rPr lang="ru-RU" sz="2200" i="1" dirty="0" smtClean="0"/>
              <a:t>          Чтобы малыш проснулся радостным можно обыграть этот и любой другой режимный момент:</a:t>
            </a:r>
          </a:p>
          <a:p>
            <a:pPr>
              <a:buNone/>
            </a:pPr>
            <a:r>
              <a:rPr lang="ru-RU" sz="2200" i="1" dirty="0" smtClean="0"/>
              <a:t>Просыпайся глазок!</a:t>
            </a:r>
          </a:p>
          <a:p>
            <a:pPr>
              <a:buNone/>
            </a:pPr>
            <a:r>
              <a:rPr lang="ru-RU" sz="2200" i="1" dirty="0" smtClean="0"/>
              <a:t>Просыпайся другой!</a:t>
            </a:r>
          </a:p>
          <a:p>
            <a:pPr>
              <a:buNone/>
            </a:pPr>
            <a:r>
              <a:rPr lang="ru-RU" sz="2200" i="1" dirty="0" smtClean="0"/>
              <a:t>Поздороваться солнышко вышло с тобой!</a:t>
            </a:r>
          </a:p>
          <a:p>
            <a:pPr>
              <a:buNone/>
            </a:pPr>
            <a:r>
              <a:rPr lang="ru-RU" sz="2200" i="1" dirty="0" smtClean="0"/>
              <a:t>Посмотри ,как оно улыбается,</a:t>
            </a:r>
          </a:p>
          <a:p>
            <a:pPr>
              <a:buNone/>
            </a:pPr>
            <a:r>
              <a:rPr lang="ru-RU" sz="2200" i="1" dirty="0" smtClean="0"/>
              <a:t>Новый день, новый день начинается.</a:t>
            </a:r>
          </a:p>
          <a:p>
            <a:pPr>
              <a:buNone/>
            </a:pPr>
            <a:endParaRPr lang="ru-RU" sz="22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Умывание:</a:t>
            </a:r>
          </a:p>
          <a:p>
            <a:pPr>
              <a:buNone/>
            </a:pPr>
            <a:r>
              <a:rPr lang="ru-RU" i="1" dirty="0" err="1" smtClean="0"/>
              <a:t>Знаем,знаем,да-да-да</a:t>
            </a:r>
            <a:r>
              <a:rPr lang="ru-RU" i="1" dirty="0" smtClean="0"/>
              <a:t>,</a:t>
            </a:r>
          </a:p>
          <a:p>
            <a:pPr>
              <a:buNone/>
            </a:pPr>
            <a:r>
              <a:rPr lang="ru-RU" i="1" dirty="0" smtClean="0"/>
              <a:t>Где ты прячешься вода!</a:t>
            </a:r>
          </a:p>
          <a:p>
            <a:pPr>
              <a:buNone/>
            </a:pPr>
            <a:r>
              <a:rPr lang="ru-RU" i="1" dirty="0" smtClean="0"/>
              <a:t>Выходи </a:t>
            </a:r>
            <a:r>
              <a:rPr lang="ru-RU" i="1" dirty="0" err="1" smtClean="0"/>
              <a:t>водица,мы</a:t>
            </a:r>
            <a:r>
              <a:rPr lang="ru-RU" i="1" dirty="0" smtClean="0"/>
              <a:t> пришли умыться!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Укладывание на ночной сон:</a:t>
            </a:r>
          </a:p>
          <a:p>
            <a:pPr>
              <a:buNone/>
            </a:pPr>
            <a:r>
              <a:rPr lang="ru-RU" i="1" dirty="0" smtClean="0"/>
              <a:t>Ходит сон уж у кроватки</a:t>
            </a:r>
          </a:p>
          <a:p>
            <a:pPr>
              <a:buNone/>
            </a:pPr>
            <a:r>
              <a:rPr lang="ru-RU" i="1" dirty="0" smtClean="0"/>
              <a:t>Баюшки-баю.</a:t>
            </a:r>
          </a:p>
          <a:p>
            <a:pPr>
              <a:buNone/>
            </a:pPr>
            <a:r>
              <a:rPr lang="ru-RU" i="1" dirty="0" smtClean="0"/>
              <a:t>Чьи тут глазки спать хотели</a:t>
            </a:r>
          </a:p>
          <a:p>
            <a:pPr>
              <a:buNone/>
            </a:pPr>
            <a:r>
              <a:rPr lang="ru-RU" i="1" dirty="0" smtClean="0"/>
              <a:t>Баюшки-баю.</a:t>
            </a:r>
          </a:p>
          <a:p>
            <a:pPr>
              <a:buNone/>
            </a:pPr>
            <a:r>
              <a:rPr lang="ru-RU" i="1" dirty="0" smtClean="0"/>
              <a:t>Ты не три их кулачками, сон не прогоняй</a:t>
            </a:r>
          </a:p>
          <a:p>
            <a:pPr>
              <a:buNone/>
            </a:pPr>
            <a:r>
              <a:rPr lang="ru-RU" i="1" dirty="0" smtClean="0"/>
              <a:t>Он тебе расскажет сказку </a:t>
            </a:r>
          </a:p>
          <a:p>
            <a:pPr>
              <a:buNone/>
            </a:pPr>
            <a:r>
              <a:rPr lang="ru-RU" i="1" dirty="0" err="1" smtClean="0"/>
              <a:t>За-сы-пай</a:t>
            </a:r>
            <a:r>
              <a:rPr lang="ru-RU" i="1" dirty="0" smtClean="0"/>
              <a:t>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i="1" dirty="0" smtClean="0"/>
              <a:t>Учебно-тематический план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7"/>
            <a:ext cx="8229600" cy="56436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i="1" dirty="0" smtClean="0"/>
              <a:t>                          </a:t>
            </a:r>
            <a:r>
              <a:rPr lang="ru-RU" sz="4300" i="1" dirty="0" smtClean="0"/>
              <a:t>  Цель программы :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научить ребенка воспринимать игру и строить в соответствии с ней свою деятельность 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sz="5700" i="1" dirty="0" smtClean="0"/>
              <a:t>           </a:t>
            </a:r>
            <a:r>
              <a:rPr lang="ru-RU" sz="4400" i="1" dirty="0" smtClean="0"/>
              <a:t>Задачи программы:</a:t>
            </a:r>
          </a:p>
          <a:p>
            <a:r>
              <a:rPr lang="ru-RU" sz="2000" i="1" dirty="0" smtClean="0"/>
              <a:t>учить осуществлять реальные и игровые действия в процессе игры рядом, совместно, проявляя отношения партнерства, взаимопомощи;</a:t>
            </a:r>
          </a:p>
          <a:p>
            <a:r>
              <a:rPr lang="ru-RU" sz="2000" i="1" dirty="0" smtClean="0"/>
              <a:t>развивать умение адекватно использовать в соответствии в функциональным назначением простые игрушки , предметы- заменители ,в процессе выполнения игровых действий;</a:t>
            </a:r>
          </a:p>
          <a:p>
            <a:r>
              <a:rPr lang="ru-RU" sz="2000" i="1" dirty="0" smtClean="0"/>
              <a:t>воспитывать культуру выражения эмоций в процессе игры, понимать смысл действий.</a:t>
            </a:r>
          </a:p>
          <a:p>
            <a:endParaRPr lang="ru-RU" sz="2000" i="1" dirty="0" smtClean="0"/>
          </a:p>
          <a:p>
            <a:pPr>
              <a:buNone/>
            </a:pPr>
            <a:r>
              <a:rPr lang="ru-RU" sz="2000" i="1" dirty="0" smtClean="0"/>
              <a:t>Сроки реализации программы:  2010-2013 </a:t>
            </a:r>
            <a:r>
              <a:rPr lang="ru-RU" sz="2000" i="1" dirty="0" err="1" smtClean="0"/>
              <a:t>уч</a:t>
            </a:r>
            <a:r>
              <a:rPr lang="ru-RU" sz="2000" i="1" dirty="0" smtClean="0"/>
              <a:t> . г.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5700" dirty="0" smtClean="0"/>
          </a:p>
          <a:p>
            <a:pPr>
              <a:buNone/>
            </a:pPr>
            <a:endParaRPr lang="ru-RU" sz="57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974" y="1"/>
            <a:ext cx="8229600" cy="14285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62150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       Обучение и воспитание Дианы провожу с учетом психологических и физических особенностей ребенка. Главный вид деятельности – игра, поэтому и обучение провожу в игровой занимательной форме, ориентированное на развитие  наглядно-образного мышления. Чтобы достичь успеха и не отбить у ребенка интерес к развивающим занятиям следую определенным правилам:</a:t>
            </a:r>
          </a:p>
          <a:p>
            <a:pPr>
              <a:buFontTx/>
              <a:buChar char="-"/>
            </a:pPr>
            <a:r>
              <a:rPr lang="ru-RU" i="1" dirty="0" smtClean="0"/>
              <a:t>не ждать слишком быстрых результатов;</a:t>
            </a:r>
          </a:p>
          <a:p>
            <a:pPr>
              <a:buFontTx/>
              <a:buChar char="-"/>
            </a:pPr>
            <a:r>
              <a:rPr lang="ru-RU" i="1" dirty="0" smtClean="0"/>
              <a:t>использовать для занятий как можно больше наглядных материалов( цветных картинок , кубиков, игрушек , различных предметов);</a:t>
            </a:r>
          </a:p>
          <a:p>
            <a:pPr>
              <a:buFontTx/>
              <a:buChar char="-"/>
            </a:pPr>
            <a:r>
              <a:rPr lang="ru-RU" i="1" dirty="0" smtClean="0"/>
              <a:t>избегать монотонности и однообразия(прерываться на физ. минутки, дыхательные гимнастики, гимнастики для глаз);</a:t>
            </a:r>
          </a:p>
          <a:p>
            <a:pPr>
              <a:buFontTx/>
              <a:buChar char="-"/>
            </a:pPr>
            <a:r>
              <a:rPr lang="ru-RU" i="1" dirty="0" smtClean="0"/>
              <a:t>избегать критики и отрицательных оценок(занятие должно доставлять удовольствие)</a:t>
            </a:r>
          </a:p>
          <a:p>
            <a:pPr>
              <a:buFontTx/>
              <a:buChar char="-"/>
            </a:pPr>
            <a:r>
              <a:rPr lang="ru-RU" i="1" dirty="0" smtClean="0"/>
              <a:t>хвалить ребенка за минимальные успехи(хотя бы за то , что он просто старается выполнить задание).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Игры на развитие памяти</a:t>
            </a: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/>
              <a:t>Веселый- грустный </a:t>
            </a:r>
            <a:r>
              <a:rPr lang="ru-RU" sz="2600" i="1" dirty="0" smtClean="0"/>
              <a:t>(покажите ребенку разноцветные карточки с наклеенными на них изображениями воздушных шаров, салюта ,дождя , больного человека . Спросите его какие эмоции вызывает та или иная картинка ? Нравится ли ему цвет картинки и фон? Задача взрослого вовлечь ребенка в активный процесс восприятия , в который сознательно включается эмоциональный фактор , что способствует долговременной памяти)</a:t>
            </a:r>
          </a:p>
          <a:p>
            <a:r>
              <a:rPr lang="ru-RU" sz="2800" i="1" dirty="0" smtClean="0"/>
              <a:t>Волшебники</a:t>
            </a:r>
            <a:r>
              <a:rPr lang="ru-RU" sz="2600" i="1" dirty="0" smtClean="0"/>
              <a:t> (предложите ребенку представить себе какого-то зверя и  изобразить , как он двигается ,как ест, как умывается , звукоподражание)</a:t>
            </a:r>
          </a:p>
          <a:p>
            <a:endParaRPr lang="ru-RU" sz="2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Игры на развитие внимания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Что изменилось?</a:t>
            </a:r>
          </a:p>
          <a:p>
            <a:r>
              <a:rPr lang="ru-RU" i="1" dirty="0" smtClean="0"/>
              <a:t>Чего не стало?</a:t>
            </a:r>
          </a:p>
          <a:p>
            <a:r>
              <a:rPr lang="ru-RU" i="1" dirty="0" smtClean="0"/>
              <a:t>Кто где живет?</a:t>
            </a:r>
          </a:p>
          <a:p>
            <a:r>
              <a:rPr lang="ru-RU" i="1" dirty="0" smtClean="0"/>
              <a:t>Хлопни в ладоши</a:t>
            </a:r>
          </a:p>
          <a:p>
            <a:r>
              <a:rPr lang="ru-RU" i="1" dirty="0" smtClean="0"/>
              <a:t>Найди отличия</a:t>
            </a:r>
          </a:p>
          <a:p>
            <a:r>
              <a:rPr lang="ru-RU" i="1" dirty="0" smtClean="0"/>
              <a:t>Цифры по порядку</a:t>
            </a:r>
          </a:p>
          <a:p>
            <a:r>
              <a:rPr lang="ru-RU" i="1" dirty="0" smtClean="0"/>
              <a:t>Верно не верно</a:t>
            </a:r>
          </a:p>
          <a:p>
            <a:r>
              <a:rPr lang="ru-RU" i="1" dirty="0" smtClean="0"/>
              <a:t>Живое  неживое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Игры на развитие мышления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Лишняя картинка</a:t>
            </a:r>
          </a:p>
          <a:p>
            <a:r>
              <a:rPr lang="ru-RU" i="1" dirty="0" smtClean="0"/>
              <a:t>Парные картинки</a:t>
            </a:r>
          </a:p>
          <a:p>
            <a:r>
              <a:rPr lang="ru-RU" i="1" dirty="0" smtClean="0"/>
              <a:t>Третий лишний</a:t>
            </a:r>
          </a:p>
          <a:p>
            <a:r>
              <a:rPr lang="ru-RU" i="1" dirty="0" smtClean="0"/>
              <a:t>Когда это бывает?</a:t>
            </a:r>
          </a:p>
          <a:p>
            <a:r>
              <a:rPr lang="ru-RU" i="1" dirty="0" smtClean="0"/>
              <a:t>Кто что делает?</a:t>
            </a:r>
          </a:p>
          <a:p>
            <a:r>
              <a:rPr lang="ru-RU" i="1" dirty="0" smtClean="0"/>
              <a:t>Живое неживое</a:t>
            </a:r>
          </a:p>
          <a:p>
            <a:r>
              <a:rPr lang="ru-RU" i="1" dirty="0" smtClean="0"/>
              <a:t>Отгадай по описанию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1420</Words>
  <PresentationFormat>Экран (4:3)</PresentationFormat>
  <Paragraphs>195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Государственное общеобразовательное учреждение для детей сирот и детей оставшихся без попечения родителей. Специальный коррекционный детский дом №23 Петроградского р-на г.Санкт-Петербурга</vt:lpstr>
      <vt:lpstr>Пояснительная записка</vt:lpstr>
      <vt:lpstr>Слайд 3</vt:lpstr>
      <vt:lpstr>Слайд 4</vt:lpstr>
      <vt:lpstr>Учебно-тематический план</vt:lpstr>
      <vt:lpstr>Слайд 6</vt:lpstr>
      <vt:lpstr>Игры на развитие памяти</vt:lpstr>
      <vt:lpstr>Игры на развитие внимания</vt:lpstr>
      <vt:lpstr>Игры на развитие мышления</vt:lpstr>
      <vt:lpstr>Игры , развивающие пространственное воображение</vt:lpstr>
      <vt:lpstr>Игры на развитие речи</vt:lpstr>
      <vt:lpstr>Направленность программы:</vt:lpstr>
      <vt:lpstr>Пальчиковые упражнения для развития речи и мышления ребенка </vt:lpstr>
      <vt:lpstr>Игра с пальчиками </vt:lpstr>
      <vt:lpstr>Слайд 15</vt:lpstr>
      <vt:lpstr> Тесты помогут определить уровень и проблемы развития  девочки.</vt:lpstr>
      <vt:lpstr>Слайд 17</vt:lpstr>
      <vt:lpstr>Диагностика</vt:lpstr>
      <vt:lpstr>Слайд 19</vt:lpstr>
      <vt:lpstr>Слайд 20</vt:lpstr>
      <vt:lpstr>Ожидаемый результат</vt:lpstr>
      <vt:lpstr>Слайд 22</vt:lpstr>
      <vt:lpstr>Варианты  обучающих игр</vt:lpstr>
      <vt:lpstr>Список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дом №23</dc:title>
  <cp:lastModifiedBy>Ksenia</cp:lastModifiedBy>
  <cp:revision>46</cp:revision>
  <dcterms:modified xsi:type="dcterms:W3CDTF">2010-11-14T15:29:09Z</dcterms:modified>
</cp:coreProperties>
</file>