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9" r:id="rId3"/>
    <p:sldId id="260" r:id="rId4"/>
    <p:sldId id="261" r:id="rId5"/>
    <p:sldId id="262" r:id="rId6"/>
    <p:sldId id="263" r:id="rId7"/>
    <p:sldId id="264" r:id="rId8"/>
    <p:sldId id="265" r:id="rId9"/>
    <p:sldId id="266" r:id="rId10"/>
    <p:sldId id="267" r:id="rId11"/>
    <p:sldId id="268" r:id="rId12"/>
    <p:sldId id="269" r:id="rId13"/>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104" d="100"/>
          <a:sy n="104" d="100"/>
        </p:scale>
        <p:origin x="-18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5" name="Скругленный прямоугольник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Скругленный прямоугольник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Заголовок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ru-RU" smtClean="0"/>
              <a:t>Образец заголовка</a:t>
            </a:r>
            <a:endParaRPr kumimoji="0" lang="en-US"/>
          </a:p>
        </p:txBody>
      </p:sp>
      <p:sp>
        <p:nvSpPr>
          <p:cNvPr id="20" name="Подзаголовок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19" name="Дата 18"/>
          <p:cNvSpPr>
            <a:spLocks noGrp="1"/>
          </p:cNvSpPr>
          <p:nvPr>
            <p:ph type="dt" sz="half" idx="10"/>
          </p:nvPr>
        </p:nvSpPr>
        <p:spPr/>
        <p:txBody>
          <a:bodyPr/>
          <a:lstStyle>
            <a:extLst/>
          </a:lstStyle>
          <a:p>
            <a:fld id="{D35A53B4-C785-4D18-BE7C-6C222E203E0B}" type="datetimeFigureOut">
              <a:rPr lang="ru-RU" smtClean="0"/>
              <a:t>09.05.2012</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11" name="Номер слайда 10"/>
          <p:cNvSpPr>
            <a:spLocks noGrp="1"/>
          </p:cNvSpPr>
          <p:nvPr>
            <p:ph type="sldNum" sz="quarter" idx="12"/>
          </p:nvPr>
        </p:nvSpPr>
        <p:spPr/>
        <p:txBody>
          <a:bodyPr/>
          <a:lstStyle>
            <a:extLst/>
          </a:lstStyle>
          <a:p>
            <a:fld id="{3B01C085-101D-46B2-80F4-8715609B2075}"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502920" y="530352"/>
            <a:ext cx="8183880" cy="4187952"/>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D35A53B4-C785-4D18-BE7C-6C222E203E0B}" type="datetimeFigureOut">
              <a:rPr lang="ru-RU" smtClean="0"/>
              <a:t>09.05.2012</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3B01C085-101D-46B2-80F4-8715609B2075}"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533404"/>
            <a:ext cx="1981200" cy="5257799"/>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533400" y="533402"/>
            <a:ext cx="5943600" cy="525780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D35A53B4-C785-4D18-BE7C-6C222E203E0B}" type="datetimeFigureOut">
              <a:rPr lang="ru-RU" smtClean="0"/>
              <a:t>09.05.2012</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3B01C085-101D-46B2-80F4-8715609B2075}"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a:xfrm>
            <a:off x="502920" y="530352"/>
            <a:ext cx="8183880" cy="4187952"/>
          </a:xfrm>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D35A53B4-C785-4D18-BE7C-6C222E203E0B}" type="datetimeFigureOut">
              <a:rPr lang="ru-RU" smtClean="0"/>
              <a:t>09.05.2012</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3B01C085-101D-46B2-80F4-8715609B2075}"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4" name="Скругленный прямоугольник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Скругленный прямоугольник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D35A53B4-C785-4D18-BE7C-6C222E203E0B}" type="datetimeFigureOut">
              <a:rPr lang="ru-RU" smtClean="0"/>
              <a:t>09.05.2012</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3B01C085-101D-46B2-80F4-8715609B2075}"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D35A53B4-C785-4D18-BE7C-6C222E203E0B}" type="datetimeFigureOut">
              <a:rPr lang="ru-RU" smtClean="0"/>
              <a:t>09.05.2012</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3B01C085-101D-46B2-80F4-8715609B2075}"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2920" y="4983480"/>
            <a:ext cx="8183880" cy="1051560"/>
          </a:xfrm>
        </p:spPr>
        <p:txBody>
          <a:bodyPr anchor="b"/>
          <a:lstStyle>
            <a:lvl1pPr>
              <a:defRPr b="1"/>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D35A53B4-C785-4D18-BE7C-6C222E203E0B}" type="datetimeFigureOut">
              <a:rPr lang="ru-RU" smtClean="0"/>
              <a:t>09.05.2012</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3B01C085-101D-46B2-80F4-8715609B2075}"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D35A53B4-C785-4D18-BE7C-6C222E203E0B}" type="datetimeFigureOut">
              <a:rPr lang="ru-RU" smtClean="0"/>
              <a:t>09.05.2012</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3B01C085-101D-46B2-80F4-8715609B2075}"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7" name="Скругленный прямоугольник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Дата 1"/>
          <p:cNvSpPr>
            <a:spLocks noGrp="1"/>
          </p:cNvSpPr>
          <p:nvPr>
            <p:ph type="dt" sz="half" idx="10"/>
          </p:nvPr>
        </p:nvSpPr>
        <p:spPr/>
        <p:txBody>
          <a:bodyPr/>
          <a:lstStyle>
            <a:extLst/>
          </a:lstStyle>
          <a:p>
            <a:fld id="{D35A53B4-C785-4D18-BE7C-6C222E203E0B}" type="datetimeFigureOut">
              <a:rPr lang="ru-RU" smtClean="0"/>
              <a:t>09.05.2012</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3B01C085-101D-46B2-80F4-8715609B2075}"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D35A53B4-C785-4D18-BE7C-6C222E203E0B}" type="datetimeFigureOut">
              <a:rPr lang="ru-RU" smtClean="0"/>
              <a:t>09.05.2012</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3B01C085-101D-46B2-80F4-8715609B2075}"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5" name="Скругленный прямоугольник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Прямоугольник с одним скругленным углом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ru-RU" smtClean="0"/>
              <a:t>Образец заголовка</a:t>
            </a:r>
            <a:endParaRPr kumimoji="0" lang="en-US"/>
          </a:p>
        </p:txBody>
      </p:sp>
      <p:sp>
        <p:nvSpPr>
          <p:cNvPr id="4" name="Текст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D35A53B4-C785-4D18-BE7C-6C222E203E0B}" type="datetimeFigureOut">
              <a:rPr lang="ru-RU" smtClean="0"/>
              <a:t>09.05.2012</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3B01C085-101D-46B2-80F4-8715609B2075}" type="slidenum">
              <a:rPr lang="ru-RU" smtClean="0"/>
              <a:t>‹#›</a:t>
            </a:fld>
            <a:endParaRPr lang="ru-RU"/>
          </a:p>
        </p:txBody>
      </p:sp>
      <p:sp>
        <p:nvSpPr>
          <p:cNvPr id="3" name="Рисунок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ru-RU" smtClean="0"/>
              <a:t>Вставка рисунка</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Скругленный прямоугольник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Скругленный прямоугольник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Заголовок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ru-RU" smtClean="0"/>
              <a:t>Образец заголовка</a:t>
            </a:r>
            <a:endParaRPr kumimoji="0" lang="en-US"/>
          </a:p>
        </p:txBody>
      </p:sp>
      <p:sp>
        <p:nvSpPr>
          <p:cNvPr id="4" name="Текст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5" name="Дата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D35A53B4-C785-4D18-BE7C-6C222E203E0B}" type="datetimeFigureOut">
              <a:rPr lang="ru-RU" smtClean="0"/>
              <a:t>09.05.2012</a:t>
            </a:fld>
            <a:endParaRPr lang="ru-RU"/>
          </a:p>
        </p:txBody>
      </p:sp>
      <p:sp>
        <p:nvSpPr>
          <p:cNvPr id="18" name="Нижний колонтитул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ru-RU"/>
          </a:p>
        </p:txBody>
      </p:sp>
      <p:sp>
        <p:nvSpPr>
          <p:cNvPr id="5" name="Номер слайда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3B01C085-101D-46B2-80F4-8715609B2075}"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gif"/><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8" Type="http://schemas.openxmlformats.org/officeDocument/2006/relationships/hyperlink" Target="http://www.megabook.ru/Article.asp?AID=647179" TargetMode="External"/><Relationship Id="rId3" Type="http://schemas.openxmlformats.org/officeDocument/2006/relationships/hyperlink" Target="http://www.bibliopskov.ru/pskov/kovalevskaya1.jpg" TargetMode="External"/><Relationship Id="rId7" Type="http://schemas.openxmlformats.org/officeDocument/2006/relationships/hyperlink" Target="http://upload.wikimedia.org/wikipedia/commons/thumb/4/4d/Lobachevsky_03_crop.jpg/260px-Lobachevsky_03_crop.jpg" TargetMode="External"/><Relationship Id="rId2" Type="http://schemas.openxmlformats.org/officeDocument/2006/relationships/hyperlink" Target="http://www.imyanauki.ru/files/1451/photo.jpg" TargetMode="External"/><Relationship Id="rId1" Type="http://schemas.openxmlformats.org/officeDocument/2006/relationships/slideLayout" Target="../slideLayouts/slideLayout5.xml"/><Relationship Id="rId6" Type="http://schemas.openxmlformats.org/officeDocument/2006/relationships/hyperlink" Target="http://srvimg08.tablica.pl/images_ataxaru/587633_1_644x461.jpg_rev001.jpg" TargetMode="External"/><Relationship Id="rId11" Type="http://schemas.openxmlformats.org/officeDocument/2006/relationships/hyperlink" Target="http://fgpodsobka.narod.ru/sledKoles.htm" TargetMode="External"/><Relationship Id="rId5" Type="http://schemas.openxmlformats.org/officeDocument/2006/relationships/hyperlink" Target="http://mathem.h1.ru/kovalevskaya.html" TargetMode="External"/><Relationship Id="rId10" Type="http://schemas.openxmlformats.org/officeDocument/2006/relationships/hyperlink" Target="http://upload.wikimedia.org/wikipedia/ru/thumb/6/64/VoobrGeom.jpg/220px-VoobrGeom.jpg" TargetMode="External"/><Relationship Id="rId4" Type="http://schemas.openxmlformats.org/officeDocument/2006/relationships/hyperlink" Target="http://www.maths.yfa1.ru/add.php?id=sofi" TargetMode="External"/><Relationship Id="rId9" Type="http://schemas.openxmlformats.org/officeDocument/2006/relationships/hyperlink" Target="http://festival.1september.ru/files/articles/59/5904/590486/img9.jpg"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http://www.zaitseva-irina.ru/html/f1107282404.html" TargetMode="External"/><Relationship Id="rId7" Type="http://schemas.openxmlformats.org/officeDocument/2006/relationships/hyperlink" Target="http://urss.ru/covers_ru/42026.gif" TargetMode="External"/><Relationship Id="rId2" Type="http://schemas.openxmlformats.org/officeDocument/2006/relationships/hyperlink" Target="http://biography.yaxy.ru/01240067.htm" TargetMode="External"/><Relationship Id="rId1" Type="http://schemas.openxmlformats.org/officeDocument/2006/relationships/slideLayout" Target="../slideLayouts/slideLayout2.xml"/><Relationship Id="rId6" Type="http://schemas.openxmlformats.org/officeDocument/2006/relationships/hyperlink" Target="http://chebishev.narod.ru/img/arifmometr.gif" TargetMode="External"/><Relationship Id="rId5" Type="http://schemas.openxmlformats.org/officeDocument/2006/relationships/hyperlink" Target="http://persona.rin.ru/images/35217.jpg" TargetMode="External"/><Relationship Id="rId4" Type="http://schemas.openxmlformats.org/officeDocument/2006/relationships/hyperlink" Target="http://chebishev.narod.ru/arifmometr.htm"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image" Target="../media/image8.gif"/><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pPr algn="ctr"/>
            <a:r>
              <a:rPr lang="ru-RU" i="1" u="sng" dirty="0" smtClean="0">
                <a:solidFill>
                  <a:schemeClr val="accent2">
                    <a:lumMod val="60000"/>
                    <a:lumOff val="40000"/>
                  </a:schemeClr>
                </a:solidFill>
              </a:rPr>
              <a:t>Великие математики России</a:t>
            </a:r>
            <a:endParaRPr lang="ru-RU" i="1" u="sng" dirty="0">
              <a:solidFill>
                <a:schemeClr val="accent2">
                  <a:lumMod val="60000"/>
                  <a:lumOff val="40000"/>
                </a:schemeClr>
              </a:solidFill>
            </a:endParaRPr>
          </a:p>
        </p:txBody>
      </p:sp>
      <p:sp>
        <p:nvSpPr>
          <p:cNvPr id="3" name="Подзаголовок 2"/>
          <p:cNvSpPr>
            <a:spLocks noGrp="1"/>
          </p:cNvSpPr>
          <p:nvPr>
            <p:ph type="subTitle" idx="1"/>
          </p:nvPr>
        </p:nvSpPr>
        <p:spPr>
          <a:xfrm>
            <a:off x="1000100" y="5357826"/>
            <a:ext cx="7772400" cy="914400"/>
          </a:xfrm>
        </p:spPr>
        <p:txBody>
          <a:bodyPr/>
          <a:lstStyle/>
          <a:p>
            <a:pPr algn="ctr"/>
            <a:r>
              <a:rPr lang="ru-RU" dirty="0" smtClean="0">
                <a:solidFill>
                  <a:srgbClr val="C00000"/>
                </a:solidFill>
              </a:rPr>
              <a:t>Работу выполнила: ученица 4 в класса КОГОКУ ВГГ</a:t>
            </a:r>
          </a:p>
          <a:p>
            <a:pPr algn="ctr"/>
            <a:r>
              <a:rPr lang="ru-RU" dirty="0" smtClean="0">
                <a:solidFill>
                  <a:srgbClr val="C00000"/>
                </a:solidFill>
              </a:rPr>
              <a:t>Смирнова Юлия</a:t>
            </a:r>
            <a:endParaRPr lang="ru-RU" dirty="0">
              <a:solidFill>
                <a:srgbClr val="C0000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pPr algn="ctr"/>
            <a:r>
              <a:rPr lang="ru-RU" sz="2800" i="1" dirty="0" smtClean="0">
                <a:solidFill>
                  <a:schemeClr val="accent2">
                    <a:lumMod val="60000"/>
                    <a:lumOff val="40000"/>
                  </a:schemeClr>
                </a:solidFill>
              </a:rPr>
              <a:t>Интересные факты</a:t>
            </a:r>
            <a:endParaRPr lang="ru-RU" sz="2800" i="1" dirty="0">
              <a:solidFill>
                <a:schemeClr val="accent2">
                  <a:lumMod val="60000"/>
                  <a:lumOff val="40000"/>
                </a:schemeClr>
              </a:solidFill>
            </a:endParaRPr>
          </a:p>
        </p:txBody>
      </p:sp>
      <p:sp>
        <p:nvSpPr>
          <p:cNvPr id="3" name="Текст 2"/>
          <p:cNvSpPr>
            <a:spLocks noGrp="1"/>
          </p:cNvSpPr>
          <p:nvPr>
            <p:ph type="body" idx="2"/>
          </p:nvPr>
        </p:nvSpPr>
        <p:spPr/>
        <p:txBody>
          <a:bodyPr/>
          <a:lstStyle/>
          <a:p>
            <a:endParaRPr lang="ru-RU" dirty="0"/>
          </a:p>
        </p:txBody>
      </p:sp>
      <p:sp>
        <p:nvSpPr>
          <p:cNvPr id="4" name="Содержимое 3"/>
          <p:cNvSpPr>
            <a:spLocks noGrp="1"/>
          </p:cNvSpPr>
          <p:nvPr>
            <p:ph sz="half" idx="1"/>
          </p:nvPr>
        </p:nvSpPr>
        <p:spPr/>
        <p:txBody>
          <a:bodyPr>
            <a:normAutofit fontScale="47500" lnSpcReduction="20000"/>
          </a:bodyPr>
          <a:lstStyle/>
          <a:p>
            <a:pPr algn="just">
              <a:buNone/>
            </a:pPr>
            <a:r>
              <a:rPr lang="ru-RU" dirty="0" smtClean="0"/>
              <a:t>  </a:t>
            </a:r>
          </a:p>
          <a:p>
            <a:pPr algn="just">
              <a:buNone/>
            </a:pPr>
            <a:endParaRPr lang="ru-RU" dirty="0" smtClean="0"/>
          </a:p>
          <a:p>
            <a:pPr algn="just">
              <a:buNone/>
            </a:pPr>
            <a:r>
              <a:rPr lang="ru-RU" dirty="0" smtClean="0"/>
              <a:t>     Задолго </a:t>
            </a:r>
            <a:r>
              <a:rPr lang="ru-RU" dirty="0" smtClean="0"/>
              <a:t>до того, как советский "Луноход-1" проложил первую трассу на лунной поверхности, фантасты и ученые рассматривали различные варианты машин, которым будет суждено передвигаться по другим планетам. Большинство проектов сводилось к некоторому шагающему механизму. </a:t>
            </a:r>
            <a:r>
              <a:rPr lang="ru-RU" dirty="0" err="1" smtClean="0"/>
              <a:t>Пафнутий</a:t>
            </a:r>
            <a:r>
              <a:rPr lang="ru-RU" dirty="0" smtClean="0"/>
              <a:t> Львович Чебышев разработал вариант стопоходящей машины, имитирующей движение животного при ходьбе.</a:t>
            </a:r>
          </a:p>
          <a:p>
            <a:pPr algn="just">
              <a:buNone/>
            </a:pPr>
            <a:r>
              <a:rPr lang="ru-RU" dirty="0" smtClean="0"/>
              <a:t>     Чебышев </a:t>
            </a:r>
            <a:r>
              <a:rPr lang="ru-RU" dirty="0" smtClean="0"/>
              <a:t>сконструировал в 1878 г. арифмометр который, несмотря на сложность устройства, считался наиболее совершенной из существующих тогда машин этого рода.</a:t>
            </a:r>
          </a:p>
          <a:p>
            <a:pPr algn="just">
              <a:buNone/>
            </a:pPr>
            <a:r>
              <a:rPr lang="ru-RU" dirty="0" smtClean="0"/>
              <a:t>     Много </a:t>
            </a:r>
            <a:r>
              <a:rPr lang="ru-RU" dirty="0" smtClean="0"/>
              <a:t>внимания уделял Чебышев вопросам народного образования, принимая активное участие в Ученом комитете Министерства просвещения.</a:t>
            </a:r>
          </a:p>
          <a:p>
            <a:pPr algn="just">
              <a:buNone/>
            </a:pPr>
            <a:r>
              <a:rPr lang="ru-RU" dirty="0" smtClean="0"/>
              <a:t>     В </a:t>
            </a:r>
            <a:r>
              <a:rPr lang="ru-RU" dirty="0" smtClean="0"/>
              <a:t>1944 году Академия наук СССР учредила премии имени П. Л. Чебышева за лучшие исследования в области математики и теории механизмов и машин.</a:t>
            </a:r>
          </a:p>
          <a:p>
            <a:endParaRPr lang="ru-RU" dirty="0"/>
          </a:p>
        </p:txBody>
      </p:sp>
      <p:pic>
        <p:nvPicPr>
          <p:cNvPr id="5" name="Picture 2" descr="K:\чебышев\arifmometr.gif"/>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5857884" y="1500174"/>
            <a:ext cx="2262190" cy="3359352"/>
          </a:xfrm>
          <a:prstGeom prst="rect">
            <a:avLst/>
          </a:prstGeom>
          <a:noFill/>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571480"/>
            <a:ext cx="8183880" cy="1051560"/>
          </a:xfrm>
        </p:spPr>
        <p:txBody>
          <a:bodyPr/>
          <a:lstStyle/>
          <a:p>
            <a:pPr algn="ctr"/>
            <a:r>
              <a:rPr lang="ru-RU" i="1" dirty="0" smtClean="0">
                <a:solidFill>
                  <a:schemeClr val="accent2">
                    <a:lumMod val="60000"/>
                    <a:lumOff val="40000"/>
                  </a:schemeClr>
                </a:solidFill>
              </a:rPr>
              <a:t>Ресурсы</a:t>
            </a:r>
            <a:endParaRPr lang="ru-RU" i="1" dirty="0">
              <a:solidFill>
                <a:schemeClr val="accent2">
                  <a:lumMod val="60000"/>
                  <a:lumOff val="40000"/>
                </a:schemeClr>
              </a:solidFill>
            </a:endParaRPr>
          </a:p>
        </p:txBody>
      </p:sp>
      <p:sp>
        <p:nvSpPr>
          <p:cNvPr id="3" name="Текст 2"/>
          <p:cNvSpPr>
            <a:spLocks noGrp="1"/>
          </p:cNvSpPr>
          <p:nvPr>
            <p:ph type="body" idx="1"/>
          </p:nvPr>
        </p:nvSpPr>
        <p:spPr>
          <a:xfrm>
            <a:off x="571472" y="1643050"/>
            <a:ext cx="3931920" cy="792162"/>
          </a:xfrm>
        </p:spPr>
        <p:txBody>
          <a:bodyPr/>
          <a:lstStyle/>
          <a:p>
            <a:r>
              <a:rPr lang="ru-RU" dirty="0" smtClean="0"/>
              <a:t>Ковалевская С. В.</a:t>
            </a:r>
            <a:endParaRPr lang="ru-RU" dirty="0"/>
          </a:p>
        </p:txBody>
      </p:sp>
      <p:sp>
        <p:nvSpPr>
          <p:cNvPr id="4" name="Текст 3"/>
          <p:cNvSpPr>
            <a:spLocks noGrp="1"/>
          </p:cNvSpPr>
          <p:nvPr>
            <p:ph type="body" sz="half" idx="3"/>
          </p:nvPr>
        </p:nvSpPr>
        <p:spPr>
          <a:xfrm>
            <a:off x="4714876" y="1643050"/>
            <a:ext cx="3931920" cy="792162"/>
          </a:xfrm>
        </p:spPr>
        <p:txBody>
          <a:bodyPr/>
          <a:lstStyle/>
          <a:p>
            <a:r>
              <a:rPr lang="ru-RU" dirty="0" smtClean="0"/>
              <a:t>Лобачевский Н. И.</a:t>
            </a:r>
            <a:endParaRPr lang="ru-RU" dirty="0"/>
          </a:p>
        </p:txBody>
      </p:sp>
      <p:sp>
        <p:nvSpPr>
          <p:cNvPr id="5" name="Содержимое 4"/>
          <p:cNvSpPr>
            <a:spLocks noGrp="1"/>
          </p:cNvSpPr>
          <p:nvPr>
            <p:ph sz="quarter" idx="2"/>
          </p:nvPr>
        </p:nvSpPr>
        <p:spPr>
          <a:xfrm>
            <a:off x="500034" y="2428868"/>
            <a:ext cx="3931920" cy="3489960"/>
          </a:xfrm>
        </p:spPr>
        <p:txBody>
          <a:bodyPr>
            <a:normAutofit fontScale="85000" lnSpcReduction="10000"/>
          </a:bodyPr>
          <a:lstStyle/>
          <a:p>
            <a:pPr>
              <a:lnSpc>
                <a:spcPct val="150000"/>
              </a:lnSpc>
              <a:buNone/>
            </a:pPr>
            <a:r>
              <a:rPr lang="ru-RU" sz="2200" dirty="0" smtClean="0">
                <a:latin typeface="Corbel" pitchFamily="34" charset="0"/>
                <a:cs typeface="Times New Roman" pitchFamily="18" charset="0"/>
                <a:hlinkClick r:id="rId2"/>
              </a:rPr>
              <a:t> </a:t>
            </a:r>
            <a:r>
              <a:rPr lang="en-US" sz="1800" dirty="0" smtClean="0">
                <a:latin typeface="Corbel" pitchFamily="34" charset="0"/>
                <a:cs typeface="Times New Roman" pitchFamily="18" charset="0"/>
                <a:hlinkClick r:id="rId2"/>
              </a:rPr>
              <a:t>http</a:t>
            </a:r>
            <a:r>
              <a:rPr lang="en-US" sz="1800" dirty="0" smtClean="0">
                <a:latin typeface="Corbel" pitchFamily="34" charset="0"/>
                <a:cs typeface="Times New Roman" pitchFamily="18" charset="0"/>
                <a:hlinkClick r:id="rId2"/>
              </a:rPr>
              <a:t>://www.imyanauki.ru/files/1451/photo.jpg</a:t>
            </a:r>
            <a:r>
              <a:rPr lang="ru-RU" sz="1800" dirty="0" smtClean="0">
                <a:latin typeface="Corbel" pitchFamily="34" charset="0"/>
                <a:cs typeface="Times New Roman" pitchFamily="18" charset="0"/>
              </a:rPr>
              <a:t> </a:t>
            </a:r>
            <a:endParaRPr lang="ru-RU" sz="1800" dirty="0" smtClean="0">
              <a:latin typeface="Corbel" pitchFamily="34" charset="0"/>
              <a:cs typeface="Times New Roman" pitchFamily="18" charset="0"/>
              <a:hlinkClick r:id="rId3"/>
            </a:endParaRPr>
          </a:p>
          <a:p>
            <a:pPr>
              <a:lnSpc>
                <a:spcPct val="150000"/>
              </a:lnSpc>
              <a:buNone/>
            </a:pPr>
            <a:r>
              <a:rPr lang="en-US" sz="1800" dirty="0" smtClean="0">
                <a:latin typeface="Corbel" pitchFamily="34" charset="0"/>
                <a:cs typeface="Times New Roman" pitchFamily="18" charset="0"/>
                <a:hlinkClick r:id="rId3"/>
              </a:rPr>
              <a:t>http</a:t>
            </a:r>
            <a:r>
              <a:rPr lang="en-US" sz="1800" dirty="0" smtClean="0">
                <a:latin typeface="Corbel" pitchFamily="34" charset="0"/>
                <a:cs typeface="Times New Roman" pitchFamily="18" charset="0"/>
                <a:hlinkClick r:id="rId3"/>
              </a:rPr>
              <a:t>://www.bibliopskov.ru/pskov/kovalevskaya1.jpg</a:t>
            </a:r>
            <a:endParaRPr lang="ru-RU" sz="1800" dirty="0" smtClean="0">
              <a:latin typeface="Corbel" pitchFamily="34" charset="0"/>
              <a:cs typeface="Times New Roman" pitchFamily="18" charset="0"/>
            </a:endParaRPr>
          </a:p>
          <a:p>
            <a:pPr>
              <a:lnSpc>
                <a:spcPct val="150000"/>
              </a:lnSpc>
              <a:buNone/>
            </a:pPr>
            <a:r>
              <a:rPr lang="en-US" sz="1800" dirty="0" smtClean="0">
                <a:latin typeface="Corbel" pitchFamily="34" charset="0"/>
                <a:cs typeface="Times New Roman" pitchFamily="18" charset="0"/>
                <a:hlinkClick r:id="rId4"/>
              </a:rPr>
              <a:t>http://www.maths.yfa1.ru/add.php?id=sofi</a:t>
            </a:r>
            <a:r>
              <a:rPr lang="ru-RU" sz="1800" dirty="0" smtClean="0">
                <a:latin typeface="Corbel" pitchFamily="34" charset="0"/>
                <a:cs typeface="Times New Roman" pitchFamily="18" charset="0"/>
              </a:rPr>
              <a:t>  </a:t>
            </a:r>
          </a:p>
          <a:p>
            <a:pPr>
              <a:lnSpc>
                <a:spcPct val="150000"/>
              </a:lnSpc>
              <a:buNone/>
            </a:pPr>
            <a:r>
              <a:rPr lang="en-US" sz="1800" dirty="0" smtClean="0">
                <a:latin typeface="Corbel" pitchFamily="34" charset="0"/>
                <a:cs typeface="Times New Roman" pitchFamily="18" charset="0"/>
                <a:hlinkClick r:id="rId5"/>
              </a:rPr>
              <a:t>http://mathem.h1.ru/kovalevskaya.html</a:t>
            </a:r>
            <a:r>
              <a:rPr lang="ru-RU" sz="1800" dirty="0" smtClean="0">
                <a:latin typeface="Corbel" pitchFamily="34" charset="0"/>
                <a:cs typeface="Times New Roman" pitchFamily="18" charset="0"/>
              </a:rPr>
              <a:t> </a:t>
            </a:r>
          </a:p>
          <a:p>
            <a:pPr>
              <a:lnSpc>
                <a:spcPct val="150000"/>
              </a:lnSpc>
              <a:buNone/>
            </a:pPr>
            <a:r>
              <a:rPr lang="en-US" sz="1800" dirty="0" smtClean="0">
                <a:latin typeface="Corbel" pitchFamily="34" charset="0"/>
                <a:cs typeface="Times New Roman" pitchFamily="18" charset="0"/>
                <a:hlinkClick r:id="rId6"/>
              </a:rPr>
              <a:t>http://</a:t>
            </a:r>
            <a:r>
              <a:rPr lang="en-US" sz="1800" dirty="0" smtClean="0">
                <a:latin typeface="Corbel" pitchFamily="34" charset="0"/>
                <a:cs typeface="Times New Roman" pitchFamily="18" charset="0"/>
                <a:hlinkClick r:id="rId6"/>
              </a:rPr>
              <a:t>srvimg08.tablica.pl/images_ataxaru/587633_1_644x461.jpg_rev001.jpg</a:t>
            </a:r>
            <a:endParaRPr lang="ru-RU" sz="1800" dirty="0" smtClean="0">
              <a:latin typeface="Corbel" pitchFamily="34" charset="0"/>
              <a:cs typeface="Times New Roman" pitchFamily="18" charset="0"/>
            </a:endParaRPr>
          </a:p>
        </p:txBody>
      </p:sp>
      <p:sp>
        <p:nvSpPr>
          <p:cNvPr id="6" name="Содержимое 5"/>
          <p:cNvSpPr>
            <a:spLocks noGrp="1"/>
          </p:cNvSpPr>
          <p:nvPr>
            <p:ph sz="quarter" idx="4"/>
          </p:nvPr>
        </p:nvSpPr>
        <p:spPr>
          <a:xfrm>
            <a:off x="4714876" y="2428868"/>
            <a:ext cx="3860482" cy="2857520"/>
          </a:xfrm>
        </p:spPr>
        <p:txBody>
          <a:bodyPr>
            <a:normAutofit fontScale="55000" lnSpcReduction="20000"/>
          </a:bodyPr>
          <a:lstStyle/>
          <a:p>
            <a:pPr algn="just">
              <a:buNone/>
            </a:pPr>
            <a:endParaRPr lang="ru-RU" dirty="0" smtClean="0">
              <a:latin typeface="Times New Roman" pitchFamily="18" charset="0"/>
              <a:cs typeface="Times New Roman" pitchFamily="18" charset="0"/>
            </a:endParaRPr>
          </a:p>
          <a:p>
            <a:pPr>
              <a:spcBef>
                <a:spcPts val="0"/>
              </a:spcBef>
              <a:buNone/>
            </a:pPr>
            <a:r>
              <a:rPr lang="en-US" dirty="0" smtClean="0">
                <a:latin typeface="Times New Roman" pitchFamily="18" charset="0"/>
                <a:cs typeface="Times New Roman" pitchFamily="18" charset="0"/>
                <a:hlinkClick r:id="rId7"/>
              </a:rPr>
              <a:t>http://upload.wikimedia.org/wikipedia/commons/thumb/4/4d/Lobachevsky_03_crop.jpg/260px-Lobachevsky_03_crop.jpg</a:t>
            </a:r>
            <a:r>
              <a:rPr lang="ru-RU" dirty="0" smtClean="0">
                <a:latin typeface="Times New Roman" pitchFamily="18" charset="0"/>
                <a:cs typeface="Times New Roman" pitchFamily="18" charset="0"/>
              </a:rPr>
              <a:t> </a:t>
            </a:r>
          </a:p>
          <a:p>
            <a:pPr>
              <a:spcBef>
                <a:spcPts val="0"/>
              </a:spcBef>
              <a:buNone/>
            </a:pPr>
            <a:endParaRPr lang="ru-RU" dirty="0" smtClean="0">
              <a:latin typeface="Times New Roman" pitchFamily="18" charset="0"/>
              <a:cs typeface="Times New Roman" pitchFamily="18" charset="0"/>
            </a:endParaRPr>
          </a:p>
          <a:p>
            <a:pPr>
              <a:spcBef>
                <a:spcPts val="0"/>
              </a:spcBef>
              <a:buNone/>
            </a:pPr>
            <a:r>
              <a:rPr lang="en-US" dirty="0" smtClean="0">
                <a:latin typeface="Times New Roman" pitchFamily="18" charset="0"/>
                <a:cs typeface="Times New Roman" pitchFamily="18" charset="0"/>
                <a:hlinkClick r:id="rId8"/>
              </a:rPr>
              <a:t>http://www.megabook.ru/Article.asp?AID=647179</a:t>
            </a:r>
            <a:r>
              <a:rPr lang="ru-RU" dirty="0" smtClean="0">
                <a:latin typeface="Times New Roman" pitchFamily="18" charset="0"/>
                <a:cs typeface="Times New Roman" pitchFamily="18" charset="0"/>
              </a:rPr>
              <a:t> </a:t>
            </a:r>
          </a:p>
          <a:p>
            <a:pPr>
              <a:spcBef>
                <a:spcPts val="0"/>
              </a:spcBef>
              <a:buNone/>
            </a:pPr>
            <a:endParaRPr lang="ru-RU" dirty="0" smtClean="0">
              <a:latin typeface="Times New Roman" pitchFamily="18" charset="0"/>
              <a:cs typeface="Times New Roman" pitchFamily="18" charset="0"/>
            </a:endParaRPr>
          </a:p>
          <a:p>
            <a:pPr>
              <a:spcBef>
                <a:spcPts val="0"/>
              </a:spcBef>
              <a:buNone/>
            </a:pPr>
            <a:r>
              <a:rPr lang="en-US" dirty="0" smtClean="0">
                <a:latin typeface="Times New Roman" pitchFamily="18" charset="0"/>
                <a:cs typeface="Times New Roman" pitchFamily="18" charset="0"/>
                <a:hlinkClick r:id="rId9"/>
              </a:rPr>
              <a:t>http://festival.1september.ru/files/articles/59/5904/590486/img9.jpg</a:t>
            </a:r>
            <a:endParaRPr lang="ru-RU" dirty="0" smtClean="0">
              <a:latin typeface="Times New Roman" pitchFamily="18" charset="0"/>
              <a:cs typeface="Times New Roman" pitchFamily="18" charset="0"/>
            </a:endParaRPr>
          </a:p>
          <a:p>
            <a:pPr>
              <a:spcBef>
                <a:spcPts val="0"/>
              </a:spcBef>
              <a:buNone/>
            </a:pPr>
            <a:endParaRPr lang="ru-RU" dirty="0" smtClean="0">
              <a:latin typeface="Times New Roman" pitchFamily="18" charset="0"/>
              <a:cs typeface="Times New Roman" pitchFamily="18" charset="0"/>
            </a:endParaRPr>
          </a:p>
          <a:p>
            <a:pPr>
              <a:spcBef>
                <a:spcPts val="0"/>
              </a:spcBef>
              <a:buNone/>
            </a:pPr>
            <a:r>
              <a:rPr lang="en-US" dirty="0" smtClean="0">
                <a:latin typeface="Times New Roman" pitchFamily="18" charset="0"/>
                <a:cs typeface="Times New Roman" pitchFamily="18" charset="0"/>
                <a:hlinkClick r:id="rId10"/>
              </a:rPr>
              <a:t>http://upload.wikimedia.org/wikipedia/ru/thumb/6/64/VoobrGeom.jpg/220px-VoobrGeom.jpg</a:t>
            </a:r>
            <a:r>
              <a:rPr lang="ru-RU" dirty="0" smtClean="0">
                <a:latin typeface="Times New Roman" pitchFamily="18" charset="0"/>
                <a:cs typeface="Times New Roman" pitchFamily="18" charset="0"/>
              </a:rPr>
              <a:t> </a:t>
            </a:r>
          </a:p>
          <a:p>
            <a:pPr>
              <a:spcBef>
                <a:spcPts val="0"/>
              </a:spcBef>
              <a:buNone/>
            </a:pPr>
            <a:endParaRPr lang="ru-RU" dirty="0" smtClean="0">
              <a:latin typeface="Times New Roman" pitchFamily="18" charset="0"/>
              <a:cs typeface="Times New Roman" pitchFamily="18" charset="0"/>
            </a:endParaRPr>
          </a:p>
          <a:p>
            <a:pPr>
              <a:spcBef>
                <a:spcPts val="0"/>
              </a:spcBef>
              <a:buNone/>
            </a:pPr>
            <a:r>
              <a:rPr lang="en-US" dirty="0" smtClean="0">
                <a:latin typeface="Times New Roman" pitchFamily="18" charset="0"/>
                <a:cs typeface="Times New Roman" pitchFamily="18" charset="0"/>
                <a:hlinkClick r:id="rId11"/>
              </a:rPr>
              <a:t>http://fgpodsobka.narod.ru/sledKoles.htm</a:t>
            </a:r>
            <a:r>
              <a:rPr lang="ru-RU" dirty="0" smtClean="0">
                <a:latin typeface="Times New Roman" pitchFamily="18" charset="0"/>
                <a:cs typeface="Times New Roman" pitchFamily="18" charset="0"/>
              </a:rPr>
              <a:t> </a:t>
            </a:r>
          </a:p>
          <a:p>
            <a:endParaRPr lang="ru-RU"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00034" y="500042"/>
            <a:ext cx="8183880" cy="1051560"/>
          </a:xfrm>
        </p:spPr>
        <p:txBody>
          <a:bodyPr/>
          <a:lstStyle/>
          <a:p>
            <a:pPr algn="ctr"/>
            <a:r>
              <a:rPr lang="ru-RU" i="1" dirty="0" smtClean="0">
                <a:solidFill>
                  <a:schemeClr val="accent2">
                    <a:lumMod val="60000"/>
                    <a:lumOff val="40000"/>
                  </a:schemeClr>
                </a:solidFill>
              </a:rPr>
              <a:t>Чебышев П. Л.</a:t>
            </a:r>
            <a:endParaRPr lang="ru-RU" i="1" dirty="0">
              <a:solidFill>
                <a:schemeClr val="accent2">
                  <a:lumMod val="60000"/>
                  <a:lumOff val="40000"/>
                </a:schemeClr>
              </a:solidFill>
            </a:endParaRPr>
          </a:p>
        </p:txBody>
      </p:sp>
      <p:sp>
        <p:nvSpPr>
          <p:cNvPr id="3" name="Содержимое 2"/>
          <p:cNvSpPr>
            <a:spLocks noGrp="1"/>
          </p:cNvSpPr>
          <p:nvPr>
            <p:ph idx="1"/>
          </p:nvPr>
        </p:nvSpPr>
        <p:spPr>
          <a:xfrm>
            <a:off x="500034" y="1571612"/>
            <a:ext cx="8183880" cy="4187952"/>
          </a:xfrm>
        </p:spPr>
        <p:txBody>
          <a:bodyPr/>
          <a:lstStyle/>
          <a:p>
            <a:pPr>
              <a:buNone/>
            </a:pPr>
            <a:r>
              <a:rPr lang="ru-RU" sz="1800" u="sng" dirty="0" smtClean="0">
                <a:hlinkClick r:id="rId2"/>
              </a:rPr>
              <a:t>http://biography.yaxy.ru/01240067.htm</a:t>
            </a:r>
            <a:endParaRPr lang="ru-RU" sz="1800" dirty="0" smtClean="0"/>
          </a:p>
          <a:p>
            <a:pPr>
              <a:buNone/>
            </a:pPr>
            <a:r>
              <a:rPr lang="ru-RU" sz="1800" u="sng" dirty="0" smtClean="0">
                <a:hlinkClick r:id="rId3"/>
              </a:rPr>
              <a:t>http://www.zaitseva-irina.ru/html/f1107282404.html</a:t>
            </a:r>
            <a:endParaRPr lang="ru-RU" sz="1800" dirty="0" smtClean="0"/>
          </a:p>
          <a:p>
            <a:pPr>
              <a:buNone/>
            </a:pPr>
            <a:r>
              <a:rPr lang="ru-RU" sz="1800" u="sng" dirty="0" smtClean="0">
                <a:hlinkClick r:id="rId4"/>
              </a:rPr>
              <a:t>http://chebishev.narod.ru/arifmometr.htm</a:t>
            </a:r>
            <a:r>
              <a:rPr lang="ru-RU" sz="1800" dirty="0" smtClean="0"/>
              <a:t> </a:t>
            </a:r>
          </a:p>
          <a:p>
            <a:pPr>
              <a:buNone/>
            </a:pPr>
            <a:r>
              <a:rPr lang="ru-RU" sz="1800" u="sng" dirty="0" smtClean="0">
                <a:hlinkClick r:id="rId5"/>
              </a:rPr>
              <a:t>http://persona.rin.ru/images/35217.jpg</a:t>
            </a:r>
            <a:r>
              <a:rPr lang="ru-RU" sz="1800" dirty="0" smtClean="0"/>
              <a:t> </a:t>
            </a:r>
          </a:p>
          <a:p>
            <a:pPr>
              <a:buNone/>
            </a:pPr>
            <a:r>
              <a:rPr lang="ru-RU" sz="1800" u="sng" dirty="0" smtClean="0">
                <a:hlinkClick r:id="rId6"/>
              </a:rPr>
              <a:t>http://chebishev.narod.ru/img/arifmometr.gif</a:t>
            </a:r>
            <a:r>
              <a:rPr lang="ru-RU" sz="1800" dirty="0" smtClean="0"/>
              <a:t> </a:t>
            </a:r>
          </a:p>
          <a:p>
            <a:pPr>
              <a:buNone/>
            </a:pPr>
            <a:r>
              <a:rPr lang="ru-RU" sz="1800" u="sng" dirty="0" smtClean="0">
                <a:hlinkClick r:id="rId7"/>
              </a:rPr>
              <a:t>http://urss.ru/covers_ru/42026.gif</a:t>
            </a:r>
            <a:endParaRPr lang="ru-RU" sz="1800" dirty="0" smtClean="0"/>
          </a:p>
          <a:p>
            <a:endParaRPr lang="ru-RU"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500694" y="500042"/>
            <a:ext cx="2971800" cy="914400"/>
          </a:xfrm>
        </p:spPr>
        <p:txBody>
          <a:bodyPr>
            <a:normAutofit fontScale="90000"/>
          </a:bodyPr>
          <a:lstStyle/>
          <a:p>
            <a:pPr algn="ctr"/>
            <a:r>
              <a:rPr lang="ru-RU" sz="1600" u="sng" dirty="0" smtClean="0"/>
              <a:t/>
            </a:r>
            <a:br>
              <a:rPr lang="ru-RU" sz="1600" u="sng" dirty="0" smtClean="0"/>
            </a:br>
            <a:r>
              <a:rPr lang="ru-RU" sz="1600" i="1" u="sng" dirty="0" smtClean="0">
                <a:solidFill>
                  <a:schemeClr val="accent2">
                    <a:lumMod val="60000"/>
                    <a:lumOff val="40000"/>
                  </a:schemeClr>
                </a:solidFill>
              </a:rPr>
              <a:t>КОВАЛЕВСКАЯ </a:t>
            </a:r>
            <a:r>
              <a:rPr lang="ru-RU" sz="1600" i="1" u="sng" dirty="0" smtClean="0">
                <a:solidFill>
                  <a:schemeClr val="accent2">
                    <a:lumMod val="60000"/>
                    <a:lumOff val="40000"/>
                  </a:schemeClr>
                </a:solidFill>
              </a:rPr>
              <a:t>СОФЬЯ ВАСИЛЬЕВНА.</a:t>
            </a:r>
            <a:r>
              <a:rPr lang="ru-RU" sz="1600" i="1" dirty="0" smtClean="0">
                <a:solidFill>
                  <a:schemeClr val="accent2">
                    <a:lumMod val="60000"/>
                    <a:lumOff val="40000"/>
                  </a:schemeClr>
                </a:solidFill>
              </a:rPr>
              <a:t/>
            </a:r>
            <a:br>
              <a:rPr lang="ru-RU" sz="1600" i="1" dirty="0" smtClean="0">
                <a:solidFill>
                  <a:schemeClr val="accent2">
                    <a:lumMod val="60000"/>
                    <a:lumOff val="40000"/>
                  </a:schemeClr>
                </a:solidFill>
              </a:rPr>
            </a:br>
            <a:r>
              <a:rPr lang="ru-RU" sz="1600" i="1" dirty="0" smtClean="0">
                <a:solidFill>
                  <a:schemeClr val="accent2">
                    <a:lumMod val="60000"/>
                    <a:lumOff val="40000"/>
                  </a:schemeClr>
                </a:solidFill>
              </a:rPr>
              <a:t>(1850-1891)</a:t>
            </a:r>
            <a:r>
              <a:rPr lang="ru-RU" i="1" dirty="0" smtClean="0">
                <a:solidFill>
                  <a:schemeClr val="accent2">
                    <a:lumMod val="60000"/>
                    <a:lumOff val="40000"/>
                  </a:schemeClr>
                </a:solidFill>
              </a:rPr>
              <a:t/>
            </a:r>
            <a:br>
              <a:rPr lang="ru-RU" i="1" dirty="0" smtClean="0">
                <a:solidFill>
                  <a:schemeClr val="accent2">
                    <a:lumMod val="60000"/>
                    <a:lumOff val="40000"/>
                  </a:schemeClr>
                </a:solidFill>
              </a:rPr>
            </a:br>
            <a:endParaRPr lang="ru-RU" i="1" dirty="0">
              <a:solidFill>
                <a:schemeClr val="accent2">
                  <a:lumMod val="60000"/>
                  <a:lumOff val="40000"/>
                </a:schemeClr>
              </a:solidFill>
            </a:endParaRPr>
          </a:p>
        </p:txBody>
      </p:sp>
      <p:sp>
        <p:nvSpPr>
          <p:cNvPr id="3" name="Текст 2"/>
          <p:cNvSpPr>
            <a:spLocks noGrp="1"/>
          </p:cNvSpPr>
          <p:nvPr>
            <p:ph type="body" idx="2"/>
          </p:nvPr>
        </p:nvSpPr>
        <p:spPr/>
        <p:txBody>
          <a:bodyPr/>
          <a:lstStyle/>
          <a:p>
            <a:endParaRPr lang="ru-RU" dirty="0"/>
          </a:p>
        </p:txBody>
      </p:sp>
      <p:sp>
        <p:nvSpPr>
          <p:cNvPr id="4" name="Содержимое 3"/>
          <p:cNvSpPr>
            <a:spLocks noGrp="1"/>
          </p:cNvSpPr>
          <p:nvPr>
            <p:ph sz="half" idx="1"/>
          </p:nvPr>
        </p:nvSpPr>
        <p:spPr/>
        <p:txBody>
          <a:bodyPr>
            <a:normAutofit fontScale="40000" lnSpcReduction="20000"/>
          </a:bodyPr>
          <a:lstStyle/>
          <a:p>
            <a:pPr>
              <a:buNone/>
            </a:pPr>
            <a:r>
              <a:rPr lang="ru-RU" dirty="0" smtClean="0"/>
              <a:t> </a:t>
            </a:r>
          </a:p>
          <a:p>
            <a:pPr>
              <a:buNone/>
            </a:pPr>
            <a:r>
              <a:rPr lang="ru-RU" dirty="0" smtClean="0"/>
              <a:t>      Выдающаяся </a:t>
            </a:r>
            <a:r>
              <a:rPr lang="ru-RU" dirty="0" smtClean="0"/>
              <a:t>женщина-математик.</a:t>
            </a:r>
          </a:p>
          <a:p>
            <a:pPr>
              <a:buNone/>
            </a:pPr>
            <a:r>
              <a:rPr lang="ru-RU" dirty="0" smtClean="0"/>
              <a:t>      Родилась </a:t>
            </a:r>
            <a:r>
              <a:rPr lang="ru-RU" dirty="0" smtClean="0"/>
              <a:t>в Москве в семье артиллерийского генерала </a:t>
            </a:r>
            <a:r>
              <a:rPr lang="ru-RU" dirty="0" err="1" smtClean="0"/>
              <a:t>В.Корвин-Круковского</a:t>
            </a:r>
            <a:r>
              <a:rPr lang="ru-RU" dirty="0" smtClean="0"/>
              <a:t>. </a:t>
            </a:r>
          </a:p>
          <a:p>
            <a:pPr>
              <a:buNone/>
            </a:pPr>
            <a:r>
              <a:rPr lang="ru-RU" dirty="0" smtClean="0"/>
              <a:t>      Математические </a:t>
            </a:r>
            <a:r>
              <a:rPr lang="ru-RU" dirty="0" smtClean="0"/>
              <a:t>способности Софьи проявились в раннем детстве. В России женщины не имели права учиться в университете, да и во многих университетах Европы. Ковалевская стремилась учиться в Берлинском университете, но ей это запретили. Она смогла убедить немецкого математика Карла Вейерштрасса заниматься с ней лично. Под его руководством она четыре года упорно занималась и сумела получить учёную степень доктора философии. </a:t>
            </a:r>
          </a:p>
          <a:p>
            <a:pPr>
              <a:buNone/>
            </a:pPr>
            <a:r>
              <a:rPr lang="ru-RU" dirty="0" smtClean="0"/>
              <a:t>      В </a:t>
            </a:r>
            <a:r>
              <a:rPr lang="ru-RU" dirty="0" smtClean="0"/>
              <a:t>России, куда она вернулась после учёбы, Ковалевская не смогла применить свои знания. Поэтому с 1883 года она работала в Швеции в должности профессора Стокгольмского университета. </a:t>
            </a:r>
          </a:p>
          <a:p>
            <a:pPr>
              <a:buNone/>
            </a:pPr>
            <a:r>
              <a:rPr lang="ru-RU" dirty="0" smtClean="0"/>
              <a:t>      Самой </a:t>
            </a:r>
            <a:r>
              <a:rPr lang="ru-RU" dirty="0" smtClean="0"/>
              <a:t>важной научной работой Софьи Ковалевской было полное решение задачи о вращении тяжёлого твёрдого тела вокруг неподвижной точки. За эту работу ей была присуждена в 1888 году премия Парижской академии наук. В 1889 году по предложению передовых русских учёных Петербургская академия наук избрала Софью Ковалевскую своим членом-корреспондентом. Она была первой женщиной, чьи научные заслуги были оценены столь высоко.</a:t>
            </a:r>
          </a:p>
          <a:p>
            <a:pPr>
              <a:buNone/>
            </a:pPr>
            <a:r>
              <a:rPr lang="ru-RU" dirty="0" smtClean="0"/>
              <a:t>      Научные </a:t>
            </a:r>
            <a:r>
              <a:rPr lang="ru-RU" dirty="0" smtClean="0"/>
              <a:t>вклады Софьи Ковалевской явились важным вкладом в мировую науку и не потеряли своей ценности до настоящего времени.</a:t>
            </a:r>
          </a:p>
          <a:p>
            <a:endParaRPr lang="ru-RU" dirty="0"/>
          </a:p>
        </p:txBody>
      </p:sp>
      <p:pic>
        <p:nvPicPr>
          <p:cNvPr id="18434" name="Picture 2" descr="C:\Documents and Settings\Shura\Мои документы\kovalevskaya 233.jpg"/>
          <p:cNvPicPr>
            <a:picLocks noChangeAspect="1" noChangeArrowheads="1"/>
          </p:cNvPicPr>
          <p:nvPr/>
        </p:nvPicPr>
        <p:blipFill>
          <a:blip r:embed="rId2"/>
          <a:srcRect/>
          <a:stretch>
            <a:fillRect/>
          </a:stretch>
        </p:blipFill>
        <p:spPr bwMode="auto">
          <a:xfrm>
            <a:off x="5572132" y="1214422"/>
            <a:ext cx="2955809" cy="4295776"/>
          </a:xfrm>
          <a:prstGeom prst="rect">
            <a:avLst/>
          </a:prstGeom>
          <a:noFill/>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2000" i="1" dirty="0" smtClean="0">
                <a:solidFill>
                  <a:schemeClr val="accent2">
                    <a:lumMod val="60000"/>
                    <a:lumOff val="40000"/>
                  </a:schemeClr>
                </a:solidFill>
                <a:cs typeface="Times New Roman" pitchFamily="18" charset="0"/>
              </a:rPr>
              <a:t>Научные достижения</a:t>
            </a:r>
            <a:endParaRPr lang="ru-RU" sz="2000" i="1" dirty="0">
              <a:solidFill>
                <a:schemeClr val="accent2">
                  <a:lumMod val="60000"/>
                  <a:lumOff val="40000"/>
                </a:schemeClr>
              </a:solidFill>
            </a:endParaRPr>
          </a:p>
        </p:txBody>
      </p:sp>
      <p:sp>
        <p:nvSpPr>
          <p:cNvPr id="3" name="Текст 2"/>
          <p:cNvSpPr>
            <a:spLocks noGrp="1"/>
          </p:cNvSpPr>
          <p:nvPr>
            <p:ph type="body" idx="2"/>
          </p:nvPr>
        </p:nvSpPr>
        <p:spPr/>
        <p:txBody>
          <a:bodyPr/>
          <a:lstStyle/>
          <a:p>
            <a:endParaRPr lang="ru-RU" dirty="0"/>
          </a:p>
        </p:txBody>
      </p:sp>
      <p:sp>
        <p:nvSpPr>
          <p:cNvPr id="4" name="Содержимое 3"/>
          <p:cNvSpPr>
            <a:spLocks noGrp="1"/>
          </p:cNvSpPr>
          <p:nvPr>
            <p:ph sz="half" idx="1"/>
          </p:nvPr>
        </p:nvSpPr>
        <p:spPr/>
        <p:txBody>
          <a:bodyPr>
            <a:normAutofit fontScale="62500" lnSpcReduction="20000"/>
          </a:bodyPr>
          <a:lstStyle/>
          <a:p>
            <a:pPr algn="just"/>
            <a:endParaRPr lang="ru-RU" dirty="0" smtClean="0"/>
          </a:p>
          <a:p>
            <a:pPr algn="just"/>
            <a:endParaRPr lang="ru-RU" dirty="0" smtClean="0"/>
          </a:p>
          <a:p>
            <a:pPr algn="just"/>
            <a:endParaRPr lang="ru-RU" dirty="0" smtClean="0"/>
          </a:p>
          <a:p>
            <a:pPr algn="just">
              <a:buNone/>
            </a:pPr>
            <a:r>
              <a:rPr lang="ru-RU" dirty="0" smtClean="0"/>
              <a:t>   В </a:t>
            </a:r>
            <a:r>
              <a:rPr lang="ru-RU" dirty="0" smtClean="0"/>
              <a:t>июле 1874г. на основании трех работ Ковалевской по высшей математике  - </a:t>
            </a:r>
            <a:r>
              <a:rPr lang="ru-RU" dirty="0" err="1" smtClean="0"/>
              <a:t>Гёттингенский</a:t>
            </a:r>
            <a:r>
              <a:rPr lang="ru-RU" dirty="0" smtClean="0"/>
              <a:t> университет заочно присвоил ей степень доктора философии. Одна из теорем, доказанная ею, называется теоремой Коши-Ковалевской.</a:t>
            </a:r>
          </a:p>
          <a:p>
            <a:pPr algn="just">
              <a:buNone/>
            </a:pPr>
            <a:r>
              <a:rPr lang="ru-RU" dirty="0" smtClean="0"/>
              <a:t>   Ковалевская </a:t>
            </a:r>
            <a:r>
              <a:rPr lang="ru-RU" dirty="0" smtClean="0"/>
              <a:t>выступала также как писательница. Известны ее драма "Борьба за счастье" (1887г.), написанная совместно со шведской писательницей А. Ш. </a:t>
            </a:r>
            <a:r>
              <a:rPr lang="ru-RU" dirty="0" err="1" smtClean="0"/>
              <a:t>Леффлер</a:t>
            </a:r>
            <a:r>
              <a:rPr lang="ru-RU" dirty="0" smtClean="0"/>
              <a:t> </a:t>
            </a:r>
            <a:r>
              <a:rPr lang="ru-RU" dirty="0" err="1" smtClean="0"/>
              <a:t>Эдгрен</a:t>
            </a:r>
            <a:r>
              <a:rPr lang="ru-RU" dirty="0" smtClean="0"/>
              <a:t>, романы "Нигилистка" (1891г.), "Воспоминание детства" (1890г.).</a:t>
            </a:r>
          </a:p>
          <a:p>
            <a:pPr>
              <a:buNone/>
            </a:pPr>
            <a:endParaRPr lang="ru-RU" dirty="0"/>
          </a:p>
        </p:txBody>
      </p:sp>
      <p:pic>
        <p:nvPicPr>
          <p:cNvPr id="5" name="Picture 2" descr="C:\Documents and Settings\Домашний\Рабочий стол\Курсы ПРОЕКТ\itog\587633_1_644x461.jpg_rev001.jpg"/>
          <p:cNvPicPr>
            <a:picLocks noChangeAspect="1" noChangeArrowheads="1"/>
          </p:cNvPicPr>
          <p:nvPr/>
        </p:nvPicPr>
        <p:blipFill>
          <a:blip r:embed="rId2"/>
          <a:srcRect/>
          <a:stretch>
            <a:fillRect/>
          </a:stretch>
        </p:blipFill>
        <p:spPr bwMode="auto">
          <a:xfrm>
            <a:off x="5643570" y="1714488"/>
            <a:ext cx="2737826" cy="3822426"/>
          </a:xfrm>
          <a:prstGeom prst="rect">
            <a:avLst/>
          </a:prstGeom>
          <a:noFill/>
          <a:ln w="12700">
            <a:solidFill>
              <a:schemeClr val="accent2"/>
            </a:solidFill>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sz="2400" i="1" dirty="0" smtClean="0">
                <a:solidFill>
                  <a:schemeClr val="accent2">
                    <a:lumMod val="60000"/>
                    <a:lumOff val="40000"/>
                  </a:schemeClr>
                </a:solidFill>
                <a:cs typeface="Times New Roman" pitchFamily="18" charset="0"/>
              </a:rPr>
              <a:t>Интересные</a:t>
            </a:r>
            <a:r>
              <a:rPr lang="ru-RU" sz="2400" i="1" dirty="0" smtClean="0">
                <a:solidFill>
                  <a:schemeClr val="accent2">
                    <a:lumMod val="60000"/>
                    <a:lumOff val="40000"/>
                  </a:schemeClr>
                </a:solidFill>
              </a:rPr>
              <a:t> факты</a:t>
            </a:r>
            <a:endParaRPr lang="ru-RU" i="1" dirty="0">
              <a:solidFill>
                <a:schemeClr val="accent2">
                  <a:lumMod val="60000"/>
                  <a:lumOff val="40000"/>
                </a:schemeClr>
              </a:solidFill>
            </a:endParaRPr>
          </a:p>
        </p:txBody>
      </p:sp>
      <p:sp>
        <p:nvSpPr>
          <p:cNvPr id="3" name="Текст 2"/>
          <p:cNvSpPr>
            <a:spLocks noGrp="1"/>
          </p:cNvSpPr>
          <p:nvPr>
            <p:ph type="body" idx="2"/>
          </p:nvPr>
        </p:nvSpPr>
        <p:spPr/>
        <p:txBody>
          <a:bodyPr/>
          <a:lstStyle/>
          <a:p>
            <a:endParaRPr lang="ru-RU" dirty="0"/>
          </a:p>
        </p:txBody>
      </p:sp>
      <p:sp>
        <p:nvSpPr>
          <p:cNvPr id="6" name="Прямоугольник 5"/>
          <p:cNvSpPr/>
          <p:nvPr/>
        </p:nvSpPr>
        <p:spPr>
          <a:xfrm>
            <a:off x="785786" y="928670"/>
            <a:ext cx="4572000" cy="4801314"/>
          </a:xfrm>
          <a:prstGeom prst="rect">
            <a:avLst/>
          </a:prstGeom>
        </p:spPr>
        <p:txBody>
          <a:bodyPr>
            <a:spAutoFit/>
          </a:bodyPr>
          <a:lstStyle/>
          <a:p>
            <a:r>
              <a:rPr lang="ru-RU" dirty="0" smtClean="0"/>
              <a:t>Первое знакомство Софьи с математикой произошло, когда ей было 8 лет. Для оклейки комнат не хватило обоев, и стены комнаты маленькой Сони оклеили листами лекций М.В.Остроградского по высшей математике. Соня заинтересовалась странными знаками, испещрявшими листы. Она подолгу простаивала перед ними, пытаясь разобрать отдельные фразы, соединить страницы. От ежедневного разглядывания вид многих формул, хотя они были и непонятны, запечатлелся в памяти. С 15 лет она начала систематически изучать курс высшей математики.</a:t>
            </a:r>
            <a:endParaRPr lang="ru-RU" dirty="0"/>
          </a:p>
        </p:txBody>
      </p:sp>
      <p:pic>
        <p:nvPicPr>
          <p:cNvPr id="19458" name="Picture 2" descr="C:\Documents and Settings\Shura\Мои документы\kovalevskaya 2_0.jpg"/>
          <p:cNvPicPr>
            <a:picLocks noGrp="1" noChangeAspect="1" noChangeArrowheads="1"/>
          </p:cNvPicPr>
          <p:nvPr>
            <p:ph sz="half" idx="1"/>
          </p:nvPr>
        </p:nvPicPr>
        <p:blipFill>
          <a:blip r:embed="rId2"/>
          <a:srcRect/>
          <a:stretch>
            <a:fillRect/>
          </a:stretch>
        </p:blipFill>
        <p:spPr bwMode="auto">
          <a:xfrm>
            <a:off x="5643570" y="1500174"/>
            <a:ext cx="2713637" cy="4341818"/>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sz="2400" i="1" dirty="0" smtClean="0">
                <a:solidFill>
                  <a:schemeClr val="accent2">
                    <a:lumMod val="60000"/>
                    <a:lumOff val="40000"/>
                  </a:schemeClr>
                </a:solidFill>
                <a:latin typeface="Arial" pitchFamily="34" charset="0"/>
                <a:cs typeface="Arial" pitchFamily="34" charset="0"/>
              </a:rPr>
              <a:t>Лобачевский Николай Иванович (1792-1856)</a:t>
            </a:r>
            <a:endParaRPr lang="ru-RU" i="1" dirty="0">
              <a:solidFill>
                <a:schemeClr val="accent2">
                  <a:lumMod val="60000"/>
                  <a:lumOff val="40000"/>
                </a:schemeClr>
              </a:solidFill>
            </a:endParaRPr>
          </a:p>
        </p:txBody>
      </p:sp>
      <p:sp>
        <p:nvSpPr>
          <p:cNvPr id="3" name="Текст 2"/>
          <p:cNvSpPr>
            <a:spLocks noGrp="1"/>
          </p:cNvSpPr>
          <p:nvPr>
            <p:ph type="body" idx="2"/>
          </p:nvPr>
        </p:nvSpPr>
        <p:spPr/>
        <p:txBody>
          <a:bodyPr/>
          <a:lstStyle/>
          <a:p>
            <a:endParaRPr lang="ru-RU" dirty="0"/>
          </a:p>
        </p:txBody>
      </p:sp>
      <p:sp>
        <p:nvSpPr>
          <p:cNvPr id="4" name="Содержимое 3"/>
          <p:cNvSpPr>
            <a:spLocks noGrp="1"/>
          </p:cNvSpPr>
          <p:nvPr>
            <p:ph sz="half" idx="1"/>
          </p:nvPr>
        </p:nvSpPr>
        <p:spPr/>
        <p:txBody>
          <a:bodyPr>
            <a:normAutofit fontScale="62500" lnSpcReduction="20000"/>
          </a:bodyPr>
          <a:lstStyle/>
          <a:p>
            <a:pPr>
              <a:spcBef>
                <a:spcPts val="0"/>
              </a:spcBef>
              <a:buNone/>
            </a:pPr>
            <a:r>
              <a:rPr lang="ru-RU" dirty="0" smtClean="0">
                <a:latin typeface="Arial" pitchFamily="34" charset="0"/>
                <a:cs typeface="Arial" pitchFamily="34" charset="0"/>
              </a:rPr>
              <a:t>   </a:t>
            </a:r>
          </a:p>
          <a:p>
            <a:pPr>
              <a:spcBef>
                <a:spcPts val="0"/>
              </a:spcBef>
              <a:buNone/>
            </a:pPr>
            <a:endParaRPr lang="ru-RU" dirty="0" smtClean="0">
              <a:latin typeface="Arial" pitchFamily="34" charset="0"/>
              <a:cs typeface="Arial" pitchFamily="34" charset="0"/>
            </a:endParaRPr>
          </a:p>
          <a:p>
            <a:pPr>
              <a:spcBef>
                <a:spcPts val="0"/>
              </a:spcBef>
              <a:buNone/>
            </a:pPr>
            <a:endParaRPr lang="ru-RU" dirty="0" smtClean="0">
              <a:latin typeface="Arial" pitchFamily="34" charset="0"/>
              <a:cs typeface="Arial" pitchFamily="34" charset="0"/>
            </a:endParaRPr>
          </a:p>
          <a:p>
            <a:pPr>
              <a:spcBef>
                <a:spcPts val="0"/>
              </a:spcBef>
              <a:buNone/>
            </a:pPr>
            <a:r>
              <a:rPr lang="ru-RU" dirty="0" smtClean="0">
                <a:latin typeface="Arial" pitchFamily="34" charset="0"/>
                <a:cs typeface="Arial" pitchFamily="34" charset="0"/>
              </a:rPr>
              <a:t> </a:t>
            </a:r>
            <a:r>
              <a:rPr lang="ru-RU" dirty="0" smtClean="0">
                <a:latin typeface="Arial" pitchFamily="34" charset="0"/>
                <a:cs typeface="Arial" pitchFamily="34" charset="0"/>
              </a:rPr>
              <a:t>   Русский </a:t>
            </a:r>
            <a:r>
              <a:rPr lang="ru-RU" dirty="0" smtClean="0">
                <a:latin typeface="Arial" pitchFamily="34" charset="0"/>
                <a:cs typeface="Arial" pitchFamily="34" charset="0"/>
              </a:rPr>
              <a:t>математик, создатель геометрии Лобачевского.</a:t>
            </a:r>
          </a:p>
          <a:p>
            <a:pPr>
              <a:spcBef>
                <a:spcPts val="0"/>
              </a:spcBef>
              <a:buNone/>
            </a:pPr>
            <a:r>
              <a:rPr lang="ru-RU" dirty="0" smtClean="0">
                <a:latin typeface="Arial" pitchFamily="34" charset="0"/>
                <a:cs typeface="Arial" pitchFamily="34" charset="0"/>
              </a:rPr>
              <a:t>    Родился в небогатой семье мелкого служащего. Почти вся жизнь Лобачевского связана с Казанским университетом, в который он поступил по окончании гимназии в 1807. По окончании университета в 1811 стал математиком, в 1814 — адъюнктом, в 1816 — экстраординарным и в 1822 — ординарным профессором. Дважды (1820-22 и 1823-25 гг.) был деканом физико-математического факультета, а с 1827 по 1846 — ректором университета. </a:t>
            </a:r>
            <a:endParaRPr lang="ru-RU" b="1" dirty="0" smtClean="0">
              <a:latin typeface="Arial" pitchFamily="34" charset="0"/>
              <a:cs typeface="Arial" pitchFamily="34" charset="0"/>
            </a:endParaRPr>
          </a:p>
          <a:p>
            <a:endParaRPr lang="ru-RU" dirty="0"/>
          </a:p>
        </p:txBody>
      </p:sp>
      <p:pic>
        <p:nvPicPr>
          <p:cNvPr id="16386" name="Picture 2" descr="C:\Documents and Settings\Shura\Мои документы\лоб.jpg"/>
          <p:cNvPicPr>
            <a:picLocks noChangeAspect="1" noChangeArrowheads="1"/>
          </p:cNvPicPr>
          <p:nvPr/>
        </p:nvPicPr>
        <p:blipFill>
          <a:blip r:embed="rId2"/>
          <a:srcRect/>
          <a:stretch>
            <a:fillRect/>
          </a:stretch>
        </p:blipFill>
        <p:spPr bwMode="auto">
          <a:xfrm>
            <a:off x="5643570" y="1571612"/>
            <a:ext cx="2857520" cy="3955044"/>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sz="2400" i="1" dirty="0" smtClean="0">
                <a:solidFill>
                  <a:schemeClr val="accent2">
                    <a:lumMod val="60000"/>
                    <a:lumOff val="40000"/>
                  </a:schemeClr>
                </a:solidFill>
                <a:latin typeface="Arial" pitchFamily="34" charset="0"/>
                <a:cs typeface="Arial" pitchFamily="34" charset="0"/>
              </a:rPr>
              <a:t>Научные достижения</a:t>
            </a:r>
            <a:endParaRPr lang="ru-RU" i="1" dirty="0">
              <a:solidFill>
                <a:schemeClr val="accent2">
                  <a:lumMod val="60000"/>
                  <a:lumOff val="40000"/>
                </a:schemeClr>
              </a:solidFill>
            </a:endParaRPr>
          </a:p>
        </p:txBody>
      </p:sp>
      <p:sp>
        <p:nvSpPr>
          <p:cNvPr id="3" name="Текст 2"/>
          <p:cNvSpPr>
            <a:spLocks noGrp="1"/>
          </p:cNvSpPr>
          <p:nvPr>
            <p:ph type="body" idx="2"/>
          </p:nvPr>
        </p:nvSpPr>
        <p:spPr/>
        <p:txBody>
          <a:bodyPr/>
          <a:lstStyle/>
          <a:p>
            <a:endParaRPr lang="ru-RU" dirty="0"/>
          </a:p>
        </p:txBody>
      </p:sp>
      <p:sp>
        <p:nvSpPr>
          <p:cNvPr id="4" name="Содержимое 3"/>
          <p:cNvSpPr>
            <a:spLocks noGrp="1"/>
          </p:cNvSpPr>
          <p:nvPr>
            <p:ph sz="half" idx="1"/>
          </p:nvPr>
        </p:nvSpPr>
        <p:spPr/>
        <p:txBody>
          <a:bodyPr>
            <a:normAutofit/>
          </a:bodyPr>
          <a:lstStyle/>
          <a:p>
            <a:pPr algn="just">
              <a:buNone/>
            </a:pPr>
            <a:endParaRPr lang="ru-RU" sz="1900" dirty="0" smtClean="0">
              <a:latin typeface="Arial" pitchFamily="34" charset="0"/>
              <a:cs typeface="Arial" pitchFamily="34" charset="0"/>
            </a:endParaRPr>
          </a:p>
          <a:p>
            <a:pPr algn="just">
              <a:buNone/>
            </a:pPr>
            <a:endParaRPr lang="ru-RU" sz="1900" dirty="0" smtClean="0">
              <a:latin typeface="Arial" pitchFamily="34" charset="0"/>
              <a:cs typeface="Arial" pitchFamily="34" charset="0"/>
            </a:endParaRPr>
          </a:p>
          <a:p>
            <a:pPr algn="just">
              <a:buNone/>
            </a:pPr>
            <a:r>
              <a:rPr lang="ru-RU" sz="1900" dirty="0" smtClean="0">
                <a:latin typeface="Arial" pitchFamily="34" charset="0"/>
                <a:cs typeface="Arial" pitchFamily="34" charset="0"/>
              </a:rPr>
              <a:t>    Величайшим </a:t>
            </a:r>
            <a:r>
              <a:rPr lang="ru-RU" sz="1900" dirty="0" smtClean="0">
                <a:latin typeface="Arial" pitchFamily="34" charset="0"/>
                <a:cs typeface="Arial" pitchFamily="34" charset="0"/>
              </a:rPr>
              <a:t>научным подвигом считается создание им геометрии Лобачевского. Разрывая оковы тысячелетних традиций, Н.И. Лобачевский приходит к созданию новой геометрии. 23 (11) февраля 1826 г. он делает на факультете доклад о новой "Воображаемой геометрии». Также он написал два учебника для гимназий: «</a:t>
            </a:r>
            <a:r>
              <a:rPr lang="ru-RU" sz="1900" dirty="0" smtClean="0">
                <a:latin typeface="Arial" pitchFamily="34" charset="0"/>
                <a:cs typeface="Arial" pitchFamily="34" charset="0"/>
              </a:rPr>
              <a:t>Геометрию» (</a:t>
            </a:r>
            <a:r>
              <a:rPr lang="ru-RU" sz="1900" dirty="0" smtClean="0">
                <a:latin typeface="Arial" pitchFamily="34" charset="0"/>
                <a:cs typeface="Arial" pitchFamily="34" charset="0"/>
              </a:rPr>
              <a:t>1823 г.) и «Алгебру» (1825 г.).</a:t>
            </a:r>
          </a:p>
          <a:p>
            <a:endParaRPr lang="ru-RU" dirty="0"/>
          </a:p>
        </p:txBody>
      </p:sp>
      <p:pic>
        <p:nvPicPr>
          <p:cNvPr id="5" name="Picture 3" descr="C:\Documents and Settings\Домашний\Рабочий стол\Курсы ПРОЕКТ\itog\220px-VoobrGeom.jpg"/>
          <p:cNvPicPr>
            <a:picLocks noChangeAspect="1" noChangeArrowheads="1"/>
          </p:cNvPicPr>
          <p:nvPr/>
        </p:nvPicPr>
        <p:blipFill>
          <a:blip r:embed="rId2"/>
          <a:srcRect l="2840" t="1820" r="2557" b="1698"/>
          <a:stretch>
            <a:fillRect/>
          </a:stretch>
        </p:blipFill>
        <p:spPr bwMode="auto">
          <a:xfrm>
            <a:off x="5715008" y="1643050"/>
            <a:ext cx="2609463" cy="3737880"/>
          </a:xfrm>
          <a:prstGeom prst="rect">
            <a:avLst/>
          </a:prstGeom>
          <a:noFill/>
          <a:ln w="28575">
            <a:solidFill>
              <a:schemeClr val="bg2">
                <a:lumMod val="75000"/>
              </a:schemeClr>
            </a:solidFill>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71472" y="642918"/>
            <a:ext cx="8183880" cy="1051560"/>
          </a:xfrm>
        </p:spPr>
        <p:txBody>
          <a:bodyPr>
            <a:normAutofit/>
          </a:bodyPr>
          <a:lstStyle/>
          <a:p>
            <a:pPr algn="ctr"/>
            <a:r>
              <a:rPr lang="ru-RU" sz="2400" i="1" dirty="0" smtClean="0">
                <a:solidFill>
                  <a:schemeClr val="accent2">
                    <a:lumMod val="60000"/>
                    <a:lumOff val="40000"/>
                  </a:schemeClr>
                </a:solidFill>
              </a:rPr>
              <a:t>Интересные факты</a:t>
            </a:r>
            <a:endParaRPr lang="ru-RU" sz="2400" i="1" dirty="0">
              <a:solidFill>
                <a:schemeClr val="accent2">
                  <a:lumMod val="60000"/>
                  <a:lumOff val="40000"/>
                </a:schemeClr>
              </a:solidFill>
            </a:endParaRPr>
          </a:p>
        </p:txBody>
      </p:sp>
      <p:sp>
        <p:nvSpPr>
          <p:cNvPr id="3" name="Содержимое 2"/>
          <p:cNvSpPr>
            <a:spLocks noGrp="1"/>
          </p:cNvSpPr>
          <p:nvPr>
            <p:ph idx="1"/>
          </p:nvPr>
        </p:nvSpPr>
        <p:spPr>
          <a:xfrm>
            <a:off x="500034" y="1785926"/>
            <a:ext cx="8183880" cy="4187952"/>
          </a:xfrm>
        </p:spPr>
        <p:txBody>
          <a:bodyPr>
            <a:normAutofit fontScale="85000" lnSpcReduction="20000"/>
          </a:bodyPr>
          <a:lstStyle/>
          <a:p>
            <a:pPr algn="just">
              <a:buNone/>
            </a:pPr>
            <a:r>
              <a:rPr lang="ru-RU" dirty="0" smtClean="0"/>
              <a:t>  </a:t>
            </a:r>
            <a:r>
              <a:rPr lang="ru-RU" dirty="0" smtClean="0">
                <a:latin typeface="Arial" pitchFamily="34" charset="0"/>
                <a:cs typeface="Arial" pitchFamily="34" charset="0"/>
              </a:rPr>
              <a:t>Есть </a:t>
            </a:r>
            <a:r>
              <a:rPr lang="ru-RU" dirty="0" smtClean="0">
                <a:latin typeface="Arial" pitchFamily="34" charset="0"/>
                <a:cs typeface="Arial" pitchFamily="34" charset="0"/>
              </a:rPr>
              <a:t>предположение, что Пушкин и Лобачевский </a:t>
            </a:r>
            <a:r>
              <a:rPr lang="ru-RU" dirty="0" smtClean="0">
                <a:latin typeface="Arial" pitchFamily="34" charset="0"/>
                <a:cs typeface="Arial" pitchFamily="34" charset="0"/>
              </a:rPr>
              <a:t>    встречались </a:t>
            </a:r>
            <a:r>
              <a:rPr lang="ru-RU" dirty="0" smtClean="0">
                <a:latin typeface="Arial" pitchFamily="34" charset="0"/>
                <a:cs typeface="Arial" pitchFamily="34" charset="0"/>
              </a:rPr>
              <a:t>в Казани в 1833 году. Они не только </a:t>
            </a:r>
            <a:r>
              <a:rPr lang="ru-RU" dirty="0" smtClean="0">
                <a:latin typeface="Arial" pitchFamily="34" charset="0"/>
                <a:cs typeface="Arial" pitchFamily="34" charset="0"/>
              </a:rPr>
              <a:t>были современниками</a:t>
            </a:r>
            <a:r>
              <a:rPr lang="ru-RU" dirty="0" smtClean="0">
                <a:latin typeface="Arial" pitchFamily="34" charset="0"/>
                <a:cs typeface="Arial" pitchFamily="34" charset="0"/>
              </a:rPr>
              <a:t>, но, несомненно, знали друг о друге. </a:t>
            </a:r>
          </a:p>
          <a:p>
            <a:pPr algn="just">
              <a:buNone/>
            </a:pPr>
            <a:r>
              <a:rPr lang="ru-RU" dirty="0" smtClean="0">
                <a:latin typeface="Arial" pitchFamily="34" charset="0"/>
                <a:cs typeface="Arial" pitchFamily="34" charset="0"/>
              </a:rPr>
              <a:t>   </a:t>
            </a:r>
            <a:r>
              <a:rPr lang="ru-RU" dirty="0" smtClean="0">
                <a:latin typeface="Arial" pitchFamily="34" charset="0"/>
                <a:cs typeface="Arial" pitchFamily="34" charset="0"/>
              </a:rPr>
              <a:t>Мнение </a:t>
            </a:r>
            <a:r>
              <a:rPr lang="ru-RU" dirty="0" smtClean="0">
                <a:latin typeface="Arial" pitchFamily="34" charset="0"/>
                <a:cs typeface="Arial" pitchFamily="34" charset="0"/>
              </a:rPr>
              <a:t>поэта о великом русском ученом:</a:t>
            </a:r>
          </a:p>
          <a:p>
            <a:pPr>
              <a:buNone/>
            </a:pPr>
            <a:r>
              <a:rPr lang="ru-RU" dirty="0" smtClean="0">
                <a:latin typeface="Arial" pitchFamily="34" charset="0"/>
                <a:cs typeface="Arial" pitchFamily="34" charset="0"/>
              </a:rPr>
              <a:t>   Он </a:t>
            </a:r>
            <a:r>
              <a:rPr lang="ru-RU" dirty="0" smtClean="0">
                <a:latin typeface="Arial" pitchFamily="34" charset="0"/>
                <a:cs typeface="Arial" pitchFamily="34" charset="0"/>
              </a:rPr>
              <a:t>был уже звездой</a:t>
            </a:r>
            <a:br>
              <a:rPr lang="ru-RU" dirty="0" smtClean="0">
                <a:latin typeface="Arial" pitchFamily="34" charset="0"/>
                <a:cs typeface="Arial" pitchFamily="34" charset="0"/>
              </a:rPr>
            </a:br>
            <a:r>
              <a:rPr lang="ru-RU" dirty="0" smtClean="0">
                <a:latin typeface="Arial" pitchFamily="34" charset="0"/>
                <a:cs typeface="Arial" pitchFamily="34" charset="0"/>
              </a:rPr>
              <a:t>в </a:t>
            </a:r>
            <a:r>
              <a:rPr lang="ru-RU" dirty="0" smtClean="0">
                <a:latin typeface="Arial" pitchFamily="34" charset="0"/>
                <a:cs typeface="Arial" pitchFamily="34" charset="0"/>
              </a:rPr>
              <a:t>науках точных… </a:t>
            </a:r>
          </a:p>
          <a:p>
            <a:pPr>
              <a:buNone/>
            </a:pPr>
            <a:r>
              <a:rPr lang="ru-RU" dirty="0" smtClean="0">
                <a:latin typeface="Arial" pitchFamily="34" charset="0"/>
                <a:cs typeface="Arial" pitchFamily="34" charset="0"/>
              </a:rPr>
              <a:t>   </a:t>
            </a:r>
            <a:r>
              <a:rPr lang="ru-RU" dirty="0" smtClean="0">
                <a:latin typeface="Arial" pitchFamily="34" charset="0"/>
                <a:cs typeface="Arial" pitchFamily="34" charset="0"/>
              </a:rPr>
              <a:t>И </a:t>
            </a:r>
            <a:r>
              <a:rPr lang="ru-RU" dirty="0" smtClean="0">
                <a:latin typeface="Arial" pitchFamily="34" charset="0"/>
                <a:cs typeface="Arial" pitchFamily="34" charset="0"/>
              </a:rPr>
              <a:t>в другом заметен — </a:t>
            </a:r>
            <a:br>
              <a:rPr lang="ru-RU" dirty="0" smtClean="0">
                <a:latin typeface="Arial" pitchFamily="34" charset="0"/>
                <a:cs typeface="Arial" pitchFamily="34" charset="0"/>
              </a:rPr>
            </a:br>
            <a:r>
              <a:rPr lang="ru-RU" dirty="0" smtClean="0">
                <a:latin typeface="Arial" pitchFamily="34" charset="0"/>
                <a:cs typeface="Arial" pitchFamily="34" charset="0"/>
              </a:rPr>
              <a:t>он </a:t>
            </a:r>
            <a:r>
              <a:rPr lang="ru-RU" dirty="0" smtClean="0">
                <a:latin typeface="Arial" pitchFamily="34" charset="0"/>
                <a:cs typeface="Arial" pitchFamily="34" charset="0"/>
              </a:rPr>
              <a:t>с лет младых и честный, и прямой. </a:t>
            </a:r>
            <a:br>
              <a:rPr lang="ru-RU" dirty="0" smtClean="0">
                <a:latin typeface="Arial" pitchFamily="34" charset="0"/>
                <a:cs typeface="Arial" pitchFamily="34" charset="0"/>
              </a:rPr>
            </a:br>
            <a:r>
              <a:rPr lang="ru-RU" dirty="0" smtClean="0">
                <a:latin typeface="Arial" pitchFamily="34" charset="0"/>
                <a:cs typeface="Arial" pitchFamily="34" charset="0"/>
              </a:rPr>
              <a:t>С </a:t>
            </a:r>
            <a:r>
              <a:rPr lang="ru-RU" dirty="0" smtClean="0">
                <a:latin typeface="Arial" pitchFamily="34" charset="0"/>
                <a:cs typeface="Arial" pitchFamily="34" charset="0"/>
              </a:rPr>
              <a:t>начальством дерзок.</a:t>
            </a:r>
          </a:p>
          <a:p>
            <a:pPr>
              <a:buNone/>
            </a:pPr>
            <a:r>
              <a:rPr lang="ru-RU" dirty="0" smtClean="0">
                <a:latin typeface="Arial" pitchFamily="34" charset="0"/>
                <a:cs typeface="Arial" pitchFamily="34" charset="0"/>
              </a:rPr>
              <a:t>   В </a:t>
            </a:r>
            <a:r>
              <a:rPr lang="ru-RU" dirty="0" smtClean="0">
                <a:latin typeface="Arial" pitchFamily="34" charset="0"/>
                <a:cs typeface="Arial" pitchFamily="34" charset="0"/>
              </a:rPr>
              <a:t>нем душа поэта.</a:t>
            </a:r>
          </a:p>
          <a:p>
            <a:pPr>
              <a:buNone/>
            </a:pPr>
            <a:r>
              <a:rPr lang="ru-RU" dirty="0" smtClean="0">
                <a:latin typeface="Arial" pitchFamily="34" charset="0"/>
                <a:cs typeface="Arial" pitchFamily="34" charset="0"/>
              </a:rPr>
              <a:t>    </a:t>
            </a:r>
            <a:endParaRPr lang="ru-RU"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sz="1800" i="1" dirty="0" smtClean="0">
                <a:solidFill>
                  <a:schemeClr val="accent2">
                    <a:lumMod val="60000"/>
                    <a:lumOff val="40000"/>
                  </a:schemeClr>
                </a:solidFill>
              </a:rPr>
              <a:t>Чебышев </a:t>
            </a:r>
            <a:r>
              <a:rPr lang="ru-RU" sz="1800" i="1" dirty="0" err="1" smtClean="0">
                <a:solidFill>
                  <a:schemeClr val="accent2">
                    <a:lumMod val="60000"/>
                    <a:lumOff val="40000"/>
                  </a:schemeClr>
                </a:solidFill>
              </a:rPr>
              <a:t>Пафнутий</a:t>
            </a:r>
            <a:r>
              <a:rPr lang="ru-RU" sz="1800" i="1" dirty="0" smtClean="0">
                <a:solidFill>
                  <a:schemeClr val="accent2">
                    <a:lumMod val="60000"/>
                    <a:lumOff val="40000"/>
                  </a:schemeClr>
                </a:solidFill>
              </a:rPr>
              <a:t> Львович</a:t>
            </a:r>
            <a:br>
              <a:rPr lang="ru-RU" sz="1800" i="1" dirty="0" smtClean="0">
                <a:solidFill>
                  <a:schemeClr val="accent2">
                    <a:lumMod val="60000"/>
                    <a:lumOff val="40000"/>
                  </a:schemeClr>
                </a:solidFill>
              </a:rPr>
            </a:br>
            <a:r>
              <a:rPr lang="ru-RU" sz="1800" i="1" dirty="0" smtClean="0">
                <a:solidFill>
                  <a:schemeClr val="accent2">
                    <a:lumMod val="60000"/>
                    <a:lumOff val="40000"/>
                  </a:schemeClr>
                </a:solidFill>
              </a:rPr>
              <a:t>(1821-1894)</a:t>
            </a:r>
            <a:endParaRPr lang="ru-RU" sz="1800" i="1" dirty="0">
              <a:solidFill>
                <a:schemeClr val="accent2">
                  <a:lumMod val="60000"/>
                  <a:lumOff val="40000"/>
                </a:schemeClr>
              </a:solidFill>
            </a:endParaRPr>
          </a:p>
        </p:txBody>
      </p:sp>
      <p:sp>
        <p:nvSpPr>
          <p:cNvPr id="3" name="Текст 2"/>
          <p:cNvSpPr>
            <a:spLocks noGrp="1"/>
          </p:cNvSpPr>
          <p:nvPr>
            <p:ph type="body" idx="2"/>
          </p:nvPr>
        </p:nvSpPr>
        <p:spPr/>
        <p:txBody>
          <a:bodyPr/>
          <a:lstStyle/>
          <a:p>
            <a:endParaRPr lang="ru-RU" dirty="0"/>
          </a:p>
        </p:txBody>
      </p:sp>
      <p:sp>
        <p:nvSpPr>
          <p:cNvPr id="4" name="Содержимое 3"/>
          <p:cNvSpPr>
            <a:spLocks noGrp="1"/>
          </p:cNvSpPr>
          <p:nvPr>
            <p:ph sz="half" idx="1"/>
          </p:nvPr>
        </p:nvSpPr>
        <p:spPr/>
        <p:txBody>
          <a:bodyPr>
            <a:normAutofit fontScale="55000" lnSpcReduction="20000"/>
          </a:bodyPr>
          <a:lstStyle/>
          <a:p>
            <a:pPr>
              <a:buNone/>
            </a:pPr>
            <a:r>
              <a:rPr lang="ru-RU" dirty="0" smtClean="0"/>
              <a:t>    </a:t>
            </a:r>
          </a:p>
          <a:p>
            <a:pPr>
              <a:buNone/>
            </a:pPr>
            <a:endParaRPr lang="ru-RU" dirty="0" smtClean="0"/>
          </a:p>
          <a:p>
            <a:pPr>
              <a:buNone/>
            </a:pPr>
            <a:endParaRPr lang="ru-RU" dirty="0" smtClean="0"/>
          </a:p>
          <a:p>
            <a:pPr>
              <a:buNone/>
            </a:pPr>
            <a:r>
              <a:rPr lang="ru-RU" dirty="0" smtClean="0"/>
              <a:t> </a:t>
            </a:r>
            <a:r>
              <a:rPr lang="ru-RU" dirty="0" smtClean="0"/>
              <a:t>   Великий </a:t>
            </a:r>
            <a:r>
              <a:rPr lang="ru-RU" dirty="0" smtClean="0"/>
              <a:t>русский математик и механик, родился в дворянской семье в селе </a:t>
            </a:r>
            <a:r>
              <a:rPr lang="ru-RU" dirty="0" err="1" smtClean="0"/>
              <a:t>Окатово</a:t>
            </a:r>
            <a:r>
              <a:rPr lang="ru-RU" dirty="0" smtClean="0"/>
              <a:t> Боровского уезда Калужской губернии. Получив домашнее образование, он в 1837 году поступил в Московский университет, с отличием окончил его в 1841 году, а в 1847 году переехал в Петербург, где в 1849 году защитил докторскую диссертацию. Еще в 1841 году за работу "Вычисление корней уравнений" по теме, предложенной факультетом в Московском университете, Чебышев награждается серебряной медалью, а его докторская диссертация "Теория сравнений" удостоена специальной премии Петербургской Академии наук. В 1859 году </a:t>
            </a:r>
            <a:r>
              <a:rPr lang="ru-RU" dirty="0" err="1" smtClean="0"/>
              <a:t>Пафнутий</a:t>
            </a:r>
            <a:r>
              <a:rPr lang="ru-RU" dirty="0" smtClean="0"/>
              <a:t> Львович избирается академиком Петербургской Академии наук.</a:t>
            </a:r>
          </a:p>
          <a:p>
            <a:endParaRPr lang="ru-RU" dirty="0"/>
          </a:p>
        </p:txBody>
      </p:sp>
      <p:pic>
        <p:nvPicPr>
          <p:cNvPr id="17410" name="Picture 2" descr="C:\Documents and Settings\Shura\Мои документы\чеб.jpg"/>
          <p:cNvPicPr>
            <a:picLocks noChangeAspect="1" noChangeArrowheads="1"/>
          </p:cNvPicPr>
          <p:nvPr/>
        </p:nvPicPr>
        <p:blipFill>
          <a:blip r:embed="rId2"/>
          <a:srcRect/>
          <a:stretch>
            <a:fillRect/>
          </a:stretch>
        </p:blipFill>
        <p:spPr bwMode="auto">
          <a:xfrm>
            <a:off x="5500694" y="1571612"/>
            <a:ext cx="3009724" cy="3910018"/>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sz="2400" i="1" dirty="0" smtClean="0">
                <a:solidFill>
                  <a:schemeClr val="accent2">
                    <a:lumMod val="60000"/>
                    <a:lumOff val="40000"/>
                  </a:schemeClr>
                </a:solidFill>
                <a:latin typeface="Times New Roman" pitchFamily="18" charset="0"/>
                <a:cs typeface="Times New Roman" pitchFamily="18" charset="0"/>
              </a:rPr>
              <a:t>Научные достижения</a:t>
            </a:r>
            <a:endParaRPr lang="ru-RU" i="1" dirty="0">
              <a:solidFill>
                <a:schemeClr val="accent2">
                  <a:lumMod val="60000"/>
                  <a:lumOff val="40000"/>
                </a:schemeClr>
              </a:solidFill>
            </a:endParaRPr>
          </a:p>
        </p:txBody>
      </p:sp>
      <p:sp>
        <p:nvSpPr>
          <p:cNvPr id="3" name="Текст 2"/>
          <p:cNvSpPr>
            <a:spLocks noGrp="1"/>
          </p:cNvSpPr>
          <p:nvPr>
            <p:ph type="body" idx="2"/>
          </p:nvPr>
        </p:nvSpPr>
        <p:spPr/>
        <p:txBody>
          <a:bodyPr/>
          <a:lstStyle/>
          <a:p>
            <a:endParaRPr lang="ru-RU" dirty="0"/>
          </a:p>
        </p:txBody>
      </p:sp>
      <p:sp>
        <p:nvSpPr>
          <p:cNvPr id="4" name="Содержимое 3"/>
          <p:cNvSpPr>
            <a:spLocks noGrp="1"/>
          </p:cNvSpPr>
          <p:nvPr>
            <p:ph sz="half" idx="1"/>
          </p:nvPr>
        </p:nvSpPr>
        <p:spPr/>
        <p:txBody>
          <a:bodyPr>
            <a:normAutofit fontScale="55000" lnSpcReduction="20000"/>
          </a:bodyPr>
          <a:lstStyle/>
          <a:p>
            <a:pPr>
              <a:buNone/>
            </a:pPr>
            <a:r>
              <a:rPr lang="ru-RU" dirty="0" smtClean="0"/>
              <a:t>   </a:t>
            </a:r>
          </a:p>
          <a:p>
            <a:pPr>
              <a:buNone/>
            </a:pPr>
            <a:endParaRPr lang="ru-RU" dirty="0" smtClean="0"/>
          </a:p>
          <a:p>
            <a:pPr>
              <a:buNone/>
            </a:pPr>
            <a:endParaRPr lang="ru-RU" dirty="0" smtClean="0"/>
          </a:p>
          <a:p>
            <a:pPr>
              <a:buNone/>
            </a:pPr>
            <a:r>
              <a:rPr lang="ru-RU" dirty="0" smtClean="0"/>
              <a:t> </a:t>
            </a:r>
            <a:r>
              <a:rPr lang="ru-RU" dirty="0" smtClean="0"/>
              <a:t>   Научные </a:t>
            </a:r>
            <a:r>
              <a:rPr lang="ru-RU" dirty="0" smtClean="0"/>
              <a:t>достижения П. Л. Чебышева нашли широкое признание и были высоко оценены еще при жизни ученого. Научные интересы П. Л. Чебышева отличаются большим разнообразием и широтой. Он оставил после себя блестящие исследования в области математического анализа, теории чисел, теории вероятностей, геометрии, баллистике, теории механизмов и других областях знаний. В каждой из этих областей науки </a:t>
            </a:r>
            <a:r>
              <a:rPr lang="ru-RU" dirty="0" err="1" smtClean="0"/>
              <a:t>Пафнутий</a:t>
            </a:r>
            <a:r>
              <a:rPr lang="ru-RU" dirty="0" smtClean="0"/>
              <a:t> Львович получил фундаментальные результаты, выдвинул новые идеи и методы, определившие развитие этих ветвей математики и механики на многие годы и сохранившие свое значение и до сих пор.</a:t>
            </a:r>
          </a:p>
          <a:p>
            <a:endParaRPr lang="ru-RU" dirty="0"/>
          </a:p>
        </p:txBody>
      </p:sp>
      <p:pic>
        <p:nvPicPr>
          <p:cNvPr id="5" name="Picture 2" descr="K:\чебышев\42026.gif"/>
          <p:cNvPicPr>
            <a:picLocks noChangeAspect="1" noChangeArrowheads="1"/>
          </p:cNvPicPr>
          <p:nvPr/>
        </p:nvPicPr>
        <p:blipFill>
          <a:blip r:embed="rId2"/>
          <a:srcRect/>
          <a:stretch>
            <a:fillRect/>
          </a:stretch>
        </p:blipFill>
        <p:spPr bwMode="auto">
          <a:xfrm>
            <a:off x="5643570" y="1571612"/>
            <a:ext cx="2803857" cy="3929090"/>
          </a:xfrm>
          <a:prstGeom prst="rect">
            <a:avLst/>
          </a:prstGeom>
          <a:noFill/>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Аспект">
  <a:themeElements>
    <a:clrScheme name="Аспект">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Аспект">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Аспект">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72</TotalTime>
  <Words>784</Words>
  <Application>Microsoft Office PowerPoint</Application>
  <PresentationFormat>Экран (4:3)</PresentationFormat>
  <Paragraphs>78</Paragraphs>
  <Slides>12</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12</vt:i4>
      </vt:variant>
    </vt:vector>
  </HeadingPairs>
  <TitlesOfParts>
    <vt:vector size="13" baseType="lpstr">
      <vt:lpstr>Аспект</vt:lpstr>
      <vt:lpstr>Великие математики России</vt:lpstr>
      <vt:lpstr> КОВАЛЕВСКАЯ СОФЬЯ ВАСИЛЬЕВНА. (1850-1891) </vt:lpstr>
      <vt:lpstr>Научные достижения</vt:lpstr>
      <vt:lpstr>Интересные факты</vt:lpstr>
      <vt:lpstr>Лобачевский Николай Иванович (1792-1856)</vt:lpstr>
      <vt:lpstr>Научные достижения</vt:lpstr>
      <vt:lpstr>Интересные факты</vt:lpstr>
      <vt:lpstr>Чебышев Пафнутий Львович (1821-1894)</vt:lpstr>
      <vt:lpstr>Научные достижения</vt:lpstr>
      <vt:lpstr>Интересные факты</vt:lpstr>
      <vt:lpstr>Ресурсы</vt:lpstr>
      <vt:lpstr>Чебышев П. Л.</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Великие математики России</dc:title>
  <dc:creator>user</dc:creator>
  <cp:lastModifiedBy>user</cp:lastModifiedBy>
  <cp:revision>12</cp:revision>
  <dcterms:created xsi:type="dcterms:W3CDTF">2012-05-09T15:38:38Z</dcterms:created>
  <dcterms:modified xsi:type="dcterms:W3CDTF">2012-05-09T16:51:20Z</dcterms:modified>
</cp:coreProperties>
</file>