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74" r:id="rId5"/>
    <p:sldId id="270" r:id="rId6"/>
    <p:sldId id="27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89F80-1325-4A14-ADDB-BB67821DD64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ACC0D3-D03E-460A-AE70-9D391FB1216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Ознакомление с предметным миром, миром людей и природы через произведения изобразительного искусства, художественной литературы, театра, музыки.. 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CCD26814-D048-4AA4-AE85-3C1819C06C64}" type="parTrans" cxnId="{80E1EFD0-0C97-4DF4-A48C-D5E6DA06505D}">
      <dgm:prSet/>
      <dgm:spPr/>
      <dgm:t>
        <a:bodyPr/>
        <a:lstStyle/>
        <a:p>
          <a:endParaRPr lang="ru-RU"/>
        </a:p>
      </dgm:t>
    </dgm:pt>
    <dgm:pt modelId="{C10DA1B6-C913-4EAF-84EC-C6BB96CD1FF3}" type="sibTrans" cxnId="{80E1EFD0-0C97-4DF4-A48C-D5E6DA06505D}">
      <dgm:prSet/>
      <dgm:spPr/>
      <dgm:t>
        <a:bodyPr/>
        <a:lstStyle/>
        <a:p>
          <a:endParaRPr lang="ru-RU"/>
        </a:p>
      </dgm:t>
    </dgm:pt>
    <dgm:pt modelId="{EA67CD59-6313-43DB-9F78-446FA017191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Становление эстетической развивающей среды.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CA33A158-7F9E-4131-8E6B-73F27E901CEA}" type="parTrans" cxnId="{DEF51B1E-5DC6-4234-8381-492D41C51454}">
      <dgm:prSet/>
      <dgm:spPr/>
      <dgm:t>
        <a:bodyPr/>
        <a:lstStyle/>
        <a:p>
          <a:endParaRPr lang="ru-RU"/>
        </a:p>
      </dgm:t>
    </dgm:pt>
    <dgm:pt modelId="{EC373497-10D8-4752-AE80-343D3F90989C}" type="sibTrans" cxnId="{DEF51B1E-5DC6-4234-8381-492D41C51454}">
      <dgm:prSet/>
      <dgm:spPr/>
      <dgm:t>
        <a:bodyPr/>
        <a:lstStyle/>
        <a:p>
          <a:endParaRPr lang="ru-RU"/>
        </a:p>
      </dgm:t>
    </dgm:pt>
    <dgm:pt modelId="{5C81F326-B009-42AB-984A-756F0D01E766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Ознакомление с разными видами, жанрами и средствами выразительности искусства (музыка, художественная литература, изобразительное и театральное искусство).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7DBF36E9-326E-4CC5-AC94-E44DD486AB28}" type="parTrans" cxnId="{B02C8920-A5B6-4FB0-ADC1-15E59EFBD998}">
      <dgm:prSet/>
      <dgm:spPr/>
      <dgm:t>
        <a:bodyPr/>
        <a:lstStyle/>
        <a:p>
          <a:endParaRPr lang="ru-RU"/>
        </a:p>
      </dgm:t>
    </dgm:pt>
    <dgm:pt modelId="{0A534AF6-67FC-44A1-B3B0-17D0A20CE585}" type="sibTrans" cxnId="{B02C8920-A5B6-4FB0-ADC1-15E59EFBD998}">
      <dgm:prSet/>
      <dgm:spPr/>
      <dgm:t>
        <a:bodyPr/>
        <a:lstStyle/>
        <a:p>
          <a:endParaRPr lang="ru-RU"/>
        </a:p>
      </dgm:t>
    </dgm:pt>
    <dgm:pt modelId="{CB61D52A-076D-4F6D-8C5C-15CB3BD2EA58}">
      <dgm:prSet custT="1"/>
      <dgm:spPr/>
      <dgm:t>
        <a:bodyPr/>
        <a:lstStyle/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Вовлечение детей в различные виды художественно-творческой деятельности (художественно-речевая, изобразительная, музыкальная, театрализованная и т.д.)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AAEACE99-51B7-401F-AC0F-B7652B299F82}" type="parTrans" cxnId="{405FAD8A-113A-4577-A86E-9FD329B5FB56}">
      <dgm:prSet/>
      <dgm:spPr/>
      <dgm:t>
        <a:bodyPr/>
        <a:lstStyle/>
        <a:p>
          <a:endParaRPr lang="ru-RU"/>
        </a:p>
      </dgm:t>
    </dgm:pt>
    <dgm:pt modelId="{1C76EF96-9D1F-4F19-B749-A14ECAC9C3FF}" type="sibTrans" cxnId="{405FAD8A-113A-4577-A86E-9FD329B5FB56}">
      <dgm:prSet/>
      <dgm:spPr/>
      <dgm:t>
        <a:bodyPr/>
        <a:lstStyle/>
        <a:p>
          <a:endParaRPr lang="ru-RU"/>
        </a:p>
      </dgm:t>
    </dgm:pt>
    <dgm:pt modelId="{FD449BF7-8106-4554-82B9-4F3582C971C2}" type="pres">
      <dgm:prSet presAssocID="{2AE89F80-1325-4A14-ADDB-BB67821DD64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F369C-5A3E-4594-8957-2F19F192882B}" type="pres">
      <dgm:prSet presAssocID="{2AE89F80-1325-4A14-ADDB-BB67821DD64F}" presName="diamond" presStyleLbl="bgShp" presStyleIdx="0" presStyleCnt="1" custLinFactNeighborX="-2344" custLinFactNeighborY="-1563"/>
      <dgm:spPr/>
    </dgm:pt>
    <dgm:pt modelId="{6BA84BE2-DCE5-445F-845A-9DEED032FD09}" type="pres">
      <dgm:prSet presAssocID="{2AE89F80-1325-4A14-ADDB-BB67821DD64F}" presName="quad1" presStyleLbl="node1" presStyleIdx="0" presStyleCnt="4" custScaleX="142876" custScaleY="118973" custLinFactX="-5142" custLinFactNeighborX="-100000" custLinFactNeighborY="-58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3D806-E925-4DA3-AE7C-3DD8B74DB6A2}" type="pres">
      <dgm:prSet presAssocID="{2AE89F80-1325-4A14-ADDB-BB67821DD64F}" presName="quad2" presStyleLbl="node1" presStyleIdx="1" presStyleCnt="4" custScaleX="141356" custScaleY="115312" custLinFactNeighborX="58899" custLinFactNeighborY="-8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8D48-F233-49D9-B13E-A22D557F1440}" type="pres">
      <dgm:prSet presAssocID="{2AE89F80-1325-4A14-ADDB-BB67821DD64F}" presName="quad3" presStyleLbl="node1" presStyleIdx="2" presStyleCnt="4" custScaleX="141642" custScaleY="117207" custLinFactNeighborX="-25573" custLinFactNeighborY="11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ED2C3-D4AC-4CC1-98A2-62D83FD36A7A}" type="pres">
      <dgm:prSet presAssocID="{2AE89F80-1325-4A14-ADDB-BB67821DD64F}" presName="quad4" presStyleLbl="node1" presStyleIdx="3" presStyleCnt="4" custScaleX="142230" custScaleY="113669" custLinFactNeighborX="23278" custLinFactNeighborY="11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C8920-A5B6-4FB0-ADC1-15E59EFBD998}" srcId="{2AE89F80-1325-4A14-ADDB-BB67821DD64F}" destId="{5C81F326-B009-42AB-984A-756F0D01E766}" srcOrd="2" destOrd="0" parTransId="{7DBF36E9-326E-4CC5-AC94-E44DD486AB28}" sibTransId="{0A534AF6-67FC-44A1-B3B0-17D0A20CE585}"/>
    <dgm:cxn modelId="{DEF51B1E-5DC6-4234-8381-492D41C51454}" srcId="{2AE89F80-1325-4A14-ADDB-BB67821DD64F}" destId="{EA67CD59-6313-43DB-9F78-446FA0171913}" srcOrd="3" destOrd="0" parTransId="{CA33A158-7F9E-4131-8E6B-73F27E901CEA}" sibTransId="{EC373497-10D8-4752-AE80-343D3F90989C}"/>
    <dgm:cxn modelId="{80E1EFD0-0C97-4DF4-A48C-D5E6DA06505D}" srcId="{2AE89F80-1325-4A14-ADDB-BB67821DD64F}" destId="{ABACC0D3-D03E-460A-AE70-9D391FB12167}" srcOrd="0" destOrd="0" parTransId="{CCD26814-D048-4AA4-AE85-3C1819C06C64}" sibTransId="{C10DA1B6-C913-4EAF-84EC-C6BB96CD1FF3}"/>
    <dgm:cxn modelId="{1F1F3F15-7BFA-4DE3-BB2F-A13BB795754F}" type="presOf" srcId="{5C81F326-B009-42AB-984A-756F0D01E766}" destId="{C0C28D48-F233-49D9-B13E-A22D557F1440}" srcOrd="0" destOrd="0" presId="urn:microsoft.com/office/officeart/2005/8/layout/matrix3"/>
    <dgm:cxn modelId="{835CD3EF-EB3B-4B2F-A7C5-2D775C1F5242}" type="presOf" srcId="{2AE89F80-1325-4A14-ADDB-BB67821DD64F}" destId="{FD449BF7-8106-4554-82B9-4F3582C971C2}" srcOrd="0" destOrd="0" presId="urn:microsoft.com/office/officeart/2005/8/layout/matrix3"/>
    <dgm:cxn modelId="{2D4335E0-71B4-4612-8B3A-07FBBB558C7D}" type="presOf" srcId="{ABACC0D3-D03E-460A-AE70-9D391FB12167}" destId="{6BA84BE2-DCE5-445F-845A-9DEED032FD09}" srcOrd="0" destOrd="0" presId="urn:microsoft.com/office/officeart/2005/8/layout/matrix3"/>
    <dgm:cxn modelId="{405FAD8A-113A-4577-A86E-9FD329B5FB56}" srcId="{2AE89F80-1325-4A14-ADDB-BB67821DD64F}" destId="{CB61D52A-076D-4F6D-8C5C-15CB3BD2EA58}" srcOrd="1" destOrd="0" parTransId="{AAEACE99-51B7-401F-AC0F-B7652B299F82}" sibTransId="{1C76EF96-9D1F-4F19-B749-A14ECAC9C3FF}"/>
    <dgm:cxn modelId="{CD5D4A05-7D45-4612-A3BC-AC6945785FBD}" type="presOf" srcId="{EA67CD59-6313-43DB-9F78-446FA0171913}" destId="{CC4ED2C3-D4AC-4CC1-98A2-62D83FD36A7A}" srcOrd="0" destOrd="0" presId="urn:microsoft.com/office/officeart/2005/8/layout/matrix3"/>
    <dgm:cxn modelId="{83E536C4-55BB-4439-B3AA-FC9087BCEAA3}" type="presOf" srcId="{CB61D52A-076D-4F6D-8C5C-15CB3BD2EA58}" destId="{B183D806-E925-4DA3-AE7C-3DD8B74DB6A2}" srcOrd="0" destOrd="0" presId="urn:microsoft.com/office/officeart/2005/8/layout/matrix3"/>
    <dgm:cxn modelId="{E9CEFA7C-A296-41ED-8E60-295CE138419E}" type="presParOf" srcId="{FD449BF7-8106-4554-82B9-4F3582C971C2}" destId="{470F369C-5A3E-4594-8957-2F19F192882B}" srcOrd="0" destOrd="0" presId="urn:microsoft.com/office/officeart/2005/8/layout/matrix3"/>
    <dgm:cxn modelId="{B5290055-396B-42AB-ACFD-C6C3F24C299F}" type="presParOf" srcId="{FD449BF7-8106-4554-82B9-4F3582C971C2}" destId="{6BA84BE2-DCE5-445F-845A-9DEED032FD09}" srcOrd="1" destOrd="0" presId="urn:microsoft.com/office/officeart/2005/8/layout/matrix3"/>
    <dgm:cxn modelId="{65BB88D8-4792-4110-A5F4-7539FCA6B56E}" type="presParOf" srcId="{FD449BF7-8106-4554-82B9-4F3582C971C2}" destId="{B183D806-E925-4DA3-AE7C-3DD8B74DB6A2}" srcOrd="2" destOrd="0" presId="urn:microsoft.com/office/officeart/2005/8/layout/matrix3"/>
    <dgm:cxn modelId="{5303CC2B-7BB9-4C10-9761-296152436066}" type="presParOf" srcId="{FD449BF7-8106-4554-82B9-4F3582C971C2}" destId="{C0C28D48-F233-49D9-B13E-A22D557F1440}" srcOrd="3" destOrd="0" presId="urn:microsoft.com/office/officeart/2005/8/layout/matrix3"/>
    <dgm:cxn modelId="{DC14ECE3-4C4F-4F3B-8E2F-E446E0C9F928}" type="presParOf" srcId="{FD449BF7-8106-4554-82B9-4F3582C971C2}" destId="{CC4ED2C3-D4AC-4CC1-98A2-62D83FD36A7A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8305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образования в дошкольном учреждении через художественно-эстетическое воспитание детей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572000"/>
            <a:ext cx="6400800" cy="2133600"/>
          </a:xfrm>
        </p:spPr>
        <p:txBody>
          <a:bodyPr/>
          <a:lstStyle/>
          <a:p>
            <a:pPr algn="r" eaLnBrk="1" hangingPunct="1"/>
            <a:r>
              <a:rPr lang="ru-RU" sz="1800" smtClean="0"/>
              <a:t>Подготовила ст.воспитатель </a:t>
            </a:r>
          </a:p>
          <a:p>
            <a:pPr algn="r" eaLnBrk="1" hangingPunct="1"/>
            <a:r>
              <a:rPr lang="ru-RU" sz="1800" smtClean="0"/>
              <a:t>МБОУ лицей г.Уварово им. А.И.Данилова </a:t>
            </a:r>
          </a:p>
          <a:p>
            <a:pPr algn="r" eaLnBrk="1" hangingPunct="1"/>
            <a:r>
              <a:rPr lang="ru-RU" sz="1800" smtClean="0"/>
              <a:t>(дошкольные группы)</a:t>
            </a:r>
          </a:p>
          <a:p>
            <a:pPr algn="r" eaLnBrk="1" hangingPunct="1"/>
            <a:r>
              <a:rPr lang="ru-RU" sz="1800" smtClean="0"/>
              <a:t>Долгова Татьяна Васильевна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2012 г.</a:t>
            </a:r>
          </a:p>
        </p:txBody>
      </p:sp>
      <p:pic>
        <p:nvPicPr>
          <p:cNvPr id="2052" name="Picture 4" descr="F:\семинар тамбов\фото\новый 2007 год 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3886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Цель дошкольного учреждения</a:t>
            </a:r>
            <a:r>
              <a:rPr lang="ru-RU" sz="2400" smtClean="0"/>
              <a:t>: создать условия для формирования у детей эстетической культуры, духовности и развития художественного творчества.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69342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Задачи:</a:t>
            </a:r>
            <a:endParaRPr lang="ru-RU" sz="2000" smtClean="0"/>
          </a:p>
          <a:p>
            <a:pPr eaLnBrk="1" hangingPunct="1"/>
            <a:r>
              <a:rPr lang="ru-RU" sz="2000" smtClean="0"/>
              <a:t>1.     Воспитывать эстетическое восприятие детей;</a:t>
            </a:r>
          </a:p>
          <a:p>
            <a:pPr eaLnBrk="1" hangingPunct="1"/>
            <a:r>
              <a:rPr lang="ru-RU" sz="2000" smtClean="0"/>
              <a:t>2.     Приобщать к миру искусства;</a:t>
            </a:r>
          </a:p>
          <a:p>
            <a:pPr eaLnBrk="1" hangingPunct="1"/>
            <a:r>
              <a:rPr lang="ru-RU" sz="2000" smtClean="0"/>
              <a:t>3.     Развивать способности к освоению и преобразованию окружающего культурного пространства;</a:t>
            </a:r>
          </a:p>
          <a:p>
            <a:pPr eaLnBrk="1" hangingPunct="1"/>
            <a:r>
              <a:rPr lang="ru-RU" sz="2000" smtClean="0"/>
              <a:t>4.     Развивать детское творчество в изобразительной, музыкальной и театрализованной деятельности, развитие читательского интереса;</a:t>
            </a:r>
          </a:p>
          <a:p>
            <a:pPr eaLnBrk="1" hangingPunct="1"/>
            <a:r>
              <a:rPr lang="ru-RU" sz="2000" smtClean="0"/>
              <a:t>5.     Формировать яркие положительные эмоции у детей в процессе их творческого взаимодействия и художественно-деятельного общения со взрослыми.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000" smtClean="0"/>
              <a:t>Основные направления работы педагогов с детьми по приобщению к искусству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828800" y="1676400"/>
          <a:ext cx="6934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Интеграция образовательных областей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8768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«Коммуникация» </a:t>
            </a:r>
            <a:r>
              <a:rPr lang="ru-RU" sz="2000" smtClean="0"/>
              <a:t>- развитие свободного общения со взрослыми и детьми; </a:t>
            </a:r>
          </a:p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«Познание» </a:t>
            </a:r>
            <a:r>
              <a:rPr lang="ru-RU" sz="2000" smtClean="0"/>
              <a:t>- формирование целостной картины мира; </a:t>
            </a:r>
          </a:p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«Чтение художественной литературы» </a:t>
            </a:r>
            <a:r>
              <a:rPr lang="ru-RU" sz="2000" smtClean="0"/>
              <a:t>- использование художественных произведений для обогащения жизненного опыта детей и познания окружающего мира; </a:t>
            </a:r>
          </a:p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«Физическая культура» </a:t>
            </a:r>
            <a:r>
              <a:rPr lang="ru-RU" sz="2000" smtClean="0"/>
              <a:t>- развитие мелкой моторики; </a:t>
            </a:r>
          </a:p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«Музыка» </a:t>
            </a:r>
            <a:r>
              <a:rPr lang="ru-RU" sz="2000" smtClean="0"/>
              <a:t>- использование музыкальных произведений во время детского творчества;  </a:t>
            </a:r>
          </a:p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«Художественное творчество» </a:t>
            </a:r>
            <a:r>
              <a:rPr lang="ru-RU" sz="2000" smtClean="0"/>
              <a:t>и</a:t>
            </a:r>
            <a:r>
              <a:rPr lang="ru-RU" sz="2000" smtClean="0">
                <a:solidFill>
                  <a:srgbClr val="C00000"/>
                </a:solidFill>
              </a:rPr>
              <a:t> «Труд»- </a:t>
            </a:r>
            <a:r>
              <a:rPr lang="ru-RU" sz="2000" smtClean="0"/>
              <a:t>формирование трудовых умений и навыков в продуктивной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Развитие ребенка в изобразительной деятельности </a:t>
            </a:r>
            <a:endParaRPr lang="ru-RU" sz="3200" smtClean="0"/>
          </a:p>
        </p:txBody>
      </p:sp>
      <p:pic>
        <p:nvPicPr>
          <p:cNvPr id="2" name="Picture 2" descr="C:\Documents and Settings\Комп\Рабочий стол\семинар тамбов\фото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6215">
            <a:off x="398697" y="2828601"/>
            <a:ext cx="34956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Комп\Рабочий стол\семинар тамбов\фото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0403">
            <a:off x="5029059" y="2733218"/>
            <a:ext cx="36687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67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Развитие ребёнка в театрализованной деятельности </a:t>
            </a:r>
            <a:endParaRPr lang="ru-RU" sz="2800" smtClean="0"/>
          </a:p>
        </p:txBody>
      </p:sp>
      <p:pic>
        <p:nvPicPr>
          <p:cNvPr id="9219" name="Содержимое 4" descr="3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19200"/>
            <a:ext cx="3352800" cy="2667000"/>
          </a:xfrm>
        </p:spPr>
      </p:pic>
      <p:pic>
        <p:nvPicPr>
          <p:cNvPr id="9221" name="Picture 5" descr="F:\семинар тамбов\фото\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91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семинар тамбов\фото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3622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по  ознакомлению детей с художественной литературой </a:t>
            </a:r>
            <a:endParaRPr lang="ru-RU" sz="2800" smtClean="0"/>
          </a:p>
        </p:txBody>
      </p:sp>
      <p:pic>
        <p:nvPicPr>
          <p:cNvPr id="13316" name="Содержимое 5" descr="P10303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657600"/>
            <a:ext cx="3733800" cy="2971800"/>
          </a:xfrm>
        </p:spPr>
      </p:pic>
      <p:pic>
        <p:nvPicPr>
          <p:cNvPr id="6146" name="Picture 2" descr="F:\семинар тамбов\фото\P1030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733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255</Words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Повышение качества образования в дошкольном учреждении через художественно-эстетическое воспитание детей</vt:lpstr>
      <vt:lpstr> Цель дошкольного учреждения: создать условия для формирования у детей эстетической культуры, духовности и развития художественного творчества. </vt:lpstr>
      <vt:lpstr>  Основные направления работы педагогов с детьми по приобщению к искусству </vt:lpstr>
      <vt:lpstr>Интеграция образовательных областей</vt:lpstr>
      <vt:lpstr>Развитие ребенка в изобразительной деятельности </vt:lpstr>
      <vt:lpstr>Развитие ребёнка в театрализованной деятельности </vt:lpstr>
      <vt:lpstr>Работа по  ознакомлению детей с художественной литературой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образования в дошкольном учреждении через художественно-эстетическое воспитание детей</dc:title>
  <cp:lastModifiedBy>Комп</cp:lastModifiedBy>
  <cp:revision>17</cp:revision>
  <dcterms:modified xsi:type="dcterms:W3CDTF">2012-10-25T14:28:48Z</dcterms:modified>
</cp:coreProperties>
</file>