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33" r:id="rId2"/>
    <p:sldId id="544" r:id="rId3"/>
    <p:sldId id="642" r:id="rId4"/>
    <p:sldId id="643" r:id="rId5"/>
    <p:sldId id="644" r:id="rId6"/>
    <p:sldId id="645" r:id="rId7"/>
    <p:sldId id="658" r:id="rId8"/>
    <p:sldId id="649" r:id="rId9"/>
    <p:sldId id="650" r:id="rId10"/>
    <p:sldId id="614" r:id="rId11"/>
    <p:sldId id="633" r:id="rId12"/>
    <p:sldId id="654" r:id="rId13"/>
  </p:sldIdLst>
  <p:sldSz cx="9144000" cy="6858000" type="screen4x3"/>
  <p:notesSz cx="6669088" cy="9820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33CC"/>
    <a:srgbClr val="0000FF"/>
    <a:srgbClr val="FFFFCD"/>
    <a:srgbClr val="CCECFF"/>
    <a:srgbClr val="66FF33"/>
    <a:srgbClr val="9900CC"/>
    <a:srgbClr val="FF99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78836" autoAdjust="0"/>
  </p:normalViewPr>
  <p:slideViewPr>
    <p:cSldViewPr>
      <p:cViewPr varScale="1">
        <p:scale>
          <a:sx n="58" d="100"/>
          <a:sy n="58" d="100"/>
        </p:scale>
        <p:origin x="-7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8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958" y="-114"/>
      </p:cViewPr>
      <p:guideLst>
        <p:guide orient="horz" pos="3093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2125"/>
          </a:xfrm>
          <a:prstGeom prst="rect">
            <a:avLst/>
          </a:prstGeom>
        </p:spPr>
        <p:txBody>
          <a:bodyPr vert="horz" lIns="90967" tIns="45484" rIns="90967" bIns="45484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2125"/>
          </a:xfrm>
          <a:prstGeom prst="rect">
            <a:avLst/>
          </a:prstGeom>
        </p:spPr>
        <p:txBody>
          <a:bodyPr vert="horz" lIns="90967" tIns="45484" rIns="90967" bIns="45484" rtlCol="0"/>
          <a:lstStyle>
            <a:lvl1pPr algn="r">
              <a:defRPr sz="1200"/>
            </a:lvl1pPr>
          </a:lstStyle>
          <a:p>
            <a:pPr>
              <a:defRPr/>
            </a:pPr>
            <a:fld id="{330C781C-B35A-4A71-9F52-E0A3213F8CA8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6600"/>
            <a:ext cx="4910138" cy="3683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67" tIns="45484" rIns="90967" bIns="45484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665663"/>
            <a:ext cx="5335588" cy="4418012"/>
          </a:xfrm>
          <a:prstGeom prst="rect">
            <a:avLst/>
          </a:prstGeom>
        </p:spPr>
        <p:txBody>
          <a:bodyPr vert="horz" lIns="90967" tIns="45484" rIns="90967" bIns="45484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26563"/>
            <a:ext cx="2889250" cy="492125"/>
          </a:xfrm>
          <a:prstGeom prst="rect">
            <a:avLst/>
          </a:prstGeom>
        </p:spPr>
        <p:txBody>
          <a:bodyPr vert="horz" lIns="90967" tIns="45484" rIns="90967" bIns="45484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326563"/>
            <a:ext cx="2889250" cy="492125"/>
          </a:xfrm>
          <a:prstGeom prst="rect">
            <a:avLst/>
          </a:prstGeom>
        </p:spPr>
        <p:txBody>
          <a:bodyPr vert="horz" lIns="90967" tIns="45484" rIns="90967" bIns="45484" rtlCol="0" anchor="b"/>
          <a:lstStyle>
            <a:lvl1pPr algn="r">
              <a:defRPr sz="1200"/>
            </a:lvl1pPr>
          </a:lstStyle>
          <a:p>
            <a:pPr>
              <a:defRPr/>
            </a:pPr>
            <a:fld id="{39CEDC67-D5C5-4BAE-88EF-E235114E10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6ED80B-CC5C-48B1-8E54-48BCDB7D452C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>
              <a:latin typeface="Arial" charset="0"/>
            </a:endParaRP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88EFDC-2746-4449-89E2-10781CBFB05E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CEDC67-D5C5-4BAE-88EF-E235114E1042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CEDC67-D5C5-4BAE-88EF-E235114E104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C9B7F0-B867-4216-87B7-AFE3CBE9E50D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460DCE7-29CC-405C-90D8-892FBD7D918C}" type="slidenum">
              <a:rPr lang="ru-RU" sz="1200"/>
              <a:pPr algn="r"/>
              <a:t>12</a:t>
            </a:fld>
            <a:endParaRPr lang="ru-RU" sz="1200"/>
          </a:p>
        </p:txBody>
      </p:sp>
      <p:sp>
        <p:nvSpPr>
          <p:cNvPr id="27652" name="Rectangle 7"/>
          <p:cNvSpPr txBox="1">
            <a:spLocks noGrp="1" noChangeArrowheads="1"/>
          </p:cNvSpPr>
          <p:nvPr/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F1A3C5-090E-460D-B236-A7AF501E17A1}" type="slidenum">
              <a:rPr lang="ru-RU" sz="1200"/>
              <a:pPr algn="r"/>
              <a:t>12</a:t>
            </a:fld>
            <a:endParaRPr lang="ru-RU" sz="1200"/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b="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Общ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logo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2695575" y="1571625"/>
            <a:ext cx="4519613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 userDrawn="1"/>
        </p:nvSpPr>
        <p:spPr>
          <a:xfrm>
            <a:off x="0" y="0"/>
            <a:ext cx="785813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 userDrawn="1"/>
        </p:nvSpPr>
        <p:spPr bwMode="auto">
          <a:xfrm rot="16200000" flipH="1">
            <a:off x="-2928937" y="3000375"/>
            <a:ext cx="66436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2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« Ш К О Л А  Р О С С И И »</a:t>
            </a:r>
          </a:p>
        </p:txBody>
      </p:sp>
      <p:pic>
        <p:nvPicPr>
          <p:cNvPr id="7" name="Рисунок 9" descr="logo_prosv1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88" y="6259513"/>
            <a:ext cx="128587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714356"/>
            <a:ext cx="7772400" cy="500066"/>
          </a:xfrm>
        </p:spPr>
        <p:txBody>
          <a:bodyPr/>
          <a:lstStyle>
            <a:lvl1pPr algn="l">
              <a:defRPr sz="28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214422"/>
            <a:ext cx="5000660" cy="500066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3E6B0-C1C0-49D3-BABB-1C4B57B69D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4D8B2-E1DE-4496-9048-121C77D7451D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52A0E-41BF-4F8F-96BA-9CB633699E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1DA84-F20A-46F2-9D5E-456246027EBF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8053F-8232-43C3-AC1D-07AC830BD2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23251-702D-4249-8CBC-077CD0B0E5E1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E57A8-D98E-4024-AA7F-E579623972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839B0-060E-42A5-8BD3-C2E0D9F90315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C7CDC-83C1-4F67-A70D-579034C729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щ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0"/>
            <a:ext cx="785813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 bwMode="auto">
          <a:xfrm rot="16200000" flipH="1">
            <a:off x="-2928937" y="3000375"/>
            <a:ext cx="66436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2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« Ш К О Л А  Р О С С И И »</a:t>
            </a:r>
          </a:p>
        </p:txBody>
      </p:sp>
      <p:pic>
        <p:nvPicPr>
          <p:cNvPr id="4" name="Рисунок 9" descr="logo_prosv1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688" y="6259513"/>
            <a:ext cx="128587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2D214-8A2A-4C13-8621-9E12CBD39C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01465-7CE5-4A27-BB35-0B3BACC2D23C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89A89-9AC9-409E-A908-44E4BF6A3E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0DEBB-0AC3-454F-A1A6-78EE068E818C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485AE-B7CC-43B1-9840-6CFE9DD230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136F9-8E4A-42C4-AF63-6388CCDDD4E1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C7E1A-8800-44EC-B31B-52557C55CB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2660F-7B6D-42BB-B693-ABBC5EE89155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99751-7869-4779-9B8E-B1A0BCE48B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20DA-033C-429D-A03B-0F57BD8B9D32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30576-A4C2-4062-8F7C-3B114BE4B2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98641-9046-4146-ABC6-E123175F53E4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C986B-0005-494E-ADC7-A62BD0B238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EDBCB5-E93B-4628-942F-9848F47F31DE}" type="datetimeFigureOut">
              <a:rPr lang="ru-RU"/>
              <a:pPr>
                <a:defRPr/>
              </a:pPr>
              <a:t>11.04.2012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F7FB14-606A-4FE1-964C-4FA8AA2EB1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2" r:id="rId1"/>
    <p:sldLayoutId id="2147485252" r:id="rId2"/>
    <p:sldLayoutId id="2147485263" r:id="rId3"/>
    <p:sldLayoutId id="2147485253" r:id="rId4"/>
    <p:sldLayoutId id="2147485254" r:id="rId5"/>
    <p:sldLayoutId id="2147485255" r:id="rId6"/>
    <p:sldLayoutId id="2147485256" r:id="rId7"/>
    <p:sldLayoutId id="2147485257" r:id="rId8"/>
    <p:sldLayoutId id="2147485258" r:id="rId9"/>
    <p:sldLayoutId id="2147485259" r:id="rId10"/>
    <p:sldLayoutId id="2147485260" r:id="rId11"/>
    <p:sldLayoutId id="21474852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hyperlink" Target="http://www.prosv.ru/umk/perspektiva/info.aspx?ob_no=2709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jpeg"/><Relationship Id="rId5" Type="http://schemas.openxmlformats.org/officeDocument/2006/relationships/hyperlink" Target="http://www.prosv.ru/" TargetMode="Externa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 txBox="1">
            <a:spLocks/>
          </p:cNvSpPr>
          <p:nvPr/>
        </p:nvSpPr>
        <p:spPr bwMode="auto">
          <a:xfrm>
            <a:off x="214313" y="428625"/>
            <a:ext cx="864393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 2" pitchFamily="18" charset="2"/>
              <a:buNone/>
            </a:pPr>
            <a:endParaRPr lang="ru-RU" sz="4000" b="1">
              <a:solidFill>
                <a:srgbClr val="00449E"/>
              </a:solidFill>
              <a:cs typeface="Arial" charset="0"/>
            </a:endParaRPr>
          </a:p>
        </p:txBody>
      </p:sp>
      <p:pic>
        <p:nvPicPr>
          <p:cNvPr id="6147" name="Рисунок 7" descr="logo_prosv1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5300663"/>
            <a:ext cx="18573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Прямоугольник 7"/>
          <p:cNvSpPr>
            <a:spLocks noChangeArrowheads="1"/>
          </p:cNvSpPr>
          <p:nvPr/>
        </p:nvSpPr>
        <p:spPr bwMode="auto">
          <a:xfrm>
            <a:off x="285750" y="357188"/>
            <a:ext cx="85725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ru-RU" sz="3600" b="1" dirty="0">
                <a:solidFill>
                  <a:srgbClr val="C00000"/>
                </a:solidFill>
                <a:cs typeface="Arial" charset="0"/>
              </a:rPr>
              <a:t>Федеральный государственный образовательный стандарт начального общего образования</a:t>
            </a:r>
          </a:p>
          <a:p>
            <a:pPr algn="ctr">
              <a:spcBef>
                <a:spcPct val="20000"/>
              </a:spcBef>
              <a:buFont typeface="Wingdings 2" pitchFamily="18" charset="2"/>
              <a:buNone/>
              <a:defRPr/>
            </a:pPr>
            <a:endParaRPr lang="ru-RU" b="1" i="1" dirty="0">
              <a:solidFill>
                <a:schemeClr val="accent6"/>
              </a:solidFill>
              <a:cs typeface="Arial" charset="0"/>
            </a:endParaRPr>
          </a:p>
          <a:p>
            <a:pPr algn="ctr"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ru-RU" sz="3200" b="1" i="1" dirty="0">
                <a:solidFill>
                  <a:schemeClr val="accent6"/>
                </a:solidFill>
                <a:cs typeface="Arial" charset="0"/>
              </a:rPr>
              <a:t>и его реализация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3200" b="1" i="1" dirty="0">
                <a:solidFill>
                  <a:schemeClr val="accent6"/>
                </a:solidFill>
                <a:cs typeface="Arial" charset="0"/>
              </a:rPr>
              <a:t>в учебно-методическом комплекте   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7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</a:t>
            </a:r>
            <a:r>
              <a:rPr lang="tt-RU" sz="7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Перспектива</a:t>
            </a:r>
            <a:r>
              <a:rPr lang="ru-RU" sz="7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</a:p>
          <a:p>
            <a:pPr>
              <a:spcBef>
                <a:spcPct val="20000"/>
              </a:spcBef>
              <a:buFont typeface="Wingdings 2" pitchFamily="18" charset="2"/>
              <a:buNone/>
              <a:defRPr/>
            </a:pPr>
            <a:endParaRPr lang="ru-RU" sz="3200" b="1" dirty="0">
              <a:cs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88" y="142875"/>
            <a:ext cx="8501062" cy="6500813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C00000"/>
                </a:solidFill>
              </a:rPr>
              <a:t>Формирование УУД на уроке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7411" name="Oval 4"/>
          <p:cNvSpPr>
            <a:spLocks noChangeArrowheads="1"/>
          </p:cNvSpPr>
          <p:nvPr/>
        </p:nvSpPr>
        <p:spPr bwMode="auto">
          <a:xfrm>
            <a:off x="0" y="980728"/>
            <a:ext cx="3131840" cy="187220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Мотивация к учебной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деятельности:</a:t>
            </a:r>
          </a:p>
          <a:p>
            <a:pPr algn="ctr"/>
            <a:r>
              <a:rPr lang="ru-RU" dirty="0" smtClean="0"/>
              <a:t>регулятивные</a:t>
            </a:r>
          </a:p>
          <a:p>
            <a:pPr algn="ctr"/>
            <a:r>
              <a:rPr lang="ru-RU" dirty="0" smtClean="0"/>
              <a:t>коммуникативные</a:t>
            </a:r>
            <a:endParaRPr lang="ru-RU" dirty="0"/>
          </a:p>
        </p:txBody>
      </p:sp>
      <p:sp>
        <p:nvSpPr>
          <p:cNvPr id="17412" name="Oval 9"/>
          <p:cNvSpPr>
            <a:spLocks noChangeArrowheads="1"/>
          </p:cNvSpPr>
          <p:nvPr/>
        </p:nvSpPr>
        <p:spPr bwMode="auto">
          <a:xfrm>
            <a:off x="5796136" y="5085184"/>
            <a:ext cx="2952328" cy="158444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Первичное закрепление</a:t>
            </a:r>
            <a:endParaRPr lang="ru-RU" sz="2000" b="1" dirty="0">
              <a:solidFill>
                <a:srgbClr val="C00000"/>
              </a:solidFill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познавательные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413" name="Oval 10"/>
          <p:cNvSpPr>
            <a:spLocks noChangeArrowheads="1"/>
          </p:cNvSpPr>
          <p:nvPr/>
        </p:nvSpPr>
        <p:spPr bwMode="auto">
          <a:xfrm>
            <a:off x="0" y="2924944"/>
            <a:ext cx="3203848" cy="18002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Актуализация знаний и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ф</a:t>
            </a:r>
            <a:r>
              <a:rPr lang="ru-RU" sz="2000" b="1" dirty="0" smtClean="0">
                <a:solidFill>
                  <a:srgbClr val="C00000"/>
                </a:solidFill>
              </a:rPr>
              <a:t>иксация затруднения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в деятельности: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dirty="0" smtClean="0"/>
              <a:t>познавательные</a:t>
            </a:r>
          </a:p>
          <a:p>
            <a:pPr algn="ctr"/>
            <a:r>
              <a:rPr lang="ru-RU" sz="2000" dirty="0" smtClean="0"/>
              <a:t> регулятивные</a:t>
            </a:r>
          </a:p>
        </p:txBody>
      </p:sp>
      <p:sp>
        <p:nvSpPr>
          <p:cNvPr id="17414" name="Oval 11"/>
          <p:cNvSpPr>
            <a:spLocks noChangeArrowheads="1"/>
          </p:cNvSpPr>
          <p:nvPr/>
        </p:nvSpPr>
        <p:spPr bwMode="auto">
          <a:xfrm>
            <a:off x="5868144" y="3068960"/>
            <a:ext cx="2952327" cy="165618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Самостоятельное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применение знаний: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регулятивные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познавательные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7415" name="Oval 12"/>
          <p:cNvSpPr>
            <a:spLocks noChangeArrowheads="1"/>
          </p:cNvSpPr>
          <p:nvPr/>
        </p:nvSpPr>
        <p:spPr bwMode="auto">
          <a:xfrm>
            <a:off x="6407150" y="980728"/>
            <a:ext cx="2736850" cy="18723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Рефлексия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деятельности:</a:t>
            </a:r>
          </a:p>
          <a:p>
            <a:pPr algn="ctr"/>
            <a:r>
              <a:rPr lang="ru-RU" sz="2000" dirty="0" smtClean="0"/>
              <a:t> личностные </a:t>
            </a:r>
          </a:p>
          <a:p>
            <a:pPr algn="ctr"/>
            <a:r>
              <a:rPr lang="ru-RU" sz="2000" dirty="0" smtClean="0"/>
              <a:t>регулятивные</a:t>
            </a:r>
            <a:endParaRPr lang="ru-RU" sz="2000" dirty="0"/>
          </a:p>
        </p:txBody>
      </p:sp>
      <p:sp>
        <p:nvSpPr>
          <p:cNvPr id="17416" name="Line 14"/>
          <p:cNvSpPr>
            <a:spLocks noChangeShapeType="1"/>
          </p:cNvSpPr>
          <p:nvPr/>
        </p:nvSpPr>
        <p:spPr bwMode="auto">
          <a:xfrm flipH="1">
            <a:off x="2843808" y="908720"/>
            <a:ext cx="720079" cy="432048"/>
          </a:xfrm>
          <a:prstGeom prst="line">
            <a:avLst/>
          </a:prstGeom>
          <a:ln>
            <a:headEnd/>
            <a:tailEnd type="triangle" w="lg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7417" name="Line 15"/>
          <p:cNvSpPr>
            <a:spLocks noChangeShapeType="1"/>
          </p:cNvSpPr>
          <p:nvPr/>
        </p:nvSpPr>
        <p:spPr bwMode="auto">
          <a:xfrm flipH="1">
            <a:off x="2699792" y="980728"/>
            <a:ext cx="1152128" cy="2232248"/>
          </a:xfrm>
          <a:prstGeom prst="line">
            <a:avLst/>
          </a:prstGeom>
          <a:ln>
            <a:headEnd/>
            <a:tailEnd type="triangle" w="lg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7418" name="Line 16"/>
          <p:cNvSpPr>
            <a:spLocks noChangeShapeType="1"/>
          </p:cNvSpPr>
          <p:nvPr/>
        </p:nvSpPr>
        <p:spPr bwMode="auto">
          <a:xfrm>
            <a:off x="4788024" y="908720"/>
            <a:ext cx="1224285" cy="2736056"/>
          </a:xfrm>
          <a:prstGeom prst="line">
            <a:avLst/>
          </a:prstGeom>
          <a:ln>
            <a:headEnd/>
            <a:tailEnd type="triangle" w="lg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7419" name="Line 17"/>
          <p:cNvSpPr>
            <a:spLocks noChangeShapeType="1"/>
          </p:cNvSpPr>
          <p:nvPr/>
        </p:nvSpPr>
        <p:spPr bwMode="auto">
          <a:xfrm>
            <a:off x="4427984" y="980728"/>
            <a:ext cx="1584176" cy="4536504"/>
          </a:xfrm>
          <a:prstGeom prst="line">
            <a:avLst/>
          </a:prstGeom>
          <a:ln>
            <a:headEnd/>
            <a:tailEnd type="triangle" w="lg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7420" name="Line 18"/>
          <p:cNvSpPr>
            <a:spLocks noChangeShapeType="1"/>
          </p:cNvSpPr>
          <p:nvPr/>
        </p:nvSpPr>
        <p:spPr bwMode="auto">
          <a:xfrm>
            <a:off x="5580112" y="980728"/>
            <a:ext cx="935038" cy="503237"/>
          </a:xfrm>
          <a:prstGeom prst="line">
            <a:avLst/>
          </a:prstGeom>
          <a:ln>
            <a:headEnd/>
            <a:tailEnd type="triangle" w="lg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0" y="4869160"/>
            <a:ext cx="2987824" cy="15121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Постановка учебной задачи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познавательные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059832" y="4005064"/>
            <a:ext cx="2736304" cy="28529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Построение проекта выхода из затруднения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r>
              <a:rPr lang="ru-RU" b="1" dirty="0" smtClean="0">
                <a:solidFill>
                  <a:srgbClr val="C00000"/>
                </a:solidFill>
              </a:rPr>
              <a:t>Совместное открытие нового знания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регулятивные,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познавательные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355976" y="908720"/>
            <a:ext cx="0" cy="30243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771800" y="980728"/>
            <a:ext cx="1440160" cy="41764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2000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2000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2000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9" dur="2000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5" dur="2000"/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8" dur="2000"/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10663" cy="404812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C00000"/>
                </a:solidFill>
                <a:latin typeface="Arial" charset="0"/>
                <a:ea typeface="Calibri" pitchFamily="34" charset="0"/>
                <a:cs typeface="Arial" charset="0"/>
              </a:rPr>
              <a:t>Методическая система представления учебного материала в УМК </a:t>
            </a:r>
            <a:br>
              <a:rPr lang="ru-RU" sz="2000" b="1" dirty="0" smtClean="0">
                <a:solidFill>
                  <a:srgbClr val="C00000"/>
                </a:solidFill>
                <a:latin typeface="Arial" charset="0"/>
                <a:ea typeface="Calibri" pitchFamily="34" charset="0"/>
                <a:cs typeface="Arial" charset="0"/>
              </a:rPr>
            </a:br>
            <a:r>
              <a:rPr lang="ru-RU" sz="1600" i="1" dirty="0" smtClean="0">
                <a:solidFill>
                  <a:srgbClr val="C00000"/>
                </a:solidFill>
                <a:latin typeface="Arial" charset="0"/>
                <a:ea typeface="Calibri" pitchFamily="34" charset="0"/>
                <a:cs typeface="Arial" charset="0"/>
              </a:rPr>
              <a:t>(на примере темы одного урока в 1 классе)</a:t>
            </a: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3143250" y="3357563"/>
            <a:ext cx="2786063" cy="1222375"/>
          </a:xfrm>
          <a:prstGeom prst="rect">
            <a:avLst/>
          </a:prstGeom>
          <a:gradFill rotWithShape="1">
            <a:gsLst>
              <a:gs pos="0">
                <a:srgbClr val="EEF7F8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3132138" y="835025"/>
            <a:ext cx="2735262" cy="1593850"/>
          </a:xfrm>
          <a:prstGeom prst="rect">
            <a:avLst/>
          </a:prstGeom>
          <a:gradFill rotWithShape="1">
            <a:gsLst>
              <a:gs pos="0">
                <a:srgbClr val="EEF7F8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Rectangle 8"/>
          <p:cNvSpPr>
            <a:spLocks noChangeArrowheads="1"/>
          </p:cNvSpPr>
          <p:nvPr/>
        </p:nvSpPr>
        <p:spPr bwMode="auto">
          <a:xfrm>
            <a:off x="3214688" y="5072063"/>
            <a:ext cx="2714625" cy="1143000"/>
          </a:xfrm>
          <a:prstGeom prst="rect">
            <a:avLst/>
          </a:prstGeom>
          <a:gradFill rotWithShape="1">
            <a:gsLst>
              <a:gs pos="0">
                <a:srgbClr val="EEF7F8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107950" y="906463"/>
            <a:ext cx="2678113" cy="1379537"/>
          </a:xfrm>
          <a:prstGeom prst="rect">
            <a:avLst/>
          </a:prstGeom>
          <a:gradFill rotWithShape="1">
            <a:gsLst>
              <a:gs pos="0">
                <a:srgbClr val="EEF7F8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6500813" y="2928938"/>
            <a:ext cx="2500312" cy="3643312"/>
          </a:xfrm>
          <a:prstGeom prst="rect">
            <a:avLst/>
          </a:prstGeom>
          <a:gradFill rotWithShape="1">
            <a:gsLst>
              <a:gs pos="0">
                <a:srgbClr val="EEF7F8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107950" y="3206750"/>
            <a:ext cx="2320925" cy="3222625"/>
          </a:xfrm>
          <a:prstGeom prst="rect">
            <a:avLst/>
          </a:prstGeom>
          <a:gradFill rotWithShape="1">
            <a:gsLst>
              <a:gs pos="0">
                <a:srgbClr val="EEF7F8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107950" y="869950"/>
            <a:ext cx="2665413" cy="184626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u="sng" dirty="0"/>
              <a:t>В Атласе-определителе:</a:t>
            </a:r>
          </a:p>
          <a:p>
            <a:pPr algn="ctr"/>
            <a:endParaRPr lang="ru-RU" sz="1400" b="1" u="sng" dirty="0"/>
          </a:p>
          <a:p>
            <a:pPr>
              <a:buFontTx/>
              <a:buChar char="•"/>
            </a:pPr>
            <a:r>
              <a:rPr lang="ru-RU" sz="1400" dirty="0"/>
              <a:t>определять названия комнатных растений</a:t>
            </a:r>
          </a:p>
          <a:p>
            <a:pPr>
              <a:buFontTx/>
              <a:buChar char="•"/>
            </a:pPr>
            <a:r>
              <a:rPr lang="ru-RU" sz="1400" dirty="0"/>
              <a:t> узнавать</a:t>
            </a:r>
            <a:r>
              <a:rPr lang="ru-RU" sz="1400" b="1" dirty="0"/>
              <a:t> </a:t>
            </a:r>
            <a:r>
              <a:rPr lang="ru-RU" sz="1400" dirty="0"/>
              <a:t>изученные растения на иллюстрациях и в натуральном виде.</a:t>
            </a:r>
          </a:p>
          <a:p>
            <a:endParaRPr lang="ru-RU" sz="1400" dirty="0"/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71438" y="3157538"/>
            <a:ext cx="2392362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u="sng" dirty="0"/>
              <a:t>В электронном приложении к учебнику:</a:t>
            </a:r>
          </a:p>
          <a:p>
            <a:endParaRPr lang="ru-RU" sz="1400" dirty="0"/>
          </a:p>
          <a:p>
            <a:pPr>
              <a:buFontTx/>
              <a:buChar char="•"/>
            </a:pPr>
            <a:r>
              <a:rPr lang="ru-RU" sz="1400" dirty="0"/>
              <a:t>  дополнительная информация по теме</a:t>
            </a:r>
          </a:p>
          <a:p>
            <a:pPr>
              <a:buFontTx/>
              <a:buChar char="•"/>
            </a:pPr>
            <a:r>
              <a:rPr lang="ru-RU" sz="1400" dirty="0"/>
              <a:t> «Это интересно»; </a:t>
            </a:r>
          </a:p>
          <a:p>
            <a:pPr>
              <a:buFontTx/>
              <a:buChar char="•"/>
            </a:pPr>
            <a:r>
              <a:rPr lang="ru-RU" sz="1400" dirty="0"/>
              <a:t> видео </a:t>
            </a:r>
          </a:p>
          <a:p>
            <a:pPr>
              <a:buFontTx/>
              <a:buChar char="•"/>
            </a:pPr>
            <a:r>
              <a:rPr lang="ru-RU" sz="1400" dirty="0"/>
              <a:t> фотографии;</a:t>
            </a:r>
          </a:p>
          <a:p>
            <a:pPr>
              <a:buFontTx/>
              <a:buChar char="•"/>
            </a:pPr>
            <a:r>
              <a:rPr lang="ru-RU" sz="1400" dirty="0"/>
              <a:t> рисунки;</a:t>
            </a:r>
          </a:p>
          <a:p>
            <a:pPr>
              <a:buFontTx/>
              <a:buChar char="•"/>
            </a:pPr>
            <a:r>
              <a:rPr lang="ru-RU" sz="1400" dirty="0"/>
              <a:t> схемы;</a:t>
            </a:r>
          </a:p>
          <a:p>
            <a:pPr>
              <a:buFontTx/>
              <a:buChar char="•"/>
            </a:pPr>
            <a:r>
              <a:rPr lang="ru-RU" sz="1400" dirty="0"/>
              <a:t> хрестоматия;</a:t>
            </a:r>
          </a:p>
          <a:p>
            <a:pPr>
              <a:buFontTx/>
              <a:buChar char="•"/>
            </a:pPr>
            <a:r>
              <a:rPr lang="ru-RU" sz="1400" dirty="0"/>
              <a:t> тренажер;</a:t>
            </a:r>
          </a:p>
          <a:p>
            <a:pPr>
              <a:buFontTx/>
              <a:buChar char="•"/>
            </a:pPr>
            <a:r>
              <a:rPr lang="ru-RU" sz="1400" dirty="0"/>
              <a:t> контроль</a:t>
            </a:r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3143250" y="858838"/>
            <a:ext cx="26543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u="sng" dirty="0"/>
              <a:t>В учебнике:</a:t>
            </a:r>
          </a:p>
          <a:p>
            <a:endParaRPr lang="ru-RU" sz="1000" b="1" u="sng" dirty="0"/>
          </a:p>
          <a:p>
            <a:pPr>
              <a:buFontTx/>
              <a:buChar char="•"/>
            </a:pPr>
            <a:r>
              <a:rPr lang="ru-RU" sz="1400" dirty="0"/>
              <a:t> структурированный текст </a:t>
            </a:r>
          </a:p>
          <a:p>
            <a:pPr>
              <a:buFontTx/>
              <a:buChar char="•"/>
            </a:pPr>
            <a:r>
              <a:rPr lang="ru-RU" sz="1400" dirty="0"/>
              <a:t> вопросы и задания</a:t>
            </a:r>
          </a:p>
          <a:p>
            <a:pPr>
              <a:buFontTx/>
              <a:buChar char="•"/>
            </a:pPr>
            <a:r>
              <a:rPr lang="ru-RU" sz="1400" dirty="0"/>
              <a:t> ключевое понятие</a:t>
            </a:r>
          </a:p>
          <a:p>
            <a:pPr>
              <a:buFontTx/>
              <a:buChar char="•"/>
            </a:pPr>
            <a:r>
              <a:rPr lang="ru-RU" sz="1400" dirty="0"/>
              <a:t> рисунки</a:t>
            </a:r>
          </a:p>
          <a:p>
            <a:pPr>
              <a:buFontTx/>
              <a:buChar char="•"/>
            </a:pPr>
            <a:r>
              <a:rPr lang="en-US" sz="1400" dirty="0"/>
              <a:t> </a:t>
            </a:r>
            <a:r>
              <a:rPr lang="ru-RU" sz="1400" dirty="0"/>
              <a:t>схема  </a:t>
            </a:r>
          </a:p>
        </p:txBody>
      </p:sp>
      <p:sp>
        <p:nvSpPr>
          <p:cNvPr id="8500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3143250" y="3357563"/>
            <a:ext cx="2786063" cy="1214437"/>
          </a:xfrm>
          <a:noFill/>
        </p:spPr>
        <p:txBody>
          <a:bodyPr/>
          <a:lstStyle/>
          <a:p>
            <a:pPr algn="ctr" eaLnBrk="1" hangingPunct="1">
              <a:lnSpc>
                <a:spcPts val="3838"/>
              </a:lnSpc>
              <a:buFontTx/>
              <a:buNone/>
            </a:pPr>
            <a:r>
              <a:rPr lang="ru-RU" sz="1600" b="1" u="sng" dirty="0" smtClean="0">
                <a:latin typeface="Arial" charset="0"/>
              </a:rPr>
              <a:t>Тема урока </a:t>
            </a:r>
          </a:p>
          <a:p>
            <a:pPr algn="ctr" eaLnBrk="1" hangingPunct="1">
              <a:lnSpc>
                <a:spcPts val="3838"/>
              </a:lnSpc>
              <a:buFontTx/>
              <a:buNone/>
            </a:pPr>
            <a:r>
              <a:rPr lang="ru-RU" sz="1600" b="1" dirty="0" smtClean="0">
                <a:latin typeface="Arial" charset="0"/>
              </a:rPr>
              <a:t>  </a:t>
            </a:r>
            <a:r>
              <a:rPr lang="ru-RU" sz="1600" b="1" u="sng" dirty="0" smtClean="0">
                <a:latin typeface="Arial" charset="0"/>
              </a:rPr>
              <a:t>«Комнатные растения »</a:t>
            </a:r>
          </a:p>
          <a:p>
            <a:pPr algn="ctr" eaLnBrk="1" hangingPunct="1">
              <a:buFontTx/>
              <a:buNone/>
            </a:pPr>
            <a:endParaRPr lang="ru-RU" sz="1800" b="1" i="1" dirty="0" smtClean="0"/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>
            <a:off x="6500813" y="2940050"/>
            <a:ext cx="2446337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u="sng" dirty="0"/>
              <a:t>В методическом пособии:</a:t>
            </a:r>
          </a:p>
          <a:p>
            <a:pPr>
              <a:buFontTx/>
              <a:buChar char="•"/>
            </a:pPr>
            <a:r>
              <a:rPr lang="ru-RU" sz="1600" dirty="0"/>
              <a:t> </a:t>
            </a:r>
            <a:r>
              <a:rPr lang="ru-RU" sz="1400" dirty="0"/>
              <a:t>задачи урока;</a:t>
            </a:r>
          </a:p>
          <a:p>
            <a:pPr>
              <a:buFontTx/>
              <a:buChar char="•"/>
            </a:pPr>
            <a:r>
              <a:rPr lang="ru-RU" sz="1400" dirty="0"/>
              <a:t> планируемые    достижения учащихся</a:t>
            </a:r>
          </a:p>
          <a:p>
            <a:pPr>
              <a:buFontTx/>
              <a:buChar char="•"/>
            </a:pPr>
            <a:r>
              <a:rPr lang="ru-RU" sz="1400" dirty="0"/>
              <a:t> оборудование и материалы;</a:t>
            </a:r>
          </a:p>
          <a:p>
            <a:pPr>
              <a:buFontTx/>
              <a:buChar char="•"/>
            </a:pPr>
            <a:r>
              <a:rPr lang="ru-RU" sz="1400" dirty="0"/>
              <a:t> методические </a:t>
            </a:r>
          </a:p>
          <a:p>
            <a:r>
              <a:rPr lang="ru-RU" sz="1400" dirty="0"/>
              <a:t>  рекомендации;</a:t>
            </a:r>
          </a:p>
          <a:p>
            <a:pPr>
              <a:buFontTx/>
              <a:buChar char="•"/>
            </a:pPr>
            <a:r>
              <a:rPr lang="ru-RU" sz="1400" dirty="0"/>
              <a:t>комментарий к ключевому </a:t>
            </a:r>
          </a:p>
          <a:p>
            <a:r>
              <a:rPr lang="ru-RU" sz="1400" dirty="0"/>
              <a:t>  понятию;</a:t>
            </a:r>
          </a:p>
          <a:p>
            <a:pPr>
              <a:buFontTx/>
              <a:buChar char="•"/>
            </a:pPr>
            <a:r>
              <a:rPr lang="ru-RU" sz="1400" dirty="0"/>
              <a:t>дополнительная </a:t>
            </a:r>
          </a:p>
          <a:p>
            <a:r>
              <a:rPr lang="ru-RU" sz="1400" dirty="0"/>
              <a:t>  информация; </a:t>
            </a:r>
          </a:p>
          <a:p>
            <a:pPr>
              <a:buFont typeface="Arial" charset="0"/>
              <a:buChar char="•"/>
            </a:pPr>
            <a:r>
              <a:rPr lang="ru-RU" sz="1400" dirty="0"/>
              <a:t> вопросы;</a:t>
            </a:r>
          </a:p>
          <a:p>
            <a:pPr>
              <a:buFontTx/>
              <a:buChar char="•"/>
            </a:pPr>
            <a:r>
              <a:rPr lang="ru-RU" sz="1400" dirty="0"/>
              <a:t> рекомендации для занятий в семье.</a:t>
            </a:r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>
            <a:off x="3286125" y="5143500"/>
            <a:ext cx="2571750" cy="10001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 b="1" u="sng" dirty="0"/>
              <a:t>В пособии «Тесты»:</a:t>
            </a:r>
            <a:endParaRPr lang="en-US" sz="1600" b="1" u="sng" dirty="0"/>
          </a:p>
          <a:p>
            <a:endParaRPr lang="ru-RU" sz="1600" b="1" u="sng" dirty="0"/>
          </a:p>
          <a:p>
            <a:pPr>
              <a:buFont typeface="Arial" charset="0"/>
              <a:buChar char="•"/>
            </a:pPr>
            <a:r>
              <a:rPr lang="ru-RU" sz="1600" b="1" dirty="0"/>
              <a:t> </a:t>
            </a:r>
            <a:r>
              <a:rPr lang="ru-RU" sz="1400" dirty="0"/>
              <a:t>тесты</a:t>
            </a:r>
          </a:p>
          <a:p>
            <a:pPr>
              <a:buFont typeface="Arial" charset="0"/>
              <a:buChar char="•"/>
            </a:pPr>
            <a:r>
              <a:rPr lang="ru-RU" sz="1400" dirty="0"/>
              <a:t> рисунки</a:t>
            </a:r>
            <a:endParaRPr lang="ru-RU" sz="1600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rot="11040000" flipV="1">
            <a:off x="2532063" y="4037013"/>
            <a:ext cx="468312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V="1">
            <a:off x="2250282" y="2750344"/>
            <a:ext cx="1214437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4108450" y="2892425"/>
            <a:ext cx="6429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20000" flipV="1">
            <a:off x="5999163" y="4046538"/>
            <a:ext cx="430212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>
            <a:off x="4321969" y="4822032"/>
            <a:ext cx="3571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6143625" y="928688"/>
            <a:ext cx="2857500" cy="1143000"/>
          </a:xfrm>
          <a:prstGeom prst="rect">
            <a:avLst/>
          </a:prstGeom>
          <a:solidFill>
            <a:srgbClr val="CCECFF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 b="1" u="sng" dirty="0"/>
              <a:t>В рабочей тетради:</a:t>
            </a:r>
            <a:endParaRPr lang="en-US" sz="1600" b="1" u="sng" dirty="0"/>
          </a:p>
          <a:p>
            <a:endParaRPr lang="en-US" sz="1600" b="1" u="sng" dirty="0"/>
          </a:p>
          <a:p>
            <a:pPr>
              <a:buFontTx/>
              <a:buChar char="•"/>
            </a:pPr>
            <a:r>
              <a:rPr lang="ru-RU" sz="1400" dirty="0"/>
              <a:t> дополнительные задания;</a:t>
            </a:r>
          </a:p>
          <a:p>
            <a:pPr>
              <a:buFontTx/>
              <a:buChar char="•"/>
            </a:pPr>
            <a:r>
              <a:rPr lang="ru-RU" sz="1400" dirty="0"/>
              <a:t> рисунки;</a:t>
            </a:r>
          </a:p>
          <a:p>
            <a:pPr>
              <a:buFontTx/>
              <a:buChar char="•"/>
            </a:pPr>
            <a:r>
              <a:rPr lang="ru-RU" sz="1400" dirty="0"/>
              <a:t>  рисунки для раскрашивания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 rot="5400000" flipH="1" flipV="1">
            <a:off x="5572125" y="2786063"/>
            <a:ext cx="1214437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5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5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7" grpId="0"/>
      <p:bldP spid="85008" grpId="0"/>
      <p:bldP spid="85010" grpId="0"/>
      <p:bldP spid="850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55576" y="260648"/>
            <a:ext cx="8100194" cy="504056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Системно-деятельностный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подход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1187624" y="981074"/>
            <a:ext cx="7704856" cy="5400253"/>
          </a:xfrm>
          <a:prstGeom prst="ellipse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ru-RU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kumimoji="1"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pitchFamily="34" charset="0"/>
              </a:rPr>
              <a:t>развитие личности учащегося на основе освоения 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pitchFamily="34" charset="0"/>
              </a:rPr>
              <a:t>универсальных способов деятельности.</a:t>
            </a:r>
            <a:r>
              <a:rPr kumimoji="1"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861774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</a:rPr>
              <a:t>    </a:t>
            </a:r>
            <a:r>
              <a:rPr lang="ru-RU" sz="4000" b="1" dirty="0">
                <a:solidFill>
                  <a:schemeClr val="bg1"/>
                </a:solidFill>
              </a:rPr>
              <a:t>« 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е р с п е к т и в а 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/>
      <p:bldP spid="286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Oval 5"/>
          <p:cNvSpPr>
            <a:spLocks noChangeArrowheads="1"/>
          </p:cNvSpPr>
          <p:nvPr/>
        </p:nvSpPr>
        <p:spPr bwMode="auto">
          <a:xfrm>
            <a:off x="263525" y="4929188"/>
            <a:ext cx="2308225" cy="1428750"/>
          </a:xfrm>
          <a:prstGeom prst="ellipse">
            <a:avLst/>
          </a:prstGeom>
          <a:solidFill>
            <a:srgbClr val="E2EF67"/>
          </a:solidFill>
          <a:ln w="14351" algn="ctr">
            <a:solidFill>
              <a:srgbClr val="FFCC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 dirty="0"/>
              <a:t>Ради чего учить?</a:t>
            </a:r>
          </a:p>
          <a:p>
            <a:pPr algn="ctr"/>
            <a:endParaRPr lang="ru-RU" sz="800" dirty="0"/>
          </a:p>
        </p:txBody>
      </p:sp>
      <p:sp>
        <p:nvSpPr>
          <p:cNvPr id="21508" name="Oval 6"/>
          <p:cNvSpPr>
            <a:spLocks noChangeArrowheads="1"/>
          </p:cNvSpPr>
          <p:nvPr/>
        </p:nvSpPr>
        <p:spPr bwMode="auto">
          <a:xfrm>
            <a:off x="5786438" y="5000625"/>
            <a:ext cx="2857500" cy="1428750"/>
          </a:xfrm>
          <a:prstGeom prst="ellipse">
            <a:avLst/>
          </a:prstGeom>
          <a:solidFill>
            <a:srgbClr val="66FF99"/>
          </a:solidFill>
          <a:ln w="14351" algn="ctr">
            <a:solidFill>
              <a:srgbClr val="FFCCCC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i="1" dirty="0">
                <a:latin typeface="+mj-lt"/>
                <a:ea typeface="+mj-ea"/>
                <a:cs typeface="+mj-cs"/>
              </a:rPr>
              <a:t>Как учить?</a:t>
            </a:r>
          </a:p>
          <a:p>
            <a:pPr algn="ctr">
              <a:defRPr/>
            </a:pPr>
            <a:r>
              <a:rPr lang="ru-RU" sz="1400" b="1" i="1" dirty="0"/>
              <a:t> </a:t>
            </a:r>
            <a:endParaRPr lang="ru-RU" sz="1600" b="1" i="1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5750" y="333375"/>
            <a:ext cx="885825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marL="609600" indent="-609600" algn="ctr">
              <a:lnSpc>
                <a:spcPct val="90000"/>
              </a:lnSpc>
              <a:buClr>
                <a:srgbClr val="FFFFFF"/>
              </a:buClr>
              <a:defRPr/>
            </a:pP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Методологическая основа стандарта:</a:t>
            </a:r>
          </a:p>
          <a:p>
            <a:pPr marL="609600" indent="-609600" algn="ctr">
              <a:lnSpc>
                <a:spcPct val="90000"/>
              </a:lnSpc>
              <a:buClr>
                <a:srgbClr val="FFFFFF"/>
              </a:buClr>
              <a:defRPr/>
            </a:pPr>
            <a:r>
              <a:rPr lang="ru-RU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Концепция духовно-нравственного развития и воспитания личности гражданина России;</a:t>
            </a:r>
          </a:p>
          <a:p>
            <a:pPr marL="609600" indent="-609600" algn="ctr">
              <a:lnSpc>
                <a:spcPct val="90000"/>
              </a:lnSpc>
              <a:buClr>
                <a:srgbClr val="FFFFFF"/>
              </a:buClr>
              <a:defRPr/>
            </a:pPr>
            <a:r>
              <a:rPr lang="ru-RU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системно</a:t>
            </a:r>
            <a:r>
              <a:rPr lang="en-US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деятельностный подход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14313" y="3786188"/>
            <a:ext cx="8429625" cy="85725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</a:rPr>
              <a:t>Вектор смещения акцентов нового стандарта</a:t>
            </a: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892425" y="5000625"/>
            <a:ext cx="2555875" cy="1428750"/>
          </a:xfrm>
          <a:prstGeom prst="ellipse">
            <a:avLst/>
          </a:prstGeom>
          <a:solidFill>
            <a:srgbClr val="FF66CC"/>
          </a:solidFill>
          <a:ln w="14351" algn="ctr">
            <a:solidFill>
              <a:srgbClr val="FFCCCC"/>
            </a:solidFill>
            <a:round/>
            <a:headEnd/>
            <a:tailEnd/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algn="ctr">
              <a:defRPr/>
            </a:pPr>
            <a:r>
              <a:rPr lang="ru-RU" sz="2000" b="1" i="1" dirty="0"/>
              <a:t>Чему учить?</a:t>
            </a:r>
          </a:p>
          <a:p>
            <a:pPr algn="ctr">
              <a:defRPr/>
            </a:pPr>
            <a:endParaRPr lang="ru-RU" sz="1000" b="1" i="1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80963" y="1201738"/>
            <a:ext cx="8491537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r>
              <a:rPr lang="ru-RU" sz="2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</a:p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endParaRPr lang="en-US" sz="2400" kern="0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r>
              <a:rPr lang="ru-RU" sz="2400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Основной результат </a:t>
            </a:r>
            <a:endParaRPr lang="ru-RU" sz="2000" kern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57188" y="1643063"/>
            <a:ext cx="84296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r>
              <a:rPr lang="ru-RU" sz="2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</a:t>
            </a:r>
          </a:p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endParaRPr lang="ru-RU" sz="800" b="1" i="1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endParaRPr lang="ru-RU" sz="800" b="1" i="1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r>
              <a:rPr lang="ru-RU" sz="2000" b="1" i="1" kern="0" dirty="0">
                <a:solidFill>
                  <a:schemeClr val="accent6"/>
                </a:solidFill>
                <a:latin typeface="+mn-lt"/>
              </a:rPr>
              <a:t>развитие личности на основе деятельности </a:t>
            </a:r>
            <a:endParaRPr lang="ru-RU" b="1" i="1" kern="0" dirty="0">
              <a:solidFill>
                <a:schemeClr val="accent6"/>
              </a:solidFill>
              <a:latin typeface="+mn-lt"/>
            </a:endParaRPr>
          </a:p>
          <a:p>
            <a:pPr marL="609600" indent="-609600" algn="ctr" eaLnBrk="0" hangingPunct="0">
              <a:lnSpc>
                <a:spcPct val="9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endParaRPr lang="ru-RU" sz="160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609600" indent="-609600" eaLnBrk="0" hangingPunct="0">
              <a:lnSpc>
                <a:spcPct val="9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endParaRPr lang="ru-RU" sz="2000" kern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14313" y="2224088"/>
            <a:ext cx="8786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lnSpc>
                <a:spcPct val="80000"/>
              </a:lnSpc>
              <a:buClr>
                <a:srgbClr val="FFFFFF"/>
              </a:buClr>
              <a:defRPr/>
            </a:pPr>
            <a:r>
              <a:rPr lang="ru-RU" sz="2400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            </a:t>
            </a:r>
          </a:p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endParaRPr lang="ru-RU" sz="2400" kern="0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r>
              <a:rPr lang="ru-RU" sz="2400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Основная педагогическая задача </a:t>
            </a:r>
            <a:endParaRPr lang="ru-RU" sz="2000" kern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2857500"/>
            <a:ext cx="90011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r>
              <a:rPr lang="ru-RU" sz="2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                                         </a:t>
            </a:r>
            <a:endParaRPr lang="ru-RU" sz="2400" kern="0" dirty="0">
              <a:solidFill>
                <a:schemeClr val="accent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609600" indent="-609600" algn="ctr" eaLnBrk="0" hangingPunct="0">
              <a:lnSpc>
                <a:spcPct val="80000"/>
              </a:lnSpc>
              <a:buClr>
                <a:srgbClr val="FFFFFF"/>
              </a:buClr>
              <a:defRPr/>
            </a:pPr>
            <a:r>
              <a:rPr lang="ru-RU" sz="2400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2000" b="1" i="1" kern="0" dirty="0">
                <a:solidFill>
                  <a:schemeClr val="accent6"/>
                </a:solidFill>
                <a:latin typeface="+mn-lt"/>
              </a:rPr>
              <a:t>организация условий, стимулирующих и обеспечивающих деятельность</a:t>
            </a:r>
            <a:r>
              <a:rPr lang="en-US" sz="2000" b="1" i="1" kern="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ru-RU" sz="2000" b="1" i="1" kern="0" dirty="0">
                <a:solidFill>
                  <a:schemeClr val="accent6"/>
                </a:solidFill>
                <a:latin typeface="+mn-lt"/>
              </a:rPr>
              <a:t>ученика</a:t>
            </a:r>
          </a:p>
          <a:p>
            <a:pPr marL="609600" indent="-609600" eaLnBrk="0" hangingPunct="0">
              <a:lnSpc>
                <a:spcPct val="90000"/>
              </a:lnSpc>
              <a:buClr>
                <a:srgbClr val="FFFFFF"/>
              </a:buClr>
              <a:buFont typeface="Wingdings" pitchFamily="2" charset="2"/>
              <a:buNone/>
              <a:defRPr/>
            </a:pPr>
            <a:endParaRPr lang="ru-RU" sz="2000" kern="0" dirty="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  <p:bldP spid="8" grpId="0" animBg="1"/>
      <p:bldP spid="9" grpId="0" animBg="1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1774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</a:rPr>
              <a:t>    </a:t>
            </a:r>
            <a:r>
              <a:rPr lang="ru-RU" sz="4000" b="1" dirty="0">
                <a:solidFill>
                  <a:schemeClr val="bg1"/>
                </a:solidFill>
              </a:rPr>
              <a:t>« 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е р с п е к т и в а »</a:t>
            </a:r>
          </a:p>
        </p:txBody>
      </p:sp>
      <p:pic>
        <p:nvPicPr>
          <p:cNvPr id="8195" name="Picture 2" descr="Y:\Полученные файлы\Pleshako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260350"/>
            <a:ext cx="2644775" cy="364490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8196" name="Прямоугольник 4"/>
          <p:cNvSpPr>
            <a:spLocks noChangeArrowheads="1"/>
          </p:cNvSpPr>
          <p:nvPr/>
        </p:nvSpPr>
        <p:spPr bwMode="auto">
          <a:xfrm>
            <a:off x="971550" y="188913"/>
            <a:ext cx="51847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349E"/>
                </a:solidFill>
                <a:cs typeface="Arial" charset="0"/>
              </a:rPr>
              <a:t>Курс «Окружающий мир», </a:t>
            </a:r>
          </a:p>
          <a:p>
            <a:pPr algn="ctr"/>
            <a:r>
              <a:rPr lang="ru-RU" sz="2400" b="1" dirty="0">
                <a:solidFill>
                  <a:srgbClr val="00349E"/>
                </a:solidFill>
                <a:cs typeface="Arial" charset="0"/>
              </a:rPr>
              <a:t>Андрей Анатольевич Плешаков </a:t>
            </a:r>
          </a:p>
          <a:p>
            <a:pPr algn="ctr"/>
            <a:r>
              <a:rPr lang="ru-RU" sz="2400" dirty="0">
                <a:solidFill>
                  <a:srgbClr val="00349E"/>
                </a:solidFill>
                <a:cs typeface="Arial" charset="0"/>
              </a:rPr>
              <a:t>— </a:t>
            </a:r>
            <a:r>
              <a:rPr lang="ru-RU" sz="2400" dirty="0">
                <a:solidFill>
                  <a:srgbClr val="009900"/>
                </a:solidFill>
                <a:cs typeface="Arial" charset="0"/>
              </a:rPr>
              <a:t>кандидат педагогических наук,</a:t>
            </a:r>
          </a:p>
          <a:p>
            <a:pPr algn="ctr"/>
            <a:r>
              <a:rPr lang="ru-RU" sz="2400" dirty="0">
                <a:solidFill>
                  <a:srgbClr val="009900"/>
                </a:solidFill>
                <a:cs typeface="Arial" charset="0"/>
              </a:rPr>
              <a:t> научный руководитель проекта</a:t>
            </a:r>
          </a:p>
        </p:txBody>
      </p:sp>
      <p:pic>
        <p:nvPicPr>
          <p:cNvPr id="8197" name="Рисунок 5" descr="http://prosv.ru/Attachment.aspx?Id=119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4005263"/>
            <a:ext cx="7921625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42988" y="2584450"/>
          <a:ext cx="4897437" cy="1319022"/>
        </p:xfrm>
        <a:graphic>
          <a:graphicData uri="http://schemas.openxmlformats.org/drawingml/2006/table">
            <a:tbl>
              <a:tblPr/>
              <a:tblGrid>
                <a:gridCol w="4897437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Предметная линия «Окружающий мир».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1 класс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  <a:hlinkClick r:id="rId4"/>
                        </a:rPr>
                        <a:t>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80D8"/>
                    </a:solidFill>
                  </a:tcPr>
                </a:tc>
              </a:tr>
            </a:tbl>
          </a:graphicData>
        </a:graphic>
      </p:graphicFrame>
      <p:pic>
        <p:nvPicPr>
          <p:cNvPr id="8200" name="Рисунок 20" descr="http://prosv.ru/Attachment.aspx?Id=1192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1774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</a:rPr>
              <a:t>    </a:t>
            </a:r>
            <a:r>
              <a:rPr lang="ru-RU" sz="4000" b="1" dirty="0">
                <a:solidFill>
                  <a:schemeClr val="bg1"/>
                </a:solidFill>
              </a:rPr>
              <a:t>« 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е р с п е к т и в а »</a:t>
            </a:r>
          </a:p>
        </p:txBody>
      </p:sp>
      <p:pic>
        <p:nvPicPr>
          <p:cNvPr id="9219" name="Рисунок 7" descr="box okr mi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908050"/>
            <a:ext cx="55800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4" descr="box symbol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989138"/>
            <a:ext cx="55800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3" descr="head_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9813" y="260648"/>
            <a:ext cx="429418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Прямоугольник 7"/>
          <p:cNvSpPr>
            <a:spLocks noChangeArrowheads="1"/>
          </p:cNvSpPr>
          <p:nvPr/>
        </p:nvSpPr>
        <p:spPr bwMode="auto">
          <a:xfrm>
            <a:off x="1042988" y="188913"/>
            <a:ext cx="4787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2"/>
                </a:solidFill>
                <a:cs typeface="Times New Roman" pitchFamily="18" charset="0"/>
              </a:rPr>
              <a:t>Издательство «Просвещение» </a:t>
            </a:r>
            <a:r>
              <a:rPr lang="ru-RU" dirty="0">
                <a:solidFill>
                  <a:schemeClr val="accent2"/>
                </a:solidFill>
                <a:cs typeface="Times New Roman" pitchFamily="18" charset="0"/>
              </a:rPr>
              <a:t>представляет серию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187450" y="6308725"/>
            <a:ext cx="7705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33CC"/>
                </a:solidFill>
              </a:rPr>
              <a:t>Сайт комплекта «Перспектива» </a:t>
            </a:r>
            <a:r>
              <a:rPr lang="ru-RU" b="1" dirty="0" err="1" smtClean="0">
                <a:solidFill>
                  <a:srgbClr val="0033CC"/>
                </a:solidFill>
                <a:hlinkClick r:id="rId5"/>
              </a:rPr>
              <a:t>www.prosv.ru</a:t>
            </a:r>
            <a:r>
              <a:rPr lang="ru-RU" b="1" dirty="0" smtClean="0">
                <a:solidFill>
                  <a:srgbClr val="0033CC"/>
                </a:solidFill>
              </a:rPr>
              <a:t> /</a:t>
            </a:r>
            <a:r>
              <a:rPr lang="ru-RU" b="1" dirty="0" err="1" smtClean="0">
                <a:solidFill>
                  <a:srgbClr val="0033CC"/>
                </a:solidFill>
              </a:rPr>
              <a:t>umk</a:t>
            </a:r>
            <a:r>
              <a:rPr lang="ru-RU" b="1" dirty="0" smtClean="0">
                <a:solidFill>
                  <a:srgbClr val="0033CC"/>
                </a:solidFill>
              </a:rPr>
              <a:t>/</a:t>
            </a:r>
            <a:r>
              <a:rPr lang="ru-RU" b="1" dirty="0" err="1" smtClean="0">
                <a:solidFill>
                  <a:srgbClr val="0033CC"/>
                </a:solidFill>
              </a:rPr>
              <a:t>perspektiva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endParaRPr lang="ru-RU" b="1" dirty="0">
              <a:solidFill>
                <a:srgbClr val="0033CC"/>
              </a:solidFill>
            </a:endParaRPr>
          </a:p>
        </p:txBody>
      </p:sp>
      <p:pic>
        <p:nvPicPr>
          <p:cNvPr id="9224" name="Picture 2" descr="C:\Documents and Settings\KNovitskaya\Desktop\насекомое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3068638"/>
            <a:ext cx="597693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Прямоугольник 12"/>
          <p:cNvSpPr>
            <a:spLocks noChangeArrowheads="1"/>
          </p:cNvSpPr>
          <p:nvPr/>
        </p:nvSpPr>
        <p:spPr bwMode="auto">
          <a:xfrm>
            <a:off x="971550" y="4221163"/>
            <a:ext cx="20875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C00000"/>
                </a:solidFill>
              </a:rPr>
              <a:t>Электронное пособие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861774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</a:rPr>
              <a:t>    </a:t>
            </a:r>
            <a:r>
              <a:rPr lang="ru-RU" sz="4000" b="1" dirty="0">
                <a:solidFill>
                  <a:schemeClr val="bg1"/>
                </a:solidFill>
              </a:rPr>
              <a:t>« 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е р с п е к т и в а »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Основная </a:t>
            </a:r>
            <a:r>
              <a:rPr kumimoji="0" lang="ru-RU" sz="4400" b="1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Times New Roman" pitchFamily="18" charset="0"/>
              </a:rPr>
              <a:t>цель</a:t>
            </a: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Times New Roman" pitchFamily="18" charset="0"/>
              </a:rPr>
              <a:t> курса «Окружающий мир» - 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31640" y="2564904"/>
            <a:ext cx="72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Формирование целостной картины мира и осознание места  в нём человека;</a:t>
            </a:r>
            <a:endParaRPr lang="en-US" sz="32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Развитие у младшего школьника опыта общения с людьми, обществом, природой.</a:t>
            </a:r>
            <a:endParaRPr lang="ru-RU" sz="32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1774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</a:rPr>
              <a:t>    </a:t>
            </a:r>
            <a:r>
              <a:rPr lang="ru-RU" sz="4000" b="1" dirty="0">
                <a:solidFill>
                  <a:schemeClr val="bg1"/>
                </a:solidFill>
              </a:rPr>
              <a:t>« 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е </a:t>
            </a:r>
            <a:r>
              <a:rPr lang="ru-RU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е к т и в а »</a:t>
            </a:r>
          </a:p>
        </p:txBody>
      </p:sp>
      <p:sp>
        <p:nvSpPr>
          <p:cNvPr id="10243" name="Прямоугольник 3"/>
          <p:cNvSpPr>
            <a:spLocks noChangeArrowheads="1"/>
          </p:cNvSpPr>
          <p:nvPr/>
        </p:nvSpPr>
        <p:spPr bwMode="auto">
          <a:xfrm>
            <a:off x="1547813" y="3212976"/>
            <a:ext cx="6192837" cy="2696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3600" b="1" dirty="0" smtClean="0">
                <a:solidFill>
                  <a:srgbClr val="0000FF"/>
                </a:solidFill>
              </a:rPr>
              <a:t>Личностные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0000FF"/>
                </a:solidFill>
              </a:rPr>
              <a:t>П</a:t>
            </a:r>
            <a:r>
              <a:rPr lang="ru-RU" sz="3600" b="1" dirty="0" smtClean="0">
                <a:solidFill>
                  <a:srgbClr val="0000FF"/>
                </a:solidFill>
                <a:cs typeface="Arial" charset="0"/>
              </a:rPr>
              <a:t>ознавательные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0000FF"/>
                </a:solidFill>
                <a:cs typeface="Arial" charset="0"/>
              </a:rPr>
              <a:t>Коммуникативные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0000FF"/>
                </a:solidFill>
                <a:cs typeface="Arial" charset="0"/>
              </a:rPr>
              <a:t>Регулятивные</a:t>
            </a:r>
          </a:p>
          <a:p>
            <a:pPr>
              <a:buFont typeface="Arial" charset="0"/>
              <a:buChar char="•"/>
            </a:pP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41616" y="2636912"/>
            <a:ext cx="2450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УУД: 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404664"/>
            <a:ext cx="72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ания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0033CC"/>
                </a:solidFill>
              </a:rPr>
              <a:t>развитие </a:t>
            </a:r>
            <a:r>
              <a:rPr lang="ru-RU" sz="3200" b="1" i="1" dirty="0" smtClean="0">
                <a:solidFill>
                  <a:srgbClr val="0033CC"/>
                </a:solidFill>
              </a:rPr>
              <a:t>учащихся на основе </a:t>
            </a:r>
            <a:r>
              <a:rPr lang="ru-RU" sz="3200" b="1" i="1" u="sng" dirty="0" smtClean="0">
                <a:solidFill>
                  <a:srgbClr val="0033CC"/>
                </a:solidFill>
              </a:rPr>
              <a:t>универсальных </a:t>
            </a:r>
            <a:r>
              <a:rPr lang="ru-RU" sz="3200" b="1" i="1" dirty="0" smtClean="0">
                <a:solidFill>
                  <a:srgbClr val="0033CC"/>
                </a:solidFill>
              </a:rPr>
              <a:t>способов </a:t>
            </a:r>
            <a:r>
              <a:rPr lang="ru-RU" sz="3200" b="1" i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</a:p>
          <a:p>
            <a:endParaRPr lang="ru-RU" sz="32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Технологические особенности  формирования  ведущих УУД на примере становления целостного взгляда на окружающий мир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Виды взаимосвязей в окружающем мире:</a:t>
            </a:r>
          </a:p>
          <a:p>
            <a:pPr>
              <a:buBlip>
                <a:blip r:embed="rId3"/>
              </a:buBlip>
            </a:pPr>
            <a:r>
              <a:rPr lang="ru-RU" dirty="0" smtClean="0"/>
              <a:t>Неживая природа        неживая природа</a:t>
            </a:r>
          </a:p>
          <a:p>
            <a:pPr>
              <a:buBlip>
                <a:blip r:embed="rId3"/>
              </a:buBlip>
            </a:pPr>
            <a:r>
              <a:rPr lang="ru-RU" dirty="0" smtClean="0"/>
              <a:t>Неживая природа         живая природа</a:t>
            </a:r>
          </a:p>
          <a:p>
            <a:pPr>
              <a:buBlip>
                <a:blip r:embed="rId3"/>
              </a:buBlip>
            </a:pPr>
            <a:r>
              <a:rPr lang="ru-RU" dirty="0" smtClean="0"/>
              <a:t>Живая природа             живая природа</a:t>
            </a:r>
          </a:p>
          <a:p>
            <a:pPr>
              <a:buBlip>
                <a:blip r:embed="rId3"/>
              </a:buBlip>
            </a:pPr>
            <a:r>
              <a:rPr lang="ru-RU" dirty="0" smtClean="0"/>
              <a:t>Природа                        человек</a:t>
            </a:r>
          </a:p>
          <a:p>
            <a:pPr algn="ctr">
              <a:buNone/>
            </a:pPr>
            <a:r>
              <a:rPr lang="ru-RU" dirty="0" smtClean="0"/>
              <a:t>Человек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Органы         Системы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038600" y="3200400"/>
            <a:ext cx="609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038600" y="3657600"/>
            <a:ext cx="609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038600" y="4267200"/>
            <a:ext cx="609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038600" y="4800600"/>
            <a:ext cx="609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114800" y="6324600"/>
            <a:ext cx="685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029200" y="56388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3581400" y="57150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1774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</a:rPr>
              <a:t>    </a:t>
            </a:r>
            <a:r>
              <a:rPr lang="ru-RU" sz="4000" b="1" dirty="0">
                <a:solidFill>
                  <a:schemeClr val="bg1"/>
                </a:solidFill>
              </a:rPr>
              <a:t>« 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е р с п е к т и в а 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00111" y="980728"/>
          <a:ext cx="8243888" cy="5770910"/>
        </p:xfrm>
        <a:graphic>
          <a:graphicData uri="http://schemas.openxmlformats.org/drawingml/2006/table">
            <a:tbl>
              <a:tblPr/>
              <a:tblGrid>
                <a:gridCol w="1943697"/>
                <a:gridCol w="3061579"/>
                <a:gridCol w="3238612"/>
              </a:tblGrid>
              <a:tr h="623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исключить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Нужно стремиться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63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обучения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Передача готовых знаний</a:t>
                      </a: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умений по применению знаний</a:t>
                      </a: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07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Объяснить всё так, чтобы ученик запомнил и пересказал знания</a:t>
                      </a: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– режиссёр. Ученик сам открывает знания через содержание УМК.</a:t>
                      </a: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07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Методика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Репродуктивные вопросы – повторение и запоминание чужих мыслей</a:t>
                      </a: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Продуктивные задания. Применение знаний в новых условиях. Перенос знаний.</a:t>
                      </a:r>
                    </a:p>
                  </a:txBody>
                  <a:tcPr marL="66462" marR="6646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5" name="Rectangle 1"/>
          <p:cNvSpPr>
            <a:spLocks noChangeArrowheads="1"/>
          </p:cNvSpPr>
          <p:nvPr/>
        </p:nvSpPr>
        <p:spPr bwMode="auto">
          <a:xfrm>
            <a:off x="1692275" y="251150"/>
            <a:ext cx="64801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49263" eaLnBrk="0" hangingPunct="0"/>
            <a:r>
              <a:rPr lang="ru-RU" sz="2800" b="1" dirty="0" smtClean="0">
                <a:solidFill>
                  <a:srgbClr val="0000FF"/>
                </a:solidFill>
                <a:cs typeface="Times New Roman" pitchFamily="18" charset="0"/>
              </a:rPr>
              <a:t>Условия </a:t>
            </a:r>
            <a:r>
              <a:rPr lang="ru-RU" sz="2800" b="1" dirty="0">
                <a:solidFill>
                  <a:srgbClr val="0000FF"/>
                </a:solidFill>
                <a:cs typeface="Times New Roman" pitchFamily="18" charset="0"/>
              </a:rPr>
              <a:t>развития УУД</a:t>
            </a:r>
            <a:endParaRPr lang="ru-RU" sz="2800" b="1" dirty="0">
              <a:solidFill>
                <a:srgbClr val="0000FF"/>
              </a:solidFill>
            </a:endParaRPr>
          </a:p>
          <a:p>
            <a:pPr indent="449263" eaLnBrk="0" hangingPunct="0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1774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</a:rPr>
              <a:t>    </a:t>
            </a:r>
            <a:r>
              <a:rPr lang="ru-RU" sz="4000" b="1" dirty="0">
                <a:solidFill>
                  <a:schemeClr val="bg1"/>
                </a:solidFill>
              </a:rPr>
              <a:t>« 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е р с п е к т и в а 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27088" y="0"/>
          <a:ext cx="8316912" cy="6593530"/>
        </p:xfrm>
        <a:graphic>
          <a:graphicData uri="http://schemas.openxmlformats.org/drawingml/2006/table">
            <a:tbl>
              <a:tblPr/>
              <a:tblGrid>
                <a:gridCol w="2808808"/>
                <a:gridCol w="5508104"/>
              </a:tblGrid>
              <a:tr h="983915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Помнить, что каждый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ребенок-индивидуален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Помогите найти в нем индивидуальные личные особенности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5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Регулятивные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Научить детей контролировать свою речь, выполнять и контролировать свои действия, оценивать выполненную им работу, научить исправлять ошибки.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2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Познавательные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Научить мыслить системно, учить их учиться, использовать схемы, планы, научить применять свои знания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0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Коммуникативные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Научить ребенка высказывать свои мысли, напомнить правилах ведения беседы, дискуссии.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Учитывать жизненный опыт, их интересы.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300">
                <a:cs typeface="Times New Roman" pitchFamily="18" charset="0"/>
              </a:rPr>
              <a:t>.</a:t>
            </a:r>
            <a:r>
              <a:rPr lang="ru-RU" sz="1100"/>
              <a:t> </a:t>
            </a: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59632" y="332656"/>
            <a:ext cx="6708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CC"/>
                </a:solidFill>
              </a:rPr>
              <a:t>Как помочь школьнику освоить УУД</a:t>
            </a:r>
            <a:endParaRPr lang="ru-RU" sz="28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12213</TotalTime>
  <Words>666</Words>
  <Application>Microsoft Office PowerPoint</Application>
  <PresentationFormat>Экран (4:3)</PresentationFormat>
  <Paragraphs>168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Технологические особенности  формирования  ведущих УУД на примере становления целостного взгляда на окружающий мир</vt:lpstr>
      <vt:lpstr>Слайд 8</vt:lpstr>
      <vt:lpstr>Слайд 9</vt:lpstr>
      <vt:lpstr>Формирование УУД на уроке </vt:lpstr>
      <vt:lpstr>Методическая система представления учебного материала в УМК  (на примере темы одного урока в 1 классе)</vt:lpstr>
      <vt:lpstr>Слайд 12</vt:lpstr>
    </vt:vector>
  </TitlesOfParts>
  <Company>PROSV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«ШКОЛА РОССИИ»</dc:title>
  <dc:creator>MAntoshin</dc:creator>
  <cp:lastModifiedBy>Admin</cp:lastModifiedBy>
  <cp:revision>1057</cp:revision>
  <dcterms:created xsi:type="dcterms:W3CDTF">2008-09-01T13:32:25Z</dcterms:created>
  <dcterms:modified xsi:type="dcterms:W3CDTF">2012-04-11T16:39:40Z</dcterms:modified>
</cp:coreProperties>
</file>