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7" r:id="rId4"/>
    <p:sldId id="258" r:id="rId5"/>
    <p:sldId id="259" r:id="rId6"/>
    <p:sldId id="261" r:id="rId7"/>
    <p:sldId id="262" r:id="rId8"/>
    <p:sldId id="277" r:id="rId9"/>
    <p:sldId id="263" r:id="rId10"/>
    <p:sldId id="264" r:id="rId11"/>
    <p:sldId id="265" r:id="rId12"/>
    <p:sldId id="278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Начало года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Начало года 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0.33300000000000013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Начало года 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0.16700000000000001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низкий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Начало года 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hape val="cone"/>
        <c:axId val="80327808"/>
        <c:axId val="80329344"/>
        <c:axId val="0"/>
      </c:bar3DChart>
      <c:catAx>
        <c:axId val="80327808"/>
        <c:scaling>
          <c:orientation val="minMax"/>
        </c:scaling>
        <c:axPos val="b"/>
        <c:tickLblPos val="nextTo"/>
        <c:crossAx val="80329344"/>
        <c:crosses val="autoZero"/>
        <c:auto val="1"/>
        <c:lblAlgn val="ctr"/>
        <c:lblOffset val="100"/>
      </c:catAx>
      <c:valAx>
        <c:axId val="80329344"/>
        <c:scaling>
          <c:orientation val="minMax"/>
        </c:scaling>
        <c:axPos val="l"/>
        <c:majorGridlines/>
        <c:numFmt formatCode="0%" sourceLinked="1"/>
        <c:tickLblPos val="nextTo"/>
        <c:crossAx val="80327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Конец года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0.41600000000000009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 средний уровень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Конец года 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0.58399999999999996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Конец года 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</c:ser>
        <c:shape val="cone"/>
        <c:axId val="96604544"/>
        <c:axId val="96606080"/>
        <c:axId val="0"/>
      </c:bar3DChart>
      <c:catAx>
        <c:axId val="96604544"/>
        <c:scaling>
          <c:orientation val="minMax"/>
        </c:scaling>
        <c:axPos val="b"/>
        <c:tickLblPos val="nextTo"/>
        <c:crossAx val="96606080"/>
        <c:crosses val="autoZero"/>
        <c:auto val="1"/>
        <c:lblAlgn val="ctr"/>
        <c:lblOffset val="100"/>
      </c:catAx>
      <c:valAx>
        <c:axId val="96606080"/>
        <c:scaling>
          <c:orientation val="minMax"/>
        </c:scaling>
        <c:axPos val="l"/>
        <c:majorGridlines/>
        <c:numFmt formatCode="0%" sourceLinked="1"/>
        <c:tickLblPos val="nextTo"/>
        <c:crossAx val="96604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8B43B8-81BD-4A8D-ACE3-CED9458F458E}" type="datetimeFigureOut">
              <a:rPr lang="ru-RU" smtClean="0"/>
              <a:pPr/>
              <a:t>02.11.2010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D9923E-2C64-4890-A7D9-7276CD8F0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iplomforum.ru/f119/t30834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8062912" cy="1470025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53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Инновационный проект </a:t>
            </a:r>
            <a:endParaRPr lang="ru-RU" sz="53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86124"/>
            <a:ext cx="8062912" cy="246460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tantia" pitchFamily="18" charset="0"/>
                <a:hlinkClick r:id="rId2"/>
              </a:rPr>
              <a:t>Использование игровых приемов при коррекции лексико-грамматических нарушений у детей старшего дошкольного возраста с общим недоразвитием речи 3 уровня</a:t>
            </a:r>
            <a:endParaRPr lang="ru-RU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Обследование лексико-грамматического строя речи дошкольников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Обследование статической и динамической координации артикуляционных движений.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Обследование звукопроизношения.</a:t>
            </a:r>
          </a:p>
          <a:p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Исследование </a:t>
            </a:r>
            <a:r>
              <a:rPr lang="ru-RU" i="1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звуко-слоговой</a:t>
            </a:r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структуры.</a:t>
            </a:r>
          </a:p>
          <a:p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Состояние фонематического восприятия</a:t>
            </a:r>
          </a:p>
          <a:p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Исследование грамматического строя речи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i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Исследование словаря и навыков словообразования.</a:t>
            </a:r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67494"/>
            <a:ext cx="7829576" cy="123268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При проведении обработки результатов обследования лексико-грамматического строя речи дошкольников была составлена сводная таблица: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/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928802"/>
          <a:ext cx="7715304" cy="4429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710"/>
                <a:gridCol w="1775942"/>
                <a:gridCol w="1928826"/>
                <a:gridCol w="1928826"/>
              </a:tblGrid>
              <a:tr h="1053909"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Уровни</a:t>
                      </a:r>
                      <a:r>
                        <a:rPr lang="ru-RU" sz="1400" baseline="0" dirty="0" smtClean="0">
                          <a:latin typeface="Georg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Georgia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Высокий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Средний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Низкий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7362"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 smtClean="0">
                          <a:latin typeface="Georgia"/>
                          <a:ea typeface="Times New Roman"/>
                          <a:cs typeface="Times New Roman"/>
                        </a:rPr>
                        <a:t>Воспроизведение </a:t>
                      </a: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лексико-грамматических конструкций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3(25%)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9(75%)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7362"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Понимание лексико-грамматических </a:t>
                      </a:r>
                      <a:r>
                        <a:rPr lang="ru-RU" sz="1400" dirty="0" err="1">
                          <a:latin typeface="Georgia"/>
                          <a:ea typeface="Times New Roman"/>
                          <a:cs typeface="Times New Roman"/>
                        </a:rPr>
                        <a:t>констукций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4(33,3%)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5(41,6%)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3(25%)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0522">
                <a:tc>
                  <a:txBody>
                    <a:bodyPr/>
                    <a:lstStyle/>
                    <a:p>
                      <a:pPr marL="18034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Грамматический строй речи Словарь и словообразование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>
                          <a:latin typeface="Georgia"/>
                          <a:ea typeface="Times New Roman"/>
                          <a:cs typeface="Times New Roman"/>
                        </a:rPr>
                        <a:t>7(58,3%)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1(8,3%)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indent="26987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33475" algn="l"/>
                        </a:tabLst>
                      </a:pPr>
                      <a:r>
                        <a:rPr lang="ru-RU" sz="1400" dirty="0">
                          <a:latin typeface="Georgia"/>
                          <a:ea typeface="Times New Roman"/>
                          <a:cs typeface="Times New Roman"/>
                        </a:rPr>
                        <a:t>4(33,3%)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Результаты диагностики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Высокий уровень развития грамматического строя речи никто из детей не показал, на среднем уровне - 4 человек, что составило 33,3%, на уровне ниже среднего - 2 человека – 16,7% и 6 детей показали низкий уровень развития, что составило 50%. </a:t>
            </a:r>
          </a:p>
          <a:p>
            <a:endParaRPr lang="ru-RU" sz="2400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2400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2857496"/>
          <a:ext cx="6500858" cy="3603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Инновация проекта 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Дети испытывали трудности в образовании прилагательных, образовании уменьшительно-ласкательных форм существительных. Сложным были задания на уровень обобщений, «скажи наоборот» и «название детенышей животных».</a:t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   При исследовании состояния грамматического строя речи дети допускали такие ошибки как искажение смысла и структуры предложений, нарушали порядок слов в предложении, пропускали или заменяли слова в употреблении предложных конструкций с предлогами. Сложным было задание на образование существительных множественного числа в именительном и родительном падежах.</a:t>
            </a:r>
          </a:p>
          <a:p>
            <a:endParaRPr lang="ru-RU" sz="18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pPr algn="just"/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На основании полученных данных логопедического обследования основное внимание было отведено формированию лексико-грамматического строя речи, мною были </a:t>
            </a:r>
            <a:r>
              <a:rPr lang="ru-RU" sz="1800" b="1" i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РАЗРАБОТАНЫ И СИСТЕМАТИЗИРОВАНЫ АВТОРСКИЕ  ДИДАКТИЧЕСКИЕ ИГРЫ</a:t>
            </a: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, которые могут быть использованы в логопедической работе с детьми с общим недоразвитием речи 3 уровня по формированию у них грамматического строя речи.</a:t>
            </a:r>
            <a:endParaRPr lang="ru-RU" sz="1800" b="1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Задачи для развития  лексико-грамматической стороны речи дошкольников</a:t>
            </a:r>
            <a:r>
              <a:rPr lang="ru-RU" sz="3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научить самостоятельному образованию новых форм слова;</a:t>
            </a:r>
          </a:p>
          <a:p>
            <a:pPr>
              <a:buFont typeface="Wingdings" pitchFamily="2" charset="2"/>
              <a:buChar char="v"/>
            </a:pPr>
            <a:endParaRPr lang="ru-RU" sz="4000" b="1" i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научить правильному образованию трудных форм повелительного наклонения глаголов;</a:t>
            </a:r>
          </a:p>
          <a:p>
            <a:pPr>
              <a:buFont typeface="Wingdings" pitchFamily="2" charset="2"/>
              <a:buChar char="v"/>
            </a:pPr>
            <a:endParaRPr lang="ru-RU" sz="4000" b="1" i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       научить правильному образованию притяжательных и относительных прилагательных;</a:t>
            </a: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научить правильному согласованию существительных с прилагательными, числительными, местоимениями;</a:t>
            </a: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научить правилам согласования слов в предложениях с использованием предлогов</a:t>
            </a:r>
            <a:b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</a:br>
            <a:endParaRPr lang="ru-RU" sz="4000" b="1" i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научить детей грамматически правильно строить предложения (простые, сложносочиненные и сложноподчиненные);</a:t>
            </a:r>
            <a:b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</a:br>
            <a:endParaRPr lang="ru-RU" sz="4000" b="1" i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формировать навыки связной речи.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72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250000"/>
              </a:lnSpc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Всю работу я разделила на два раздела, это - работа над словом и работа над предложением.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92935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Так при работе над словом, мы формировали предметную отнесенность слова (т.е. связь наименования с предметом), на ее основе формировали обобщающую функцию слова (т.е. отнесенность слова не только к отдельному предмету, но и к группе подобных предметов). Формировали понятийно-обобщающую функцию слова (т.е. отнесенность слова к классу предметов: мебель, посуда и т.д.).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</a:b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     Формирование обобщающей функции слова строилась на развитии у ребенка умений выделять свойства и признаки предметов, обозначаемые данным словом, умений находить общий признак среди признаков, выделяющих предметы. В этой работе по выделению признаков предметов, мы учили сравнивать предметы между собой, делать вывод о сходстве или несходстве предметов, развивая наблюдательность детей, их познавательную активность.</a:t>
            </a:r>
          </a:p>
          <a:p>
            <a:pPr algn="just">
              <a:lnSpc>
                <a:spcPct val="150000"/>
              </a:lnSpc>
              <a:buNone/>
            </a:pPr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692948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 При работе над простым предложением, основной акцент мы делали на составление предложений и определение количества слов. Предложение мы составляли с опорой на картинку и давали его схему. На индивидуальных занятиях дети учились не только определять количество слов и их порядок в предложении, но и ставить к каждому слову вопросы «кто?» И «что делает?». Работа с предложением должна быть для ребенка осознанной, а игровая форма помогала варьировать задания и ситуацию при сохранении одного и того же речевого действия. 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  <a:cs typeface="Times New Roman" pitchFamily="18" charset="0"/>
              </a:rPr>
              <a:t> В работе с простым предложением в процессе обучения дети должны овладеть, умением развертывать, распространять предложение, перестраивать его структуру при одном и том же содержании в зависимости от интонации. </a:t>
            </a:r>
            <a:endParaRPr lang="ru-RU" sz="1800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4045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Работая над предлогами в предложениях, основной задачей было: научить детей слышать в речи окружающих предлоги, правильно понимать их значение и пользоваться ими в собственной речи. Дети с нарушениями речи, опускают предлоги или воспринимают их как часть слова. </a:t>
            </a:r>
          </a:p>
          <a:p>
            <a:pPr algn="just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Поэтому в своей работе, я старалась так организовать игры, чтобы смысловой центр высказывания приходился на предлог.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Параллельно с работой по развитию лексико-грамматического строя речи нами проводилась работа по развитию у детей высших психических процессов: памяти, внимания, мышления. Практически на всех этапах фронтальных занятий нашей целью было развитие этих функций.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Century" pitchFamily="18" charset="0"/>
              </a:rPr>
              <a:t>«Что, Где, Когда»</a:t>
            </a:r>
            <a:endParaRPr lang="ru-RU" sz="5400" dirty="0"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2808"/>
            <a:ext cx="8472518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>
                <a:latin typeface="Constantia" pitchFamily="18" charset="0"/>
              </a:rPr>
              <a:t>Исследование проводилось на базе логопедической группы МДОУ «Центр развития ребенка – детский сад № 6 «Ласточка».</a:t>
            </a:r>
          </a:p>
          <a:p>
            <a:pPr algn="just">
              <a:buNone/>
            </a:pPr>
            <a:endParaRPr lang="en-US" dirty="0" smtClean="0">
              <a:latin typeface="Constantia" pitchFamily="18" charset="0"/>
            </a:endParaRPr>
          </a:p>
          <a:p>
            <a:pPr algn="ctr"/>
            <a:r>
              <a:rPr lang="ru-RU" dirty="0" smtClean="0">
                <a:latin typeface="Constantia" pitchFamily="18" charset="0"/>
              </a:rPr>
              <a:t>В исследование принимали участие12 детей старшего дошкольного возраста.</a:t>
            </a:r>
          </a:p>
          <a:p>
            <a:pPr algn="just">
              <a:buNone/>
            </a:pP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Результаты проекта </a:t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28736"/>
            <a:ext cx="8286808" cy="55399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В результате проведенной работы были отмечено , что произошло повышение уровня изменения состояния лексико-грамматического строя речи. Данные, полученные в конце года, говорят о том, что уровень развития лексико-грамматического строя повысился. Состояние словаря и состояние грамматического строя речи детей улучшилось. 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Так высокий уровень показали 5 человек, что составило 41,6% и остальные 7 человек – 58,4% - показали уровень выше среднего, низкий уровень никто из детей не показал. Это свидетельствует о том, что состояние лексико-грамматического строя речи улучшилось на 50%.</a:t>
            </a:r>
            <a:b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В целом, результаты работы отразили достаточно высокий уровень изменения состояния лексико-грамматического строя речи детей после применения игровых средств. </a:t>
            </a: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endParaRPr lang="ru-RU" sz="1400" b="1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3714752"/>
          <a:ext cx="757242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3268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Заключение  проекта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9744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Данный опыт  показал, что создание оптимальных условий применения игровых средств, представленных здесь , для преодоления лексико-грамматического недоразвития позволяет находить новые пути и методы его исправления, что, в свою очередь, создает базу для качественного обучения дошкольников грамоте.</a:t>
            </a:r>
          </a:p>
          <a:p>
            <a:pPr algn="just">
              <a:buNone/>
            </a:pP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Использование предложенными мной и серией  игр и упражнений в коррекционной работе показало эффективные результаты по формированию лексико-грамматического строя речи у детей с общим недоразвитием речи 3 уровня.</a:t>
            </a:r>
          </a:p>
          <a:p>
            <a:pPr algn="just">
              <a:buNone/>
            </a:pP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Данные в этой работе рекомендации по использованию игры, как метода логопедической работы, в процессе фронтальных занятий с детьми, имеющими лексико-грамматическое недоразвитие, прошли практическую проверку, которая подтвердила их эффективность. Что свидетельствует о том, что педагогическая идея опыта подтвердилась.</a:t>
            </a:r>
          </a:p>
          <a:p>
            <a:pPr algn="just">
              <a:buNone/>
            </a:pP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endParaRPr lang="ru-RU" sz="1800" b="1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>
            <a:normAutofit/>
          </a:bodyPr>
          <a:lstStyle/>
          <a:p>
            <a:pPr lvl="1" algn="ctr">
              <a:lnSpc>
                <a:spcPct val="200000"/>
              </a:lnSpc>
            </a:pP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 Кратковременный длился 1 год </a:t>
            </a:r>
            <a:endParaRPr lang="ru-RU" sz="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Для детей - дошкольников, страдающих различными речевыми расстройствами, игровая деятельность сохраняет свое значение и роль как необходимое условие всестороннего развития их личности и интеллекта.</a:t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     Однако недостатки звукопроизношения, недостаточно четкое восприятие звукового образа слов, ограниченность словаря, полное или частичное отсутствие грамматических форм, а также изменения темпа речи, ее плавности - все это, в разной степени влияет на игровую деятельность детей с речевыми расстройствами, порождает у них и особенности поведения в игре.</a:t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endParaRPr lang="ru-RU" sz="1800" b="1" i="1" u="sng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8604"/>
            <a:ext cx="8946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Актуальность проекта 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Практическая значимость проекта 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20000"/>
              </a:lnSpc>
            </a:pPr>
            <a:r>
              <a:rPr lang="ru-RU" sz="33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Проект заключается в том, что разработанные  мной авторские дидактический игры, влияющие на развитие лексико-грамматического строя речи, могут  представлять интерес для</a:t>
            </a:r>
            <a:endParaRPr lang="ru-RU" sz="3300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33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    педагогических работников: логопедов, воспитателей - работающих с детьми дошкольного возраста.</a:t>
            </a:r>
            <a:br>
              <a:rPr lang="ru-RU" sz="33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</a:br>
            <a:r>
              <a:rPr lang="ru-RU" sz="33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/>
            </a:r>
            <a:br>
              <a:rPr lang="ru-RU" sz="33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</a:br>
            <a:endParaRPr lang="ru-RU" sz="3300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Педагогическая идея проекта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Заключается в  предположение о том, что коррекция общего недоразвития речи будет более эффективна при условии учета: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pPr lvl="0"/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ведущего вида деятельности;</a:t>
            </a:r>
            <a:b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</a:b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pPr lvl="0"/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строении лексики и законах грамматического структурирования;</a:t>
            </a:r>
            <a:b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</a:b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pPr lvl="0"/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характера проявлений лексико-грамматических нарушений;</a:t>
            </a:r>
            <a:b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</a:b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pPr lvl="0"/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>индивидуальных речевых и психических особенностей детей с общим недоразвитием речи.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entury" pitchFamily="18" charset="0"/>
              </a:rPr>
            </a:b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6124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Теоретическая база проекта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57694"/>
          </a:xfrm>
        </p:spPr>
        <p:txBody>
          <a:bodyPr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Анализ работ отечественных (А.С. </a:t>
            </a:r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Выготский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, А.В. Запорожец, А.Н. Леонтьев , А.А. </a:t>
            </a:r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Люблинская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, С. А. </a:t>
            </a:r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Рубенштейн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 Д.П. </a:t>
            </a:r>
            <a:r>
              <a:rPr lang="ru-RU" sz="16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Эльконин</a:t>
            </a: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) специалистов, посвященных проблеме речевого развития у детей, имеющих различные нарушения речи, показали, что в настоящее время проблема развития речи, ее звуковая сторона, словарный состав, грамматический строй у детей, имеющих различные нарушения речи, привлекает внимание многих специалистов.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В то же время, некоторые аспекты этой проблемы требуют дополнительного изучения; проблеме применения игры в логопедической работе посвящено немало работ ведущих специалистов. Ими разработано и предложено для применения достаточно много игровых приемов по преодолению нарушений в развитии лексики, грамматики, фонетики. </a:t>
            </a:r>
          </a:p>
          <a:p>
            <a:pPr>
              <a:lnSpc>
                <a:spcPct val="150000"/>
              </a:lnSpc>
              <a:buNone/>
            </a:pPr>
            <a: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1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/>
            <a: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Значение игры как ведущего всесторонне развивающего дошкольников вида деятельности позволяет широко использовать игровые приемы в логопедической работе. А также выводит игру на первый план среди разнообразных методов при коррекционном воздействии. Посредством применения игры и отдельных игровых действий в ходе занятий можно преодолеть ряд трудностей, возникающих в коррекционной работе с детьми, имеющими речевые нарушения.</a:t>
            </a:r>
          </a:p>
          <a:p>
            <a:pPr algn="just">
              <a:buNone/>
            </a:pPr>
            <a: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endParaRPr lang="ru-RU" sz="2000" dirty="0" smtClean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  <a:p>
            <a:pPr algn="just"/>
            <a: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Анализ работ специалистов, посвященных проблеме преодоления лексико-грамматического недоразвития у дошкольников, а также проведенная работа  подтвердили особую актуальность проблемы.</a:t>
            </a:r>
          </a:p>
          <a:p>
            <a:pPr algn="just">
              <a:buNone/>
            </a:pPr>
            <a: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       Таким образом, проблема целесообразного и адекватного использования дидактических игр, игровых приемов на разных этапах логопедической работы приобретает большое теоретическое и практическое значение.</a:t>
            </a:r>
          </a:p>
          <a:p>
            <a:pPr algn="just">
              <a:buNone/>
            </a:pPr>
            <a: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</a:br>
            <a:endParaRPr lang="ru-RU" sz="20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Технология проекта 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542925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В начале учебного года для выявления уровня речевого развития детей я провела диагностики устной речи по тестовой  методике Т.А. </a:t>
            </a:r>
            <a:r>
              <a:rPr lang="ru-RU" sz="2800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Фотековой</a:t>
            </a:r>
            <a:r>
              <a:rPr lang="ru-RU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Constantia" pitchFamily="18" charset="0"/>
              </a:rPr>
              <a:t>, данные которой позволили выявить первоначальный уровень развития лексико-грамматического строя речи, у каждого он был различен. </a:t>
            </a:r>
            <a:endParaRPr lang="ru-RU" sz="2800" dirty="0">
              <a:ln w="50800"/>
              <a:solidFill>
                <a:schemeClr val="bg1">
                  <a:shade val="50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594</TotalTime>
  <Words>965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  Инновационный проект </vt:lpstr>
      <vt:lpstr>«Что, Где, Когда»</vt:lpstr>
      <vt:lpstr>Слайд 3</vt:lpstr>
      <vt:lpstr>Слайд 4</vt:lpstr>
      <vt:lpstr>Практическая значимость проекта </vt:lpstr>
      <vt:lpstr>Педагогическая идея проекта</vt:lpstr>
      <vt:lpstr>Теоретическая база проекта </vt:lpstr>
      <vt:lpstr>Слайд 8</vt:lpstr>
      <vt:lpstr>Технология проекта </vt:lpstr>
      <vt:lpstr>Обследование лексико-грамматического строя речи дошкольников </vt:lpstr>
      <vt:lpstr>При проведении обработки результатов обследования лексико-грамматического строя речи дошкольников была составлена сводная таблица: </vt:lpstr>
      <vt:lpstr>Результаты диагностики </vt:lpstr>
      <vt:lpstr>Инновация проекта </vt:lpstr>
      <vt:lpstr>Задачи для развития  лексико-грамматической стороны речи дошкольников  </vt:lpstr>
      <vt:lpstr>Слайд 15</vt:lpstr>
      <vt:lpstr>Слайд 16</vt:lpstr>
      <vt:lpstr>Слайд 17</vt:lpstr>
      <vt:lpstr>Слайд 18</vt:lpstr>
      <vt:lpstr>Слайд 19</vt:lpstr>
      <vt:lpstr>    Результаты проекта     </vt:lpstr>
      <vt:lpstr>Заключение  проекта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проект </dc:title>
  <dc:creator>Admin</dc:creator>
  <cp:lastModifiedBy>Admin</cp:lastModifiedBy>
  <cp:revision>42</cp:revision>
  <dcterms:created xsi:type="dcterms:W3CDTF">2010-10-28T10:17:27Z</dcterms:created>
  <dcterms:modified xsi:type="dcterms:W3CDTF">2010-11-02T05:48:54Z</dcterms:modified>
</cp:coreProperties>
</file>