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5E41-3B19-4D09-A09C-D6DB49E35DF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056B-9BAD-41B4-B8F1-A6B8A4E8B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03f6caab.jpg"/>
          <p:cNvPicPr>
            <a:picLocks noChangeAspect="1"/>
          </p:cNvPicPr>
          <p:nvPr/>
        </p:nvPicPr>
        <p:blipFill>
          <a:blip r:embed="rId2" cstate="print"/>
          <a:srcRect b="10055"/>
          <a:stretch>
            <a:fillRect/>
          </a:stretch>
        </p:blipFill>
        <p:spPr>
          <a:xfrm>
            <a:off x="0" y="0"/>
            <a:ext cx="9144000" cy="684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00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      ТАЙНЫ ВКУСА </a:t>
            </a:r>
          </a:p>
          <a:p>
            <a:r>
              <a:rPr lang="ru-RU" sz="5400" b="1" dirty="0" smtClean="0">
                <a:solidFill>
                  <a:srgbClr val="00B050"/>
                </a:solidFill>
              </a:rPr>
              <a:t>СОЛЕНЫХ СУХАРИКОВ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этап</a:t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Определение влияния соли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на живые организмы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indent="355600"/>
            <a:r>
              <a:rPr lang="ru-RU" sz="2800" b="1" dirty="0" smtClean="0"/>
              <a:t>1. Прорастили семена помидоров</a:t>
            </a:r>
          </a:p>
          <a:p>
            <a:pPr marL="4763" indent="355600"/>
            <a:r>
              <a:rPr lang="ru-RU" sz="2800" b="1" dirty="0" smtClean="0"/>
              <a:t>2. Поливали одно растение обычной водой, другое  - подсоленной.</a:t>
            </a:r>
          </a:p>
          <a:p>
            <a:pPr marL="4763" indent="355600"/>
            <a:r>
              <a:rPr lang="ru-RU" sz="2800" b="1" dirty="0" smtClean="0"/>
              <a:t>3. Через несколько дней растение, поливаемое подсоленной водой, погибло.</a:t>
            </a:r>
          </a:p>
        </p:txBody>
      </p:sp>
      <p:pic>
        <p:nvPicPr>
          <p:cNvPr id="7" name="Рисунок 6" descr="Фото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3240360" cy="28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 descr="Фото0716.jpg"/>
          <p:cNvPicPr>
            <a:picLocks noChangeAspect="1"/>
          </p:cNvPicPr>
          <p:nvPr/>
        </p:nvPicPr>
        <p:blipFill>
          <a:blip r:embed="rId3" cstate="print"/>
          <a:srcRect l="3798" r="5053"/>
          <a:stretch>
            <a:fillRect/>
          </a:stretch>
        </p:blipFill>
        <p:spPr>
          <a:xfrm>
            <a:off x="5004048" y="3789040"/>
            <a:ext cx="3456384" cy="28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892480" cy="72008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</a:rPr>
              <a:t>Вывод</a:t>
            </a:r>
            <a:r>
              <a:rPr lang="ru-RU" sz="3200" b="1" dirty="0" smtClean="0">
                <a:solidFill>
                  <a:srgbClr val="00B050"/>
                </a:solidFill>
              </a:rPr>
              <a:t>: с избыточной солью живые организмы погибают.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/>
              <a:t> Люди тоже не являются исключением. </a:t>
            </a:r>
          </a:p>
          <a:p>
            <a:pPr lvl="0" algn="just"/>
            <a:endParaRPr lang="ru-RU" sz="800" b="1" dirty="0" smtClean="0"/>
          </a:p>
          <a:p>
            <a:pPr lvl="0" algn="just"/>
            <a:r>
              <a:rPr lang="ru-RU" sz="2800" b="1" dirty="0" smtClean="0"/>
              <a:t>Исходя из второго этапа исследования</a:t>
            </a:r>
          </a:p>
          <a:p>
            <a:pPr lvl="0" algn="just"/>
            <a:r>
              <a:rPr lang="ru-RU" sz="2800" b="1" dirty="0" smtClean="0"/>
              <a:t> становится понятно: если человек </a:t>
            </a:r>
          </a:p>
          <a:p>
            <a:pPr lvl="0" algn="just"/>
            <a:r>
              <a:rPr lang="ru-RU" sz="2800" b="1" dirty="0" smtClean="0"/>
              <a:t>будет съедать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несколько</a:t>
            </a:r>
            <a:r>
              <a:rPr lang="ru-RU" sz="2800" b="1" dirty="0" smtClean="0"/>
              <a:t> пачек сухариков</a:t>
            </a:r>
          </a:p>
          <a:p>
            <a:pPr lvl="0" algn="just"/>
            <a:r>
              <a:rPr lang="ru-RU" sz="2800" b="1" dirty="0" smtClean="0"/>
              <a:t> в день, то он превысит свою </a:t>
            </a:r>
            <a:r>
              <a:rPr lang="ru-RU" sz="2800" b="1" i="1" dirty="0" smtClean="0">
                <a:solidFill>
                  <a:srgbClr val="FF0000"/>
                </a:solidFill>
              </a:rPr>
              <a:t>суточную норму</a:t>
            </a:r>
          </a:p>
          <a:p>
            <a:pPr lvl="0" algn="just"/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800" b="1" dirty="0" smtClean="0"/>
              <a:t>потребления соли. А соль в</a:t>
            </a:r>
          </a:p>
          <a:p>
            <a:pPr lvl="0" algn="just"/>
            <a:r>
              <a:rPr lang="ru-RU" sz="2800" b="1" dirty="0" smtClean="0"/>
              <a:t>                                  больших количествах</a:t>
            </a:r>
          </a:p>
          <a:p>
            <a:pPr marL="2773363" lvl="0" indent="-2773363" algn="just"/>
            <a:r>
              <a:rPr lang="ru-RU" sz="2800" b="1" dirty="0" smtClean="0"/>
              <a:t>                                  вызывает у человека заболевания почек, сердца и сосудов.</a:t>
            </a:r>
            <a:endParaRPr lang="ru-RU" sz="2800" dirty="0" smtClean="0"/>
          </a:p>
        </p:txBody>
      </p:sp>
      <p:pic>
        <p:nvPicPr>
          <p:cNvPr id="6" name="Рисунок 5" descr="82145955_s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2520280" cy="2546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 descr="productimage-picture-00016414-116151_jpg_620x620_q85.jpg"/>
          <p:cNvPicPr>
            <a:picLocks noChangeAspect="1"/>
          </p:cNvPicPr>
          <p:nvPr/>
        </p:nvPicPr>
        <p:blipFill>
          <a:blip r:embed="rId3" cstate="print"/>
          <a:srcRect l="10961" t="6550" r="9571" b="13364"/>
          <a:stretch>
            <a:fillRect/>
          </a:stretch>
        </p:blipFill>
        <p:spPr>
          <a:xfrm>
            <a:off x="6876256" y="980728"/>
            <a:ext cx="208823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00B050"/>
                </a:solidFill>
              </a:rPr>
              <a:t>Вывод</a:t>
            </a:r>
            <a:r>
              <a:rPr lang="ru-RU" sz="6000" b="1" dirty="0" smtClean="0">
                <a:solidFill>
                  <a:srgbClr val="00B050"/>
                </a:solidFill>
              </a:rPr>
              <a:t>: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 </a:t>
            </a:r>
            <a:r>
              <a:rPr lang="ru-RU" sz="3200" b="1" dirty="0" smtClean="0"/>
              <a:t>Частое употребление соленых сухариков приносит </a:t>
            </a:r>
            <a:r>
              <a:rPr lang="ru-RU" sz="3200" b="1" dirty="0" smtClean="0">
                <a:solidFill>
                  <a:srgbClr val="FF0000"/>
                </a:solidFill>
              </a:rPr>
              <a:t>вред</a:t>
            </a:r>
            <a:r>
              <a:rPr lang="ru-RU" sz="3200" b="1" dirty="0" smtClean="0"/>
              <a:t> организму</a:t>
            </a:r>
            <a:endParaRPr lang="ru-RU" sz="32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32856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Рекомендации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56490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1.</a:t>
            </a:r>
            <a:r>
              <a:rPr lang="ru-RU" sz="2800" dirty="0" smtClean="0"/>
              <a:t> </a:t>
            </a:r>
            <a:r>
              <a:rPr lang="ru-RU" sz="2800" b="1" dirty="0" smtClean="0"/>
              <a:t>Прежде чем купить пакет сухариков, задумайтесь, что важнее: 5 минут удовольствия или здоровье?</a:t>
            </a:r>
          </a:p>
          <a:p>
            <a:r>
              <a:rPr lang="ru-RU" sz="2800" b="1" dirty="0" smtClean="0"/>
              <a:t>2. Сделайте сухарики сами: нарежьте хлеб, натрите его чесноком, сыром и т.д. и посушите его в духовке или микроволновой печи.</a:t>
            </a:r>
            <a:endParaRPr lang="ru-RU" sz="2800" b="1" dirty="0"/>
          </a:p>
        </p:txBody>
      </p:sp>
      <p:pic>
        <p:nvPicPr>
          <p:cNvPr id="10" name="Рисунок 9" descr="suhari_rzha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25144"/>
            <a:ext cx="316835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то0721.jpg"/>
          <p:cNvPicPr>
            <a:picLocks noChangeAspect="1"/>
          </p:cNvPicPr>
          <p:nvPr/>
        </p:nvPicPr>
        <p:blipFill>
          <a:blip r:embed="rId2" cstate="print"/>
          <a:srcRect t="4940" r="2817"/>
          <a:stretch>
            <a:fillRect/>
          </a:stretch>
        </p:blipFill>
        <p:spPr>
          <a:xfrm>
            <a:off x="4175448" y="3212976"/>
            <a:ext cx="4968552" cy="3645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 descr="CAM_0052.JPG"/>
          <p:cNvPicPr>
            <a:picLocks noChangeAspect="1"/>
          </p:cNvPicPr>
          <p:nvPr/>
        </p:nvPicPr>
        <p:blipFill>
          <a:blip r:embed="rId3" cstate="print"/>
          <a:srcRect l="6207" t="17704" r="10170"/>
          <a:stretch>
            <a:fillRect/>
          </a:stretch>
        </p:blipFill>
        <p:spPr>
          <a:xfrm>
            <a:off x="0" y="0"/>
            <a:ext cx="4572000" cy="3374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076056" y="18864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Дренца</a:t>
            </a:r>
            <a:r>
              <a:rPr lang="ru-RU" sz="2400" b="1" dirty="0" smtClean="0"/>
              <a:t> Данила и </a:t>
            </a:r>
            <a:r>
              <a:rPr lang="ru-RU" sz="2400" b="1" dirty="0" err="1" smtClean="0"/>
              <a:t>Пешехонцев</a:t>
            </a:r>
            <a:r>
              <a:rPr lang="ru-RU" sz="2400" b="1" dirty="0" smtClean="0"/>
              <a:t> Виктор </a:t>
            </a:r>
          </a:p>
          <a:p>
            <a:pPr algn="ctr"/>
            <a:r>
              <a:rPr lang="ru-RU" sz="2400" b="1" dirty="0" smtClean="0"/>
              <a:t>на Ярмарке исследовательских и творческих проектов учащихся начальной школы «Открытие»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365104"/>
            <a:ext cx="161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Результат: </a:t>
            </a:r>
          </a:p>
          <a:p>
            <a:pPr algn="ctr"/>
            <a:r>
              <a:rPr lang="en-US" sz="2400" b="1" dirty="0" smtClean="0"/>
              <a:t>I </a:t>
            </a:r>
            <a:r>
              <a:rPr lang="ru-RU" sz="2400" b="1" dirty="0" smtClean="0"/>
              <a:t>место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525658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 учащихся 1 «Б» класса</a:t>
            </a:r>
            <a:br>
              <a:rPr lang="ru-RU" b="1" dirty="0" smtClean="0"/>
            </a:br>
            <a:r>
              <a:rPr lang="ru-RU" b="1" dirty="0" smtClean="0"/>
              <a:t>МАОУ начальной школы-</a:t>
            </a:r>
            <a:br>
              <a:rPr lang="ru-RU" b="1" dirty="0" smtClean="0"/>
            </a:br>
            <a:r>
              <a:rPr lang="ru-RU" b="1" dirty="0" smtClean="0"/>
              <a:t>детского сада № 72</a:t>
            </a:r>
            <a:br>
              <a:rPr lang="ru-RU" b="1" dirty="0" smtClean="0"/>
            </a:br>
            <a:r>
              <a:rPr lang="ru-RU" b="1" dirty="0" smtClean="0"/>
              <a:t> г. Калининграда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Классный руководитель – Горбунова Елена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b="1" dirty="0" smtClean="0"/>
              <a:t>определить вред от употребления соленых сухариков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064896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solidFill>
                  <a:srgbClr val="FF0000"/>
                </a:solidFill>
              </a:rPr>
              <a:t>Этапы проекта:</a:t>
            </a:r>
          </a:p>
          <a:p>
            <a:pPr marL="514350" indent="-514350">
              <a:buAutoNum type="arabicPeriod"/>
            </a:pPr>
            <a:r>
              <a:rPr lang="ru-RU" sz="3900" b="1" dirty="0" smtClean="0">
                <a:solidFill>
                  <a:schemeClr val="tx1"/>
                </a:solidFill>
              </a:rPr>
              <a:t>Изучение состава соленых сухариков</a:t>
            </a:r>
          </a:p>
          <a:p>
            <a:pPr marL="514350" indent="-514350">
              <a:buAutoNum type="arabicPeriod"/>
            </a:pPr>
            <a:r>
              <a:rPr lang="ru-RU" sz="3900" b="1" dirty="0" smtClean="0">
                <a:solidFill>
                  <a:schemeClr val="tx1"/>
                </a:solidFill>
              </a:rPr>
              <a:t>Определение количества соли в пачке соленых сухариков</a:t>
            </a:r>
          </a:p>
          <a:p>
            <a:pPr marL="514350" indent="-514350">
              <a:buAutoNum type="arabicPeriod"/>
            </a:pPr>
            <a:r>
              <a:rPr lang="ru-RU" sz="3900" b="1" dirty="0" smtClean="0">
                <a:solidFill>
                  <a:schemeClr val="tx1"/>
                </a:solidFill>
              </a:rPr>
              <a:t>Определение влияния соли на живые организмы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этап</a:t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Изучение состава соленых сухариков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Состав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хлеб</a:t>
            </a:r>
            <a:r>
              <a:rPr lang="ru-RU" sz="2400" dirty="0" smtClean="0"/>
              <a:t>, изготовленный из смеси ржаной и пшеничной муки (мука ржаная обдирная, мука пшеничная 2сорт,вода питьевая, </a:t>
            </a:r>
            <a:r>
              <a:rPr lang="ru-RU" sz="2400" b="1" dirty="0" smtClean="0">
                <a:solidFill>
                  <a:srgbClr val="C00000"/>
                </a:solidFill>
              </a:rPr>
              <a:t>соль</a:t>
            </a:r>
            <a:r>
              <a:rPr lang="ru-RU" sz="2400" dirty="0" smtClean="0"/>
              <a:t> поваренная пищевая, дрожжи хлебопекарные прессованные),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масло</a:t>
            </a:r>
            <a:r>
              <a:rPr lang="ru-RU" sz="2400" dirty="0" smtClean="0"/>
              <a:t> растительное, комплексная </a:t>
            </a:r>
            <a:r>
              <a:rPr lang="ru-RU" sz="2400" dirty="0" err="1" smtClean="0"/>
              <a:t>вкусоароматическая</a:t>
            </a:r>
            <a:r>
              <a:rPr lang="ru-RU" sz="2400" dirty="0" smtClean="0"/>
              <a:t> добавка "бекон" (</a:t>
            </a:r>
            <a:r>
              <a:rPr lang="ru-RU" sz="2400" b="1" dirty="0" smtClean="0">
                <a:solidFill>
                  <a:srgbClr val="C00000"/>
                </a:solidFill>
              </a:rPr>
              <a:t>соль</a:t>
            </a:r>
            <a:r>
              <a:rPr lang="ru-RU" sz="2400" dirty="0" smtClean="0"/>
              <a:t>, натуральные и идентичные натуральным ароматические вещества, </a:t>
            </a:r>
            <a:r>
              <a:rPr lang="ru-RU" sz="2400" dirty="0" err="1" smtClean="0"/>
              <a:t>мальтодекстрин</a:t>
            </a:r>
            <a:r>
              <a:rPr lang="ru-RU" sz="2400" dirty="0" smtClean="0"/>
              <a:t>, декстроза,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специи</a:t>
            </a:r>
            <a:r>
              <a:rPr lang="ru-RU" sz="2400" dirty="0" smtClean="0"/>
              <a:t>, усилители вкуса и аромата (</a:t>
            </a:r>
            <a:r>
              <a:rPr lang="ru-RU" sz="2400" b="1" dirty="0" smtClean="0">
                <a:solidFill>
                  <a:srgbClr val="0070C0"/>
                </a:solidFill>
              </a:rPr>
              <a:t>Е621,Е627,Е631</a:t>
            </a:r>
            <a:r>
              <a:rPr lang="ru-RU" sz="2400" dirty="0" smtClean="0"/>
              <a:t>),жир растительный, добавка, препятствующая слеживанию и </a:t>
            </a:r>
            <a:r>
              <a:rPr lang="ru-RU" sz="2400" dirty="0" err="1" smtClean="0"/>
              <a:t>комкованию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0070C0"/>
                </a:solidFill>
              </a:rPr>
              <a:t>Е551</a:t>
            </a:r>
            <a:r>
              <a:rPr lang="ru-RU" sz="2400" dirty="0" smtClean="0"/>
              <a:t>),регулятор </a:t>
            </a:r>
            <a:r>
              <a:rPr lang="ru-RU" sz="2400" dirty="0" err="1" smtClean="0"/>
              <a:t>кислотности-лимонная</a:t>
            </a:r>
            <a:r>
              <a:rPr lang="ru-RU" sz="2400" dirty="0" smtClean="0"/>
              <a:t> кислота.</a:t>
            </a:r>
            <a:endParaRPr lang="ru-RU" sz="2400" dirty="0"/>
          </a:p>
        </p:txBody>
      </p:sp>
      <p:pic>
        <p:nvPicPr>
          <p:cNvPr id="5" name="Рисунок 4" descr="Фото047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941168"/>
            <a:ext cx="1944216" cy="171074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1188498">
            <a:off x="5735219" y="5044832"/>
            <a:ext cx="2115566" cy="1417553"/>
          </a:xfrm>
          <a:prstGeom prst="cloudCallout">
            <a:avLst>
              <a:gd name="adj1" fmla="val -98920"/>
              <a:gd name="adj2" fmla="val 10972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4128" y="5517232"/>
            <a:ext cx="21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А где бекон?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615617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Итак, в составе много пищевых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добавок с буквой 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e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19" y="4077072"/>
            <a:ext cx="3144349" cy="23582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340768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Е621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Глутамат</a:t>
            </a:r>
            <a:r>
              <a:rPr lang="ru-RU" sz="2400" dirty="0" smtClean="0"/>
              <a:t> натрия) — аллерген, </a:t>
            </a:r>
          </a:p>
          <a:p>
            <a:pPr lvl="0"/>
            <a:r>
              <a:rPr lang="ru-RU" sz="2400" dirty="0" smtClean="0"/>
              <a:t>ухудшает зрение, </a:t>
            </a:r>
            <a:r>
              <a:rPr lang="ru-RU" sz="2400" i="1" dirty="0" smtClean="0">
                <a:solidFill>
                  <a:srgbClr val="FF0000"/>
                </a:solidFill>
              </a:rPr>
              <a:t>опасен для детей </a:t>
            </a:r>
            <a:r>
              <a:rPr lang="ru-RU" sz="2400" dirty="0" smtClean="0"/>
              <a:t>привыканием.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Е627</a:t>
            </a:r>
            <a:r>
              <a:rPr lang="ru-RU" sz="2400" dirty="0" smtClean="0"/>
              <a:t> (</a:t>
            </a:r>
            <a:r>
              <a:rPr lang="ru-RU" sz="2400" dirty="0" err="1" smtClean="0"/>
              <a:t>Гуанилат</a:t>
            </a:r>
            <a:r>
              <a:rPr lang="ru-RU" sz="2400" dirty="0" smtClean="0"/>
              <a:t> натрия </a:t>
            </a:r>
            <a:r>
              <a:rPr lang="ru-RU" sz="2400" dirty="0" err="1" smtClean="0"/>
              <a:t>двузамещенный</a:t>
            </a:r>
            <a:r>
              <a:rPr lang="ru-RU" sz="2400" dirty="0" smtClean="0"/>
              <a:t>) — </a:t>
            </a:r>
          </a:p>
          <a:p>
            <a:pPr lvl="0"/>
            <a:r>
              <a:rPr lang="ru-RU" sz="2400" dirty="0" smtClean="0"/>
              <a:t>нарушает артериальное давление, ведет  к расстройствам  желудка.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Е631</a:t>
            </a:r>
            <a:r>
              <a:rPr lang="ru-RU" sz="2400" dirty="0" smtClean="0"/>
              <a:t> (</a:t>
            </a:r>
            <a:r>
              <a:rPr lang="ru-RU" sz="2400" dirty="0" err="1" smtClean="0"/>
              <a:t>Инозинат</a:t>
            </a:r>
            <a:r>
              <a:rPr lang="ru-RU" sz="2400" dirty="0" smtClean="0"/>
              <a:t> натрия </a:t>
            </a:r>
            <a:r>
              <a:rPr lang="ru-RU" sz="2400" dirty="0" err="1" smtClean="0"/>
              <a:t>двузамещенный</a:t>
            </a:r>
            <a:r>
              <a:rPr lang="ru-RU" sz="2400" dirty="0" smtClean="0"/>
              <a:t>) —</a:t>
            </a:r>
          </a:p>
          <a:p>
            <a:pPr lvl="0"/>
            <a:r>
              <a:rPr lang="ru-RU" sz="2400" dirty="0" smtClean="0"/>
              <a:t> нарушает нормальное артериальное давление. </a:t>
            </a:r>
          </a:p>
          <a:p>
            <a:pPr lvl="0"/>
            <a:r>
              <a:rPr lang="ru-RU" sz="2400" i="1" dirty="0" smtClean="0">
                <a:solidFill>
                  <a:srgbClr val="FF0000"/>
                </a:solidFill>
              </a:rPr>
              <a:t>Опасен для детей</a:t>
            </a:r>
            <a:r>
              <a:rPr lang="ru-RU" sz="2400" dirty="0" smtClean="0"/>
              <a:t>.</a:t>
            </a:r>
          </a:p>
        </p:txBody>
      </p:sp>
      <p:pic>
        <p:nvPicPr>
          <p:cNvPr id="8" name="Рисунок 7" descr="stepen-vozdeystviya-pischevyh-dobavok-e-na-chelov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48680"/>
            <a:ext cx="3003798" cy="285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892480" cy="72008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</a:rPr>
              <a:t>Вывод</a:t>
            </a:r>
            <a:r>
              <a:rPr lang="ru-RU" sz="3200" b="1" dirty="0" smtClean="0">
                <a:solidFill>
                  <a:srgbClr val="00B050"/>
                </a:solidFill>
              </a:rPr>
              <a:t>: в соленых сухариках </a:t>
            </a:r>
            <a:r>
              <a:rPr lang="ru-RU" sz="3200" b="1" i="1" dirty="0" smtClean="0">
                <a:solidFill>
                  <a:srgbClr val="00B050"/>
                </a:solidFill>
              </a:rPr>
              <a:t>мало</a:t>
            </a:r>
            <a:r>
              <a:rPr lang="ru-RU" sz="3200" b="1" dirty="0" smtClean="0">
                <a:solidFill>
                  <a:srgbClr val="00B050"/>
                </a:solidFill>
              </a:rPr>
              <a:t> натуральных веществ, большую часть занимают пищевые добавки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/>
              <a:t>        Употребление продукции с Е-добавками не является слишком вредным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 умеренном потреблении </a:t>
            </a:r>
            <a:r>
              <a:rPr lang="ru-RU" sz="2400" b="1" dirty="0" smtClean="0"/>
              <a:t>(например, несколько раз в месяц).</a:t>
            </a:r>
          </a:p>
          <a:p>
            <a:pPr lvl="0" algn="just"/>
            <a:endParaRPr lang="ru-RU" sz="2400" b="1" dirty="0" smtClean="0"/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         Опасна</a:t>
            </a:r>
            <a:r>
              <a:rPr lang="ru-RU" sz="2400" b="1" dirty="0" smtClean="0"/>
              <a:t>  та ситуация, когда человек употребляет  продукты с большим количеством </a:t>
            </a:r>
          </a:p>
          <a:p>
            <a:pPr lvl="0" algn="just"/>
            <a:r>
              <a:rPr lang="ru-RU" sz="2400" b="1" dirty="0" smtClean="0"/>
              <a:t>пищевых добавок </a:t>
            </a:r>
            <a:r>
              <a:rPr lang="ru-RU" sz="2400" b="1" i="1" dirty="0" smtClean="0">
                <a:solidFill>
                  <a:srgbClr val="FF0000"/>
                </a:solidFill>
              </a:rPr>
              <a:t>ежедневно</a:t>
            </a:r>
            <a:r>
              <a:rPr lang="ru-RU" sz="2400" b="1" dirty="0" smtClean="0"/>
              <a:t> или </a:t>
            </a:r>
          </a:p>
          <a:p>
            <a:pPr lvl="0" algn="just"/>
            <a:r>
              <a:rPr lang="ru-RU" sz="2400" b="1" dirty="0" smtClean="0"/>
              <a:t>даже по несколько раз в день.</a:t>
            </a:r>
            <a:endParaRPr lang="ru-RU" sz="2400" dirty="0" smtClean="0"/>
          </a:p>
        </p:txBody>
      </p:sp>
      <p:pic>
        <p:nvPicPr>
          <p:cNvPr id="9" name="Рисунок 8" descr="1386089_w640_h640_dobav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2808312" cy="251013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5589240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Тихий убийца Е621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этап</a:t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Определение количества соли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пачке сухариков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Фото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3793226" cy="2844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1916832"/>
            <a:ext cx="72568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Измельчили сухарики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Добавили в смесь воду в соотношении  1:2</a:t>
            </a:r>
          </a:p>
          <a:p>
            <a:pPr marL="342900" indent="-342900"/>
            <a:r>
              <a:rPr lang="ru-RU" sz="2800" b="1" dirty="0" smtClean="0"/>
              <a:t>3. Данный состав пропустили через фильтр</a:t>
            </a:r>
            <a:endParaRPr lang="ru-RU" sz="2800" b="1" dirty="0"/>
          </a:p>
        </p:txBody>
      </p:sp>
      <p:pic>
        <p:nvPicPr>
          <p:cNvPr id="6" name="Рисунок 5" descr="Фото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792000" cy="28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6064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800" b="1" dirty="0" smtClean="0"/>
              <a:t>1. Полученный мутный раствор поставили выпаривать. В результате на дне образовалось коричневое пятно – соль с красителями.</a:t>
            </a:r>
          </a:p>
          <a:p>
            <a:pPr indent="360363" algn="just"/>
            <a:r>
              <a:rPr lang="ru-RU" sz="2800" b="1" dirty="0" smtClean="0"/>
              <a:t>2. Эти вещества соскоблили и взвесили</a:t>
            </a:r>
          </a:p>
          <a:p>
            <a:pPr indent="360363" algn="just"/>
            <a:r>
              <a:rPr lang="ru-RU" sz="2800" b="1" dirty="0" smtClean="0"/>
              <a:t>3. Результат: в одной пачке сухариков (45 гр.) – 2 грамма соли.</a:t>
            </a:r>
          </a:p>
        </p:txBody>
      </p:sp>
      <p:pic>
        <p:nvPicPr>
          <p:cNvPr id="7" name="Рисунок 6" descr="Фото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792000" cy="28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 descr="Фото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3792000" cy="28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332656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800" b="1" dirty="0" smtClean="0"/>
              <a:t>Человеку положено в сутки 10-12 граммов соли (это вместе с продуктами), а в чистом виде – 5-6 граммов.</a:t>
            </a:r>
          </a:p>
          <a:p>
            <a:pPr indent="360363" algn="just"/>
            <a:r>
              <a:rPr lang="ru-RU" sz="2800" b="1" dirty="0" smtClean="0"/>
              <a:t>Для ребенка эта норма уменьшается вдвое.</a:t>
            </a:r>
          </a:p>
        </p:txBody>
      </p:sp>
      <p:pic>
        <p:nvPicPr>
          <p:cNvPr id="6" name="Рисунок 5" descr="2b94ff48464c93f50c435bb80633fa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123728" cy="319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3429000"/>
            <a:ext cx="7812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Вывод:</a:t>
            </a:r>
            <a:r>
              <a:rPr lang="ru-RU" sz="2800" b="1" dirty="0" smtClean="0"/>
              <a:t> одна пачка соленых сухариков содержит </a:t>
            </a:r>
            <a:r>
              <a:rPr lang="ru-RU" sz="2800" b="1" i="1" dirty="0" smtClean="0">
                <a:solidFill>
                  <a:srgbClr val="FF0000"/>
                </a:solidFill>
              </a:rPr>
              <a:t>суточную норму соли </a:t>
            </a:r>
            <a:r>
              <a:rPr lang="ru-RU" sz="2800" b="1" dirty="0" smtClean="0"/>
              <a:t>для ребенка.</a:t>
            </a:r>
          </a:p>
          <a:p>
            <a:endParaRPr lang="ru-RU" dirty="0"/>
          </a:p>
        </p:txBody>
      </p:sp>
      <p:pic>
        <p:nvPicPr>
          <p:cNvPr id="11" name="Рисунок 10" descr="3koro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437112"/>
            <a:ext cx="470790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477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Проект учащихся 1 «Б» класса МАОУ начальной школы- детского сада № 72  г. Калининграда </vt:lpstr>
      <vt:lpstr>Цель проекта: определить вред от употребления соленых сухариков</vt:lpstr>
      <vt:lpstr>1 этап Изучение состава соленых сухариков</vt:lpstr>
      <vt:lpstr>Итак, в составе много пищевых  добавок с буквой Е</vt:lpstr>
      <vt:lpstr>Вывод: в соленых сухариках мало натуральных веществ, большую часть занимают пищевые добавки</vt:lpstr>
      <vt:lpstr>2 этап Определение количества соли  в пачке сухариков</vt:lpstr>
      <vt:lpstr>Слайд 8</vt:lpstr>
      <vt:lpstr>Слайд 9</vt:lpstr>
      <vt:lpstr>3 этап Определение влияния соли  на живые организмы </vt:lpstr>
      <vt:lpstr>Вывод: с избыточной солью живые организмы погибают.  </vt:lpstr>
      <vt:lpstr>Вывод: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Ева</dc:creator>
  <cp:lastModifiedBy>Ева</cp:lastModifiedBy>
  <cp:revision>30</cp:revision>
  <dcterms:created xsi:type="dcterms:W3CDTF">2012-04-30T06:42:49Z</dcterms:created>
  <dcterms:modified xsi:type="dcterms:W3CDTF">2012-05-23T17:58:26Z</dcterms:modified>
</cp:coreProperties>
</file>