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85" r:id="rId3"/>
    <p:sldId id="272" r:id="rId4"/>
    <p:sldId id="279" r:id="rId5"/>
    <p:sldId id="283" r:id="rId6"/>
    <p:sldId id="281" r:id="rId7"/>
    <p:sldId id="282" r:id="rId8"/>
    <p:sldId id="278" r:id="rId9"/>
    <p:sldId id="277" r:id="rId10"/>
    <p:sldId id="276" r:id="rId11"/>
    <p:sldId id="275" r:id="rId12"/>
    <p:sldId id="274" r:id="rId13"/>
    <p:sldId id="273" r:id="rId14"/>
    <p:sldId id="269" r:id="rId15"/>
    <p:sldId id="287" r:id="rId16"/>
    <p:sldId id="293" r:id="rId17"/>
    <p:sldId id="294" r:id="rId18"/>
    <p:sldId id="290" r:id="rId19"/>
    <p:sldId id="291" r:id="rId20"/>
    <p:sldId id="268" r:id="rId21"/>
    <p:sldId id="292" r:id="rId22"/>
    <p:sldId id="286" r:id="rId23"/>
    <p:sldId id="288" r:id="rId24"/>
    <p:sldId id="28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24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b="0" i="1" dirty="0">
                <a:latin typeface="Times New Roman" pitchFamily="18" charset="0"/>
                <a:cs typeface="Times New Roman" pitchFamily="18" charset="0"/>
              </a:rPr>
              <a:t>Есть ли у вас домашние животные?</a:t>
            </a:r>
          </a:p>
        </c:rich>
      </c:tx>
      <c:layout>
        <c:manualLayout>
          <c:xMode val="edge"/>
          <c:yMode val="edge"/>
          <c:x val="0.13236897289190089"/>
          <c:y val="7.6613831866173127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Есть ли у вас домашние животные?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41</c:v>
                </c:pt>
                <c:pt idx="1">
                  <c:v>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b="0" i="1" dirty="0">
                <a:latin typeface="Times New Roman" pitchFamily="18" charset="0"/>
                <a:cs typeface="Times New Roman" pitchFamily="18" charset="0"/>
              </a:rPr>
              <a:t>Кто больше принимает участие в уходе за животными?</a:t>
            </a:r>
          </a:p>
        </c:rich>
      </c:tx>
      <c:layout>
        <c:manualLayout>
          <c:xMode val="edge"/>
          <c:yMode val="edge"/>
          <c:x val="0.19268299899045033"/>
          <c:y val="6.0125895102564358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Кто больше принимает участие в уходе за животными?</c:v>
                </c:pt>
              </c:strCache>
            </c:strRef>
          </c:tx>
          <c:cat>
            <c:strRef>
              <c:f>Лист1!$A$2:$A$3</c:f>
              <c:strCache>
                <c:ptCount val="2"/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</c:v>
                </c:pt>
                <c:pt idx="1">
                  <c:v>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b="0" i="1" dirty="0">
                <a:latin typeface="Times New Roman" pitchFamily="18" charset="0"/>
                <a:cs typeface="Times New Roman" pitchFamily="18" charset="0"/>
              </a:rPr>
              <a:t>Участвует ли Ваш ребёнок </a:t>
            </a:r>
            <a:endParaRPr lang="ru-RU" sz="1600" b="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600" b="0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0" i="1" dirty="0">
                <a:latin typeface="Times New Roman" pitchFamily="18" charset="0"/>
                <a:cs typeface="Times New Roman" pitchFamily="18" charset="0"/>
              </a:rPr>
              <a:t>уходе за животными?</a:t>
            </a:r>
          </a:p>
        </c:rich>
      </c:tx>
      <c:layout>
        <c:manualLayout>
          <c:xMode val="edge"/>
          <c:yMode val="edge"/>
          <c:x val="0.23006970758988216"/>
          <c:y val="0.2380176293621210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5805216535433073"/>
          <c:y val="0.22728124999999999"/>
          <c:w val="0.49222916666666666"/>
          <c:h val="0.7383437499999999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Участвует ли Ваш ребёнок в уходе за животными?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 formatCode="0%">
                  <c:v>20</c:v>
                </c:pt>
                <c:pt idx="1">
                  <c:v>15</c:v>
                </c:pt>
                <c:pt idx="2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b="0" i="1" dirty="0">
                <a:latin typeface="Times New Roman" pitchFamily="18" charset="0"/>
                <a:cs typeface="Times New Roman" pitchFamily="18" charset="0"/>
              </a:rPr>
              <a:t>Просит ли Ваш ребёнок приобрести домашнего питомца?</a:t>
            </a:r>
          </a:p>
        </c:rich>
      </c:tx>
      <c:layout>
        <c:manualLayout>
          <c:xMode val="edge"/>
          <c:yMode val="edge"/>
          <c:x val="0.15319274934383204"/>
          <c:y val="3.437500000000000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Просит ли Ваш ребёнок приобрести домашнего питомца?</c:v>
                </c:pt>
              </c:strCache>
            </c:strRef>
          </c:tx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b="0" i="1" dirty="0">
                <a:latin typeface="Times New Roman" pitchFamily="18" charset="0"/>
                <a:cs typeface="Times New Roman" pitchFamily="18" charset="0"/>
              </a:rPr>
              <a:t>Читаете ли Вы ребёнку книги о животных?</a:t>
            </a:r>
          </a:p>
        </c:rich>
      </c:tx>
      <c:layout>
        <c:manualLayout>
          <c:xMode val="edge"/>
          <c:yMode val="edge"/>
          <c:x val="0.13268393849307619"/>
          <c:y val="3.437500000000000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Читаете ли Вы ребёнку книги о животных?</c:v>
                </c:pt>
              </c:strCache>
            </c:strRef>
          </c:tx>
          <c:cat>
            <c:strRef>
              <c:f>Лист1!$A$2:$A$3</c:f>
              <c:strCache>
                <c:ptCount val="2"/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27</c:v>
                </c:pt>
                <c:pt idx="1">
                  <c:v>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</cdr:x>
      <cdr:y>0.4634</cdr:y>
    </cdr:from>
    <cdr:to>
      <cdr:x>0.85</cdr:x>
      <cdr:y>0.6166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0160" y="1305861"/>
          <a:ext cx="1008112" cy="4317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Да 41%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0.20833</cdr:x>
      <cdr:y>0.63454</cdr:y>
    </cdr:from>
    <cdr:to>
      <cdr:x>0.6</cdr:x>
      <cdr:y>0.74944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00067" y="1788144"/>
          <a:ext cx="1128125" cy="3237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Нет  59%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0.32281</cdr:x>
      <cdr:y>0.71262</cdr:y>
    </cdr:from>
    <cdr:to>
      <cdr:x>0.76087</cdr:x>
      <cdr:y>0.85437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69282" y="2257837"/>
          <a:ext cx="1450998" cy="4491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Мама   95%</a:t>
          </a:r>
        </a:p>
        <a:p xmlns:a="http://schemas.openxmlformats.org/drawingml/2006/main"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0.3913</cdr:x>
      <cdr:y>0.35732</cdr:y>
    </cdr:from>
    <cdr:to>
      <cdr:x>0.67982</cdr:x>
      <cdr:y>0.48135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96144" y="1132109"/>
          <a:ext cx="955667" cy="3929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Папа 5%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0.52</cdr:x>
      <cdr:y>0.40753</cdr:y>
    </cdr:from>
    <cdr:to>
      <cdr:x>0.68537</cdr:x>
      <cdr:y>0.56699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72208" y="1656184"/>
          <a:ext cx="595408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Да 20%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0.56699</cdr:x>
      <cdr:y>0.54927</cdr:y>
    </cdr:from>
    <cdr:to>
      <cdr:x>0.84298</cdr:x>
      <cdr:y>0.6733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470092" y="2482507"/>
          <a:ext cx="1202316" cy="5605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Нет 15%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0.2835</cdr:x>
      <cdr:y>0.60243</cdr:y>
    </cdr:from>
    <cdr:to>
      <cdr:x>0.61424</cdr:x>
      <cdr:y>0.81505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728192" y="2448272"/>
          <a:ext cx="2016224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Иногда 65%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0.2835</cdr:x>
      <cdr:y>0.65558</cdr:y>
    </cdr:from>
    <cdr:to>
      <cdr:x>0.61424</cdr:x>
      <cdr:y>0.7619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28192" y="2664296"/>
          <a:ext cx="201622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Да 95%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0.47249</cdr:x>
      <cdr:y>0.2835</cdr:y>
    </cdr:from>
    <cdr:to>
      <cdr:x>0.89189</cdr:x>
      <cdr:y>0.46068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58862" y="898215"/>
          <a:ext cx="1117402" cy="5613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Нет 5%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0.18752</cdr:x>
      <cdr:y>0.70874</cdr:y>
    </cdr:from>
    <cdr:to>
      <cdr:x>0.78757</cdr:x>
      <cdr:y>0.81505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2880320"/>
          <a:ext cx="230425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Да 73%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0.5438</cdr:x>
      <cdr:y>0.40753</cdr:y>
    </cdr:from>
    <cdr:to>
      <cdr:x>0.94366</cdr:x>
      <cdr:y>0.56699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18338" y="1232494"/>
          <a:ext cx="1189974" cy="4822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Нет 27%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839A3-183C-422F-A3CB-5F60EFBDDC24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2B2E1-73C4-4E54-B1A2-E9ACDF2AF5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321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2B2E1-73C4-4E54-B1A2-E9ACDF2AF581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303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44A7-58E7-4446-9988-668DADC603CB}" type="datetimeFigureOut">
              <a:rPr lang="ru-RU" smtClean="0"/>
              <a:t>17.04.2013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44BD-BF80-4E37-8F14-6E12C851CDF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7467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44A7-58E7-4446-9988-668DADC603CB}" type="datetimeFigureOut">
              <a:rPr lang="ru-RU" smtClean="0"/>
              <a:t>17.04.2013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44BD-BF80-4E37-8F14-6E12C851CDF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2516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44A7-58E7-4446-9988-668DADC603CB}" type="datetimeFigureOut">
              <a:rPr lang="ru-RU" smtClean="0"/>
              <a:t>17.04.2013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44BD-BF80-4E37-8F14-6E12C851CDF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857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44A7-58E7-4446-9988-668DADC603CB}" type="datetimeFigureOut">
              <a:rPr lang="ru-RU" smtClean="0"/>
              <a:t>17.04.2013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44BD-BF80-4E37-8F14-6E12C851CDF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1618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44A7-58E7-4446-9988-668DADC603CB}" type="datetimeFigureOut">
              <a:rPr lang="ru-RU" smtClean="0"/>
              <a:t>17.04.2013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44BD-BF80-4E37-8F14-6E12C851CDF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8027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44A7-58E7-4446-9988-668DADC603CB}" type="datetimeFigureOut">
              <a:rPr lang="ru-RU" smtClean="0"/>
              <a:t>17.04.2013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44BD-BF80-4E37-8F14-6E12C851CDF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3843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44A7-58E7-4446-9988-668DADC603CB}" type="datetimeFigureOut">
              <a:rPr lang="ru-RU" smtClean="0"/>
              <a:t>17.04.2013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44BD-BF80-4E37-8F14-6E12C851CDF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5969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44A7-58E7-4446-9988-668DADC603CB}" type="datetimeFigureOut">
              <a:rPr lang="ru-RU" smtClean="0"/>
              <a:t>17.04.2013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44BD-BF80-4E37-8F14-6E12C851CDF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022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44A7-58E7-4446-9988-668DADC603CB}" type="datetimeFigureOut">
              <a:rPr lang="ru-RU" smtClean="0"/>
              <a:t>17.04.2013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44BD-BF80-4E37-8F14-6E12C851CDF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3376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44A7-58E7-4446-9988-668DADC603CB}" type="datetimeFigureOut">
              <a:rPr lang="ru-RU" smtClean="0"/>
              <a:t>17.04.2013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44BD-BF80-4E37-8F14-6E12C851CDF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516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44A7-58E7-4446-9988-668DADC603CB}" type="datetimeFigureOut">
              <a:rPr lang="ru-RU" smtClean="0"/>
              <a:t>17.04.2013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44BD-BF80-4E37-8F14-6E12C851CDF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6975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844A7-58E7-4446-9988-668DADC603CB}" type="datetimeFigureOut">
              <a:rPr lang="ru-RU" smtClean="0"/>
              <a:t>17.04.2013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844BD-BF80-4E37-8F14-6E12C851CDF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2678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76056" y="26064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МКДОУ №19 п.Першино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908720"/>
            <a:ext cx="82089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</a:p>
          <a:p>
            <a:pPr algn="ctr"/>
            <a:r>
              <a:rPr lang="ru-RU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сюжетно – ролевой игры</a:t>
            </a:r>
          </a:p>
          <a:p>
            <a:pPr algn="ctr"/>
            <a:r>
              <a:rPr lang="ru-RU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«ЗООМАГАЗИН»</a:t>
            </a:r>
            <a:endParaRPr lang="ru-RU" sz="5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3717032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Группа старшего возраста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4653136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Воспитатель: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Алимова   Елена   Юрьевна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8820472" y="116632"/>
            <a:ext cx="0" cy="6480720"/>
          </a:xfrm>
          <a:prstGeom prst="line">
            <a:avLst/>
          </a:prstGeom>
          <a:ln w="38100" cmpd="thinThick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51520" y="6597352"/>
            <a:ext cx="856895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216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8820472" y="116632"/>
            <a:ext cx="0" cy="6480720"/>
          </a:xfrm>
          <a:prstGeom prst="line">
            <a:avLst/>
          </a:prstGeom>
          <a:ln w="38100" cmpd="thinThick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51520" y="6597352"/>
            <a:ext cx="856895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006979"/>
              </p:ext>
            </p:extLst>
          </p:nvPr>
        </p:nvGraphicFramePr>
        <p:xfrm>
          <a:off x="107504" y="594266"/>
          <a:ext cx="8496944" cy="62760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89032"/>
                <a:gridCol w="3507912"/>
              </a:tblGrid>
              <a:tr h="423897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Совместная деятельность педагога с детьми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педагога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35173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Беседа с детьми :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-«Как будет называться магазин»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-«Животные в природе и дома»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-«Животный мир нашего края»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-«Что мы знаем о рыбах?»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Рассказывание из личного опыта </a:t>
                      </a:r>
                      <a:r>
                        <a:rPr lang="ru-RU" sz="18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«Мой любимец»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Чтение</a:t>
                      </a:r>
                      <a:r>
                        <a:rPr lang="ru-RU" sz="18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  -потешки и сказки о животных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8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-Н. Носов «Живая шляпа»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8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-С. Городецкий «Котёнок»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Рисование «</a:t>
                      </a:r>
                      <a:r>
                        <a:rPr lang="ru-RU" sz="18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Моё</a:t>
                      </a:r>
                      <a:r>
                        <a:rPr lang="ru-RU" sz="18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любимое животное»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8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Аппликация </a:t>
                      </a:r>
                      <a:r>
                        <a:rPr lang="ru-RU" sz="18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«Красивые рыбки в аквариуме»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8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Лепка  </a:t>
                      </a:r>
                      <a:r>
                        <a:rPr lang="ru-RU" sz="18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«Щенок»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8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Придумывание и изготовление денежных банкнот для игры.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8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Изготовление рыбок для аквариума.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8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Оформление альбома «Аквариумные рыбки», «Каталок питомцев»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8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Собирательство игрушек-животных для магазина.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ru-RU" sz="18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Взаимодействие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 родителями: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Информационный листок для родителей о занятиях на тему  «Домашние питомцы»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Анкетирование родителей «Домашние питомцы»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Привлечение родителей к организации развивающей среды в группе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Привлечение родителей для изготовления атрибутов для игры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Книжка – передвижка для родителей «Игра – это серьёзно»</a:t>
                      </a: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58472" y="71046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ОРГАНИЗАЦИЯ  РАБОТЫ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63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8820472" y="116632"/>
            <a:ext cx="0" cy="6480720"/>
          </a:xfrm>
          <a:prstGeom prst="line">
            <a:avLst/>
          </a:prstGeom>
          <a:ln w="38100" cmpd="thinThick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51520" y="6597352"/>
            <a:ext cx="856895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419578"/>
              </p:ext>
            </p:extLst>
          </p:nvPr>
        </p:nvGraphicFramePr>
        <p:xfrm>
          <a:off x="457200" y="1600200"/>
          <a:ext cx="7931224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5612"/>
                <a:gridCol w="39656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Совместная деятельность педагога с детьми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педагога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Принятие на себя роли.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Обсуждение содержания игры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игрового пространства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руководства.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Распределение ролей.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Взятие на себя второстепенной роли.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Обсуждение содержания игры.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Руководство организацией игрового пространства.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19008" y="563174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СИСТЕМАТИЗАЦИЯ   ИНФОРМАЦИИ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63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8820472" y="116632"/>
            <a:ext cx="0" cy="6480720"/>
          </a:xfrm>
          <a:prstGeom prst="line">
            <a:avLst/>
          </a:prstGeom>
          <a:ln w="38100" cmpd="thinThick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51520" y="6597352"/>
            <a:ext cx="856895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094773"/>
              </p:ext>
            </p:extLst>
          </p:nvPr>
        </p:nvGraphicFramePr>
        <p:xfrm>
          <a:off x="457200" y="1600200"/>
          <a:ext cx="8003232" cy="265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1616"/>
                <a:gridCol w="40016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Совместная деятельность педагога с детьми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педагога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Самостоятельная игра.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Соблюдение правил, выполнение взятых на себя ролей.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Применение приобретенных знаний, обогащение игрового опыта.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Выступает как создатель проблемно – игровых ситуаций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15616" y="692696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ПРЕЗЕНТАЦИЯ     ПРОЕКТА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63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8820472" y="116632"/>
            <a:ext cx="0" cy="6480720"/>
          </a:xfrm>
          <a:prstGeom prst="line">
            <a:avLst/>
          </a:prstGeom>
          <a:ln w="38100" cmpd="thinThick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51520" y="6597352"/>
            <a:ext cx="856895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95536" y="188640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Результаты:</a:t>
            </a:r>
          </a:p>
          <a:p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980728"/>
            <a:ext cx="79928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Появилась потребность заботиться о животных (дети стали регулярно приносить корм, самостоятельно кормить птиц)</a:t>
            </a:r>
          </a:p>
          <a:p>
            <a:pPr marL="285750" indent="-285750">
              <a:buFont typeface="Wingdings" pitchFamily="2" charset="2"/>
              <a:buChar char="v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Знают и называют животных, имеющихся в зоомагазине; рассказывают о них и о том, как за ними необходимо ухаживать.</a:t>
            </a:r>
          </a:p>
          <a:p>
            <a:pPr marL="285750" indent="-285750">
              <a:buFont typeface="Wingdings" pitchFamily="2" charset="2"/>
              <a:buChar char="v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Охотно организуют данную игру самостоятельно.</a:t>
            </a:r>
          </a:p>
          <a:p>
            <a:pPr marL="285750" indent="-285750">
              <a:buFont typeface="Wingdings" pitchFamily="2" charset="2"/>
              <a:buChar char="v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Увеличился словарный запас детей ( ветеринар, зоотехник, зоомагазин и др.)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63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8820472" y="116632"/>
            <a:ext cx="0" cy="6480720"/>
          </a:xfrm>
          <a:prstGeom prst="line">
            <a:avLst/>
          </a:prstGeom>
          <a:ln w="38100" cmpd="thinThick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51520" y="6597352"/>
            <a:ext cx="856895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7984" y="3212976"/>
            <a:ext cx="3717000" cy="27877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804" y="548681"/>
            <a:ext cx="3726144" cy="279460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4688600" y="1172651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ТВОРЧЕСТВО</a:t>
            </a:r>
            <a:b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ДЕТЕЙ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993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8820472" y="116632"/>
            <a:ext cx="0" cy="6480720"/>
          </a:xfrm>
          <a:prstGeom prst="line">
            <a:avLst/>
          </a:prstGeom>
          <a:ln w="38100" cmpd="thinThick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51520" y="6597352"/>
            <a:ext cx="856895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123728" y="2376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АТРИБУТЫ ДЛЯ ИГРЫ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5016" t="10468" r="11317" b="6750"/>
          <a:stretch/>
        </p:blipFill>
        <p:spPr>
          <a:xfrm rot="5400000">
            <a:off x="6109144" y="4081751"/>
            <a:ext cx="1874490" cy="182796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862118"/>
            <a:ext cx="3206485" cy="24048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4048" y="772108"/>
            <a:ext cx="3446512" cy="2584884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3557363"/>
            <a:ext cx="3518520" cy="263889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55576" y="285293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Аквариумы  с  рыбками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08104" y="303760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Клетки  с  птичками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5576" y="5805264"/>
            <a:ext cx="3446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Питомцы и домики для них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32404" y="4672569"/>
            <a:ext cx="1827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Корма для питомцев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80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8820472" y="116632"/>
            <a:ext cx="0" cy="6480720"/>
          </a:xfrm>
          <a:prstGeom prst="line">
            <a:avLst/>
          </a:prstGeom>
          <a:ln w="38100" cmpd="thinThick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51520" y="6597352"/>
            <a:ext cx="856895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812" t="8500" r="3688" b="15750"/>
          <a:stretch/>
        </p:blipFill>
        <p:spPr>
          <a:xfrm rot="977332">
            <a:off x="1918014" y="3593715"/>
            <a:ext cx="2206015" cy="14161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312" t="8999" r="11316" b="12001"/>
          <a:stretch/>
        </p:blipFill>
        <p:spPr>
          <a:xfrm rot="20811025">
            <a:off x="475021" y="4357912"/>
            <a:ext cx="2016222" cy="156422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53572">
            <a:off x="2266260" y="586563"/>
            <a:ext cx="2304256" cy="172819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531621">
            <a:off x="244778" y="404664"/>
            <a:ext cx="2307725" cy="173079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188" r="10625"/>
          <a:stretch/>
        </p:blipFill>
        <p:spPr>
          <a:xfrm rot="5400000">
            <a:off x="5610294" y="364610"/>
            <a:ext cx="2728203" cy="252028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7984" y="3501008"/>
            <a:ext cx="3806552" cy="2854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52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7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8820472" y="116632"/>
            <a:ext cx="0" cy="6480720"/>
          </a:xfrm>
          <a:prstGeom prst="line">
            <a:avLst/>
          </a:prstGeom>
          <a:ln w="38100" cmpd="thinThick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51520" y="6597352"/>
            <a:ext cx="856895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97596" y="484712"/>
            <a:ext cx="4876800" cy="3657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4509120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Наша кошка заглянула к нам в сад в окошко…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75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8820472" y="116632"/>
            <a:ext cx="0" cy="6480720"/>
          </a:xfrm>
          <a:prstGeom prst="line">
            <a:avLst/>
          </a:prstGeom>
          <a:ln w="38100" cmpd="thinThick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51520" y="6597352"/>
            <a:ext cx="856895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152128" y="13509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Кошка сделана из меха, из желаний и загадки.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Кошка-это не собака, у неё свои повадки.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Кошка чьей-то быть не может. Ценит ласку и заботу.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Очень тяжко приходилось ей без дома в непогоду.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Кошку выдумали люди, чтобы приходя с работы,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Гладить, сидя на диване, забывая про заботы.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Кошка в дом приходит ночью, через форточку на первом.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Она знает много окон, только быть умеет верной.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Кошка-дело настроенья, подойдет когда захочет,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Если и одарит лаской, тоже как то между прочим.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Кошке хочется на крышу, чтоб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влюбляться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под луною.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Помни, кошке не заменишь волю только лишь собою.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Кошка в темноте все видит ярко-желтыми глазами.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Мягкие у кошки лапки, только правда с коготками.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Кошка странное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созданье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с ней так сложно, не до смеха.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Мне нужна такая кошка!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987459">
            <a:off x="5580514" y="946300"/>
            <a:ext cx="3160892" cy="237066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3932881"/>
            <a:ext cx="3110475" cy="233285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54710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7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8820472" y="116632"/>
            <a:ext cx="0" cy="6480720"/>
          </a:xfrm>
          <a:prstGeom prst="line">
            <a:avLst/>
          </a:prstGeom>
          <a:ln w="38100" cmpd="thinThick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51520" y="6597352"/>
            <a:ext cx="856895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905952">
            <a:off x="4379497" y="1699364"/>
            <a:ext cx="4420341" cy="33152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404664"/>
            <a:ext cx="489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ВЗАИМОДЕЙСТВИЕ С   РОДИТЕЛЯМИ</a:t>
            </a: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1772816"/>
            <a:ext cx="42484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Родители принимали активное участие: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шили фартучки для продавцов зоомагазина, сделали аквариум, помогли оформить альбом «Аквариумные рыбки»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29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8820472" y="116632"/>
            <a:ext cx="0" cy="6480720"/>
          </a:xfrm>
          <a:prstGeom prst="line">
            <a:avLst/>
          </a:prstGeom>
          <a:ln w="38100" cmpd="thinThick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51520" y="6597352"/>
            <a:ext cx="856895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27584" y="404664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Вид проекта: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78104" y="836712"/>
            <a:ext cx="572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ворческо-игровой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2060848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Продолжительность проекта: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87824" y="2584068"/>
            <a:ext cx="583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с 10 января по 15 марта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3608" y="3789040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Участники проекта: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59832" y="4437112"/>
            <a:ext cx="55446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отрудники группы,   дети,    родители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54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9" grpId="0"/>
      <p:bldP spid="11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8820472" y="116632"/>
            <a:ext cx="0" cy="6480720"/>
          </a:xfrm>
          <a:prstGeom prst="line">
            <a:avLst/>
          </a:prstGeom>
          <a:ln w="38100" cmpd="thinThick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51520" y="6597352"/>
            <a:ext cx="856895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72159" y="828527"/>
            <a:ext cx="4152791" cy="311459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9552" y="3861048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Распределение ролей</a:t>
            </a:r>
            <a:endParaRPr lang="ru-RU" sz="2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032" y="110944"/>
            <a:ext cx="2232248" cy="297633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00872" y="3458472"/>
            <a:ext cx="3950568" cy="29629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44008" y="2388227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Покупка аквариума </a:t>
            </a:r>
          </a:p>
          <a:p>
            <a:pPr algn="ctr"/>
            <a:r>
              <a:rPr lang="ru-RU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 рыбками</a:t>
            </a:r>
            <a:endParaRPr lang="ru-RU" sz="2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36096" y="6021288"/>
            <a:ext cx="2926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Кормление   рыбок</a:t>
            </a:r>
            <a:endParaRPr lang="ru-RU" sz="2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08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8820472" y="116632"/>
            <a:ext cx="0" cy="6480720"/>
          </a:xfrm>
          <a:prstGeom prst="line">
            <a:avLst/>
          </a:prstGeom>
          <a:ln w="38100" cmpd="thinThick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51520" y="6597352"/>
            <a:ext cx="856895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260648"/>
            <a:ext cx="3782549" cy="283691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6839" r="26938"/>
          <a:stretch/>
        </p:blipFill>
        <p:spPr>
          <a:xfrm>
            <a:off x="5385816" y="2559168"/>
            <a:ext cx="2741868" cy="3657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0680452">
            <a:off x="996651" y="3464441"/>
            <a:ext cx="38524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Пусть сыты будут воробьи,</a:t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Синички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 галки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снегири…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52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8820472" y="116632"/>
            <a:ext cx="0" cy="6480720"/>
          </a:xfrm>
          <a:prstGeom prst="line">
            <a:avLst/>
          </a:prstGeom>
          <a:ln w="38100" cmpd="thinThick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51520" y="6597352"/>
            <a:ext cx="856895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23528" y="188640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Анкета для родителей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550074"/>
              </p:ext>
            </p:extLst>
          </p:nvPr>
        </p:nvGraphicFramePr>
        <p:xfrm>
          <a:off x="1524000" y="1397000"/>
          <a:ext cx="6096000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0"/>
              </a:tblGrid>
              <a:tr h="375816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Есть ли домашние питомцы в доме? Если есть, то какие?</a:t>
                      </a:r>
                    </a:p>
                    <a:p>
                      <a:pPr marL="0" indent="0">
                        <a:buNone/>
                      </a:pP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2.Кто больше принимает участие в уходе за животными?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3.Участвует ли ваш ребёнок в уходе за животными?</a:t>
                      </a:r>
                    </a:p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4. Просит ли Ваш ребёнок приобрести домашнего</a:t>
                      </a:r>
                      <a:r>
                        <a:rPr lang="ru-RU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питомца?</a:t>
                      </a:r>
                    </a:p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5.Читаете ли Вы ребёнку книги о животных?</a:t>
                      </a:r>
                    </a:p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80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2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8820472" y="116632"/>
            <a:ext cx="0" cy="6480720"/>
          </a:xfrm>
          <a:prstGeom prst="line">
            <a:avLst/>
          </a:prstGeom>
          <a:ln w="38100" cmpd="thinThick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51520" y="6597352"/>
            <a:ext cx="856895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56192" y="42825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Результаты   анкетирования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771680002"/>
              </p:ext>
            </p:extLst>
          </p:nvPr>
        </p:nvGraphicFramePr>
        <p:xfrm>
          <a:off x="251520" y="537482"/>
          <a:ext cx="2880320" cy="2818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111301014"/>
              </p:ext>
            </p:extLst>
          </p:nvPr>
        </p:nvGraphicFramePr>
        <p:xfrm>
          <a:off x="2879812" y="461557"/>
          <a:ext cx="3312368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148942570"/>
              </p:ext>
            </p:extLst>
          </p:nvPr>
        </p:nvGraphicFramePr>
        <p:xfrm>
          <a:off x="4932040" y="-387424"/>
          <a:ext cx="4356484" cy="4519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868470937"/>
              </p:ext>
            </p:extLst>
          </p:nvPr>
        </p:nvGraphicFramePr>
        <p:xfrm>
          <a:off x="1475656" y="3140968"/>
          <a:ext cx="2664296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907857711"/>
              </p:ext>
            </p:extLst>
          </p:nvPr>
        </p:nvGraphicFramePr>
        <p:xfrm>
          <a:off x="4644008" y="3501008"/>
          <a:ext cx="2975992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2176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  <p:bldGraphic spid="6" grpId="0">
        <p:bldAsOne/>
      </p:bldGraphic>
      <p:bldGraphic spid="7" grpId="0">
        <p:bldAsOne/>
      </p:bldGraphic>
      <p:bldGraphic spid="8" grpId="0">
        <p:bldAsOne/>
      </p:bldGraphic>
      <p:bldGraphic spid="9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8820472" y="116632"/>
            <a:ext cx="0" cy="6480720"/>
          </a:xfrm>
          <a:prstGeom prst="line">
            <a:avLst/>
          </a:prstGeom>
          <a:ln w="38100" cmpd="thinThick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51520" y="6597352"/>
            <a:ext cx="856895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475656" y="764704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</a:t>
            </a:r>
            <a:endParaRPr lang="ru-RU" sz="8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91880" y="2211254"/>
            <a:ext cx="30963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endParaRPr lang="ru-RU" sz="8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7704" y="3861048"/>
            <a:ext cx="69847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8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нимание !</a:t>
            </a:r>
            <a:endParaRPr lang="ru-RU" sz="8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94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8820472" y="116632"/>
            <a:ext cx="0" cy="6480720"/>
          </a:xfrm>
          <a:prstGeom prst="line">
            <a:avLst/>
          </a:prstGeom>
          <a:ln w="38100" cmpd="thinThick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51520" y="6597352"/>
            <a:ext cx="856895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67544" y="522258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Актуальность проекта: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268760"/>
            <a:ext cx="806489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Игра – это ведущий вид деятельности ребенка дошкольного возраста и один из способов проявления и выражения себя, своих чувств, мыслей, отношения к окружающему миру.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Игры способствуют развитию умения концентрировать внимание, развитию памяти, речи, фантазии, восприятия.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Ролевая игра – это первая возможность ребенка познакомиться с различными социальными нормами, примерить их к себе, прежде чем ими пользоваться в реальной жизни. Ребенок берет сюжеты игры из жизни, копируя поведение взрослых, но видоизменяя. Этот опыт, приобретенный в игре во взрослую жизнь, не только доставляет огромное удовольствие, но и развивает образное мышление. В такой игре ребенок лишь соприкасается с реальностью, тем самым подготавливая себя к своей будущей роли в семье и в обществе.</a:t>
            </a:r>
          </a:p>
          <a:p>
            <a:r>
              <a:rPr lang="ru-RU" b="1" i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263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8820472" y="116632"/>
            <a:ext cx="0" cy="6480720"/>
          </a:xfrm>
          <a:prstGeom prst="line">
            <a:avLst/>
          </a:prstGeom>
          <a:ln w="38100" cmpd="thinThick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51520" y="6597352"/>
            <a:ext cx="856895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39552" y="332656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Проблема.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233333"/>
            <a:ext cx="72728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территории детского сада часто гуляет кошечка. Я неоднократно замечала, что дети , заметив её, начинают за ней бегать, гоняют её. Ни у кого не возник вопрос: а почему она пришла сюда, зачем? Никто не восхитился красотой этого животного; никто не предложил покормить её.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наступлением первых холодов на участке вместе с детьми мы вешаем кормушки для птиц, сделанные их родителями. Кормить птиц детям нравится. Но ежедневно кормить птиц дети забывают, нужно напоминание.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263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8820472" y="116632"/>
            <a:ext cx="0" cy="6480720"/>
          </a:xfrm>
          <a:prstGeom prst="line">
            <a:avLst/>
          </a:prstGeom>
          <a:ln w="38100" cmpd="thinThick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51520" y="6597352"/>
            <a:ext cx="856895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51520" y="116632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i="1" dirty="0" smtClean="0">
                <a:effectLst/>
                <a:latin typeface="Times New Roman"/>
                <a:ea typeface="Times New Roman"/>
              </a:rPr>
              <a:t>Цель: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1933188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b="1" i="1" dirty="0" smtClean="0">
                <a:effectLst/>
                <a:latin typeface="Times New Roman"/>
                <a:ea typeface="Times New Roman"/>
              </a:rPr>
              <a:t> </a:t>
            </a:r>
            <a:endParaRPr lang="ru-RU" sz="2000" dirty="0" smtClean="0">
              <a:effectLst/>
              <a:latin typeface="Times New Roman"/>
              <a:ea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412776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i="1" dirty="0" smtClean="0">
                <a:effectLst/>
                <a:latin typeface="Times New Roman"/>
                <a:ea typeface="Times New Roman"/>
              </a:rPr>
              <a:t>Задачи: 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933188"/>
            <a:ext cx="80648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0"/>
              </a:spcAft>
              <a:buFont typeface="Wingdings"/>
              <a:buChar char=""/>
            </a:pPr>
            <a:r>
              <a:rPr lang="ru-RU" sz="2000" dirty="0" smtClean="0">
                <a:latin typeface="Times New Roman"/>
                <a:ea typeface="Times New Roman"/>
              </a:rPr>
              <a:t>уточнить, систематизировать и углубить знания о животных; </a:t>
            </a:r>
          </a:p>
          <a:p>
            <a:pPr marL="342900" lvl="0" indent="-342900">
              <a:spcAft>
                <a:spcPts val="0"/>
              </a:spcAft>
              <a:buFont typeface="Wingdings"/>
              <a:buChar char=""/>
            </a:pPr>
            <a:r>
              <a:rPr lang="ru-RU" sz="2000" dirty="0" smtClean="0">
                <a:latin typeface="Times New Roman"/>
                <a:ea typeface="Times New Roman"/>
              </a:rPr>
              <a:t>поощрять стремление детей делиться впечатлениями о животных, полученными из различных источников,</a:t>
            </a:r>
          </a:p>
          <a:p>
            <a:pPr marL="342900" lvl="0" indent="-342900">
              <a:spcAft>
                <a:spcPts val="0"/>
              </a:spcAft>
              <a:buFont typeface="Wingdings"/>
              <a:buChar char=""/>
            </a:pPr>
            <a:r>
              <a:rPr lang="ru-RU" sz="2000" dirty="0">
                <a:latin typeface="Times New Roman"/>
                <a:ea typeface="Times New Roman"/>
              </a:rPr>
              <a:t>р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азвивать эмоционально –доброжелательное отношение в процессе общения с животными;</a:t>
            </a:r>
          </a:p>
          <a:p>
            <a:pPr marL="342900" indent="-342900">
              <a:buFont typeface="Wingdings"/>
              <a:buChar char=""/>
            </a:pPr>
            <a:r>
              <a:rPr lang="ru-RU" sz="2000" dirty="0" smtClean="0">
                <a:latin typeface="Times New Roman"/>
                <a:ea typeface="Times New Roman"/>
              </a:rPr>
              <a:t>развивать </a:t>
            </a:r>
            <a:r>
              <a:rPr lang="ru-RU" sz="2000" dirty="0">
                <a:latin typeface="Times New Roman"/>
                <a:ea typeface="Times New Roman"/>
              </a:rPr>
              <a:t>и обогащать сюжет игры и подводить к самостоятельному созданию игровых замыслов;</a:t>
            </a:r>
          </a:p>
          <a:p>
            <a:pPr marL="342900" lvl="0" indent="-342900">
              <a:spcAft>
                <a:spcPts val="0"/>
              </a:spcAft>
              <a:buFont typeface="Wingdings"/>
              <a:buChar char=""/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помогать детям наладить взаимодействия в совместной игре;</a:t>
            </a:r>
          </a:p>
          <a:p>
            <a:pPr marL="342900" lvl="0" indent="-342900">
              <a:spcAft>
                <a:spcPts val="0"/>
              </a:spcAft>
              <a:buFont typeface="Wingdings"/>
              <a:buChar char=""/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продолжать развивать активное речевое общение детей в процессе игровой деятельности.</a:t>
            </a:r>
            <a:endParaRPr lang="ru-RU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23528" y="639852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Объединить усилия педагогов ДОУ, родителей и воспитанников в воспитании гуманного отношения к животному миру.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04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8820472" y="116632"/>
            <a:ext cx="0" cy="6480720"/>
          </a:xfrm>
          <a:prstGeom prst="line">
            <a:avLst/>
          </a:prstGeom>
          <a:ln w="38100" cmpd="thinThick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51520" y="6597352"/>
            <a:ext cx="856895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Овал 1"/>
          <p:cNvSpPr/>
          <p:nvPr/>
        </p:nvSpPr>
        <p:spPr>
          <a:xfrm>
            <a:off x="2746938" y="529487"/>
            <a:ext cx="3600400" cy="239909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Интеграция образовательных  </a:t>
            </a:r>
          </a:p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областей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32240" y="146535"/>
            <a:ext cx="1606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ПОЗНАНИЕ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47338" y="651815"/>
            <a:ext cx="2376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Расширение и уточнение представлений о животных, закрепление умения наблюдать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91860" y="4383403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социализация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1840" y="5085184"/>
            <a:ext cx="28083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Приобщение к элементарным общепринятым нормам и правилам взаимодействия, воспитание дружеских взаимоотношений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20704" y="2079301"/>
            <a:ext cx="2736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удожественное творчество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84160" y="3044575"/>
            <a:ext cx="24071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Развитие эстетического восприятия, умения созерцать красоту окружающего мира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-27384" y="2556355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коммуникация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8640" y="3044575"/>
            <a:ext cx="25202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Развитие умения поддерживать беседу,  высказывать свою точку зрения, учить строить высказывания, решать спорные вопросы с помощью речи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620" y="91318"/>
            <a:ext cx="28803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тение художественной литературы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112" y="1649821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Формирование целостной картины мира и первичных ценностных представлений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2146" y="4966785"/>
            <a:ext cx="2356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безопасность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4112" y="5449805"/>
            <a:ext cx="2967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Закреплять умения соблюдать правила безопасности при общении с животными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32240" y="4121793"/>
            <a:ext cx="996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труд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93320" y="4705175"/>
            <a:ext cx="2568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Формирование первичного представления о труде взрослых, воспитание ценностного отношения к собственному труду и его результатам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 стрелкой 23"/>
          <p:cNvCxnSpPr>
            <a:stCxn id="2" idx="7"/>
            <a:endCxn id="6" idx="1"/>
          </p:cNvCxnSpPr>
          <p:nvPr/>
        </p:nvCxnSpPr>
        <p:spPr>
          <a:xfrm flipV="1">
            <a:off x="5820072" y="331201"/>
            <a:ext cx="912168" cy="54962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 flipV="1">
            <a:off x="2411760" y="537059"/>
            <a:ext cx="862444" cy="351339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2" idx="3"/>
          </p:cNvCxnSpPr>
          <p:nvPr/>
        </p:nvCxnSpPr>
        <p:spPr>
          <a:xfrm flipH="1">
            <a:off x="2578366" y="2577240"/>
            <a:ext cx="695838" cy="13168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2267744" y="2817964"/>
            <a:ext cx="1440160" cy="2267219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2" idx="4"/>
          </p:cNvCxnSpPr>
          <p:nvPr/>
        </p:nvCxnSpPr>
        <p:spPr>
          <a:xfrm>
            <a:off x="4547138" y="2928579"/>
            <a:ext cx="0" cy="145482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5436096" y="2817965"/>
            <a:ext cx="1296144" cy="1475131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2" idx="6"/>
          </p:cNvCxnSpPr>
          <p:nvPr/>
        </p:nvCxnSpPr>
        <p:spPr>
          <a:xfrm>
            <a:off x="6347338" y="1729033"/>
            <a:ext cx="672934" cy="475831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263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25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75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5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750"/>
                            </p:stCondLst>
                            <p:childTnLst>
                              <p:par>
                                <p:cTn id="62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25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500"/>
                            </p:stCondLst>
                            <p:childTnLst>
                              <p:par>
                                <p:cTn id="79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2000"/>
                            </p:stCondLst>
                            <p:childTnLst>
                              <p:par>
                                <p:cTn id="90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250"/>
                            </p:stCondLst>
                            <p:childTnLst>
                              <p:par>
                                <p:cTn id="96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675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0000"/>
                            </p:stCondLst>
                            <p:childTnLst>
                              <p:par>
                                <p:cTn id="113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1500"/>
                            </p:stCondLst>
                            <p:childTnLst>
                              <p:par>
                                <p:cTn id="124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8" grpId="0"/>
      <p:bldP spid="9" grpId="0"/>
      <p:bldP spid="11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8820472" y="116632"/>
            <a:ext cx="0" cy="6480720"/>
          </a:xfrm>
          <a:prstGeom prst="line">
            <a:avLst/>
          </a:prstGeom>
          <a:ln w="38100" cmpd="thinThick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51520" y="6597352"/>
            <a:ext cx="856895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30408" y="522258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Ожидаемые результаты: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0408" y="1340768"/>
            <a:ext cx="82089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начала экологической культуры 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становление осознанно-правильного отношения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домашним питомцам</a:t>
            </a:r>
          </a:p>
          <a:p>
            <a:pPr marL="342900" lvl="0" indent="-342900">
              <a:buFont typeface="Wingdings" pitchFamily="2" charset="2"/>
              <a:buChar char="ü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формирование у детей умения играть по собственному замыслу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0" indent="-342900">
              <a:buFont typeface="Wingdings" pitchFamily="2" charset="2"/>
              <a:buChar char="ü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формирование коммуникативных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навыков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7263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8820472" y="116632"/>
            <a:ext cx="0" cy="6480720"/>
          </a:xfrm>
          <a:prstGeom prst="line">
            <a:avLst/>
          </a:prstGeom>
          <a:ln w="38100" cmpd="thinThick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51520" y="6597352"/>
            <a:ext cx="856895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93264" y="71186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МЕХАНИЗМ    РЕАЛИЗАЦИИ   ПРОЕКТА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564" y="1772816"/>
            <a:ext cx="777686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1этап  -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выявление проблемы</a:t>
            </a:r>
          </a:p>
          <a:p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2этап -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организация работы</a:t>
            </a:r>
          </a:p>
          <a:p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3этап -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систематизация информации</a:t>
            </a:r>
          </a:p>
          <a:p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4этап -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презентация проекта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63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8820472" y="116632"/>
            <a:ext cx="0" cy="6480720"/>
          </a:xfrm>
          <a:prstGeom prst="line">
            <a:avLst/>
          </a:prstGeom>
          <a:ln w="38100" cmpd="thinThick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51520" y="6597352"/>
            <a:ext cx="856895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3568" y="581462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ВЫЯВЛЕНИЕ ПРОБЛЕМЫ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734497"/>
              </p:ext>
            </p:extLst>
          </p:nvPr>
        </p:nvGraphicFramePr>
        <p:xfrm>
          <a:off x="539552" y="1556792"/>
          <a:ext cx="7992888" cy="429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96444"/>
                <a:gridCol w="39964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Совместная деятельность педагога с детьми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педагога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Беседа с детьми, выявление знаний детей о домашних питомцах, правилах ухаживания за ними.</a:t>
                      </a: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Обсуждение чтобы они хотели узнать по этой теме.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Наблюдение за игрой детей (игровые навыки, игровая среда)</a:t>
                      </a: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Изучение методической литературы: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Зеленкова О. С.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«Совместная работа детского сада и семьи по экологическому воспитанию детей»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Образцова Т. Н.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«Ролевые игры для детей»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Михайленко Н.Я., Короткова Н.А.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Организация сюжетной игры в детском саду»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263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995</Words>
  <Application>Microsoft Office PowerPoint</Application>
  <PresentationFormat>Экран (4:3)</PresentationFormat>
  <Paragraphs>182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58</cp:revision>
  <cp:lastPrinted>2013-03-20T17:41:06Z</cp:lastPrinted>
  <dcterms:created xsi:type="dcterms:W3CDTF">2013-03-18T17:57:00Z</dcterms:created>
  <dcterms:modified xsi:type="dcterms:W3CDTF">2013-04-17T19:51:55Z</dcterms:modified>
</cp:coreProperties>
</file>