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8" r:id="rId4"/>
    <p:sldId id="259" r:id="rId5"/>
    <p:sldId id="260" r:id="rId6"/>
    <p:sldId id="272" r:id="rId7"/>
    <p:sldId id="261" r:id="rId8"/>
    <p:sldId id="262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77" r:id="rId19"/>
    <p:sldId id="275" r:id="rId20"/>
    <p:sldId id="274" r:id="rId21"/>
    <p:sldId id="278" r:id="rId22"/>
  </p:sldIdLst>
  <p:sldSz cx="9144000" cy="6858000" type="screen4x3"/>
  <p:notesSz cx="6662738" cy="9820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67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092BB-379C-4160-BCF3-47147A8F61CB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C8EF9A-AD0E-4FBC-ADA1-455D96966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092BB-379C-4160-BCF3-47147A8F61CB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C8EF9A-AD0E-4FBC-ADA1-455D96966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092BB-379C-4160-BCF3-47147A8F61CB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C8EF9A-AD0E-4FBC-ADA1-455D96966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092BB-379C-4160-BCF3-47147A8F61CB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C8EF9A-AD0E-4FBC-ADA1-455D96966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092BB-379C-4160-BCF3-47147A8F61CB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C8EF9A-AD0E-4FBC-ADA1-455D96966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092BB-379C-4160-BCF3-47147A8F61CB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C8EF9A-AD0E-4FBC-ADA1-455D96966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092BB-379C-4160-BCF3-47147A8F61CB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C8EF9A-AD0E-4FBC-ADA1-455D96966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092BB-379C-4160-BCF3-47147A8F61CB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C8EF9A-AD0E-4FBC-ADA1-455D96966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092BB-379C-4160-BCF3-47147A8F61CB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C8EF9A-AD0E-4FBC-ADA1-455D96966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092BB-379C-4160-BCF3-47147A8F61CB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C8EF9A-AD0E-4FBC-ADA1-455D96966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092BB-379C-4160-BCF3-47147A8F61CB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C8EF9A-AD0E-4FBC-ADA1-455D969661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93092BB-379C-4160-BCF3-47147A8F61CB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7C8EF9A-AD0E-4FBC-ADA1-455D96966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veselova.ru/lj/yaic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s006.radikal.ru/i213/1003/f9/00e4e1c0f7a3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03.fsimg.ru/3/tlog_box/1037/1037043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bereg23.ru/upload/iblock/ffd/ffda0133a789b5683c7e0bfbf3333da3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2&amp;text=%D0%9F%D0%B0%D1%81%D1%85%D0%B0&amp;img_url=img0.liveinternet.ru/images/attach/c/2/73/684/73684046_pasha4.gif&amp;pos=45&amp;isize=large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xrest.ru/images/collection/00408/518/preview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samultiplebirth.co.za/images/PhotoGallery/EasterPicnic/Family_Picnic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0/42/725/42725676_18704.JPE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img-fotki.yandex.ru/get/5605/iridem.e9/0_62222_2a253de7_X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easterbunnycostume.org/wp-content/uploads/2010/01/easter-bunny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dekatop.com/wp-content/uploads/2011/04/party_02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omantikland.ru/pozdrav/doc_83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g58.imageshack.us/img58/5984/2951t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.vigoda.ru/img/offer/pictures/014/727/2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036.radikal.ru/0804/ef/bdbff4fea035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art-apple.ru/albums/easter/easter_57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s1.inspider.ru/photo/2011/04/28/87b59a018058be47f9e914dfaa6bc153_m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0.liveinternet.ru/images/attach/c/1/57/294/57294592_67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bogoglasnik.ru/_ph/12/2/365281526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785794"/>
            <a:ext cx="7786742" cy="2928958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b="1" dirty="0" smtClean="0"/>
              <a:t>ПАСХА – </a:t>
            </a:r>
            <a:br>
              <a:rPr lang="ru-RU" b="1" dirty="0" smtClean="0"/>
            </a:br>
            <a:r>
              <a:rPr lang="ru-RU" b="1" dirty="0" smtClean="0"/>
              <a:t>христианский праздник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000504"/>
            <a:ext cx="7215238" cy="2428892"/>
          </a:xfr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b="1" dirty="0" smtClean="0"/>
              <a:t>презентация</a:t>
            </a:r>
            <a:r>
              <a:rPr lang="ru-RU" b="1" dirty="0" smtClean="0"/>
              <a:t> </a:t>
            </a:r>
            <a:endParaRPr lang="ru-RU" b="1" dirty="0" smtClean="0"/>
          </a:p>
          <a:p>
            <a:pPr algn="r"/>
            <a:r>
              <a:rPr lang="ru-RU" sz="2000" b="1" dirty="0" smtClean="0"/>
              <a:t>Авторы</a:t>
            </a:r>
            <a:r>
              <a:rPr lang="ru-RU" sz="2000" b="1" dirty="0" smtClean="0"/>
              <a:t>: Фадеева София </a:t>
            </a:r>
            <a:r>
              <a:rPr lang="ru-RU" sz="2000" b="1" dirty="0"/>
              <a:t>(</a:t>
            </a:r>
            <a:r>
              <a:rPr lang="ru-RU" sz="2000" b="1" dirty="0" smtClean="0"/>
              <a:t>3 класс)</a:t>
            </a:r>
          </a:p>
          <a:p>
            <a:pPr algn="r"/>
            <a:r>
              <a:rPr lang="ru-RU" sz="2000" b="1" dirty="0" smtClean="0"/>
              <a:t>                 Кузьмина Анастасия (3 класс)</a:t>
            </a:r>
          </a:p>
          <a:p>
            <a:pPr algn="r"/>
            <a:r>
              <a:rPr lang="ru-RU" sz="2000" b="1" dirty="0" smtClean="0"/>
              <a:t>                 Фадеева Анастасия (6 класс) </a:t>
            </a:r>
          </a:p>
          <a:p>
            <a:pPr algn="r"/>
            <a:r>
              <a:rPr lang="ru-RU" sz="2000" b="1" dirty="0" smtClean="0"/>
              <a:t>Руководитель</a:t>
            </a:r>
            <a:r>
              <a:rPr lang="ru-RU" sz="2000" b="1" dirty="0" smtClean="0"/>
              <a:t>: </a:t>
            </a:r>
          </a:p>
          <a:p>
            <a:pPr algn="r"/>
            <a:r>
              <a:rPr lang="ru-RU" sz="2000" b="1" dirty="0" smtClean="0"/>
              <a:t>Ивченко Т.В</a:t>
            </a:r>
            <a:r>
              <a:rPr lang="ru-RU" sz="2000" b="1" dirty="0" smtClean="0"/>
              <a:t>.</a:t>
            </a:r>
          </a:p>
          <a:p>
            <a:pPr algn="r"/>
            <a:r>
              <a:rPr lang="ru-RU" sz="1600" b="1" dirty="0" err="1" smtClean="0"/>
              <a:t>с</a:t>
            </a:r>
            <a:r>
              <a:rPr lang="ru-RU" sz="1600" b="1" dirty="0" err="1" smtClean="0"/>
              <a:t>.Годуново</a:t>
            </a:r>
            <a:r>
              <a:rPr lang="ru-RU" sz="1600" b="1" dirty="0" smtClean="0"/>
              <a:t>, </a:t>
            </a:r>
          </a:p>
          <a:p>
            <a:pPr algn="r"/>
            <a:r>
              <a:rPr lang="ru-RU" sz="1600" b="1" dirty="0" smtClean="0"/>
              <a:t>Владимирская обл.</a:t>
            </a:r>
            <a:r>
              <a:rPr lang="ru-RU" sz="2000" b="1" dirty="0" smtClean="0"/>
              <a:t>  </a:t>
            </a: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9846" y="500042"/>
            <a:ext cx="6912615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Развлечения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785926"/>
            <a:ext cx="7976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Как большой праздник Пасха заполнена различными играми, </a:t>
            </a:r>
          </a:p>
          <a:p>
            <a:r>
              <a:rPr lang="ru-RU" dirty="0" smtClean="0"/>
              <a:t>развлечениями. Исключительно пасхальным развлечением </a:t>
            </a:r>
          </a:p>
          <a:p>
            <a:r>
              <a:rPr lang="ru-RU" dirty="0" smtClean="0"/>
              <a:t>было катание яиц.</a:t>
            </a:r>
            <a:endParaRPr lang="ru-RU" dirty="0"/>
          </a:p>
        </p:txBody>
      </p:sp>
      <p:pic>
        <p:nvPicPr>
          <p:cNvPr id="7170" name="Picture 2" descr="Картинка 3 из 164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857496"/>
            <a:ext cx="4762500" cy="3571875"/>
          </a:xfrm>
          <a:prstGeom prst="rect">
            <a:avLst/>
          </a:prstGeom>
          <a:noFill/>
        </p:spPr>
      </p:pic>
      <p:pic>
        <p:nvPicPr>
          <p:cNvPr id="7172" name="Picture 4" descr="Картинка 1 из 164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643182"/>
            <a:ext cx="245745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14356"/>
            <a:ext cx="7563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Пасхи не бывало без качелей. Едва ли не в каждом дворе </a:t>
            </a:r>
          </a:p>
          <a:p>
            <a:r>
              <a:rPr lang="ru-RU" dirty="0" smtClean="0"/>
              <a:t>устраивали качели для детей.</a:t>
            </a:r>
            <a:endParaRPr lang="ru-RU" dirty="0"/>
          </a:p>
        </p:txBody>
      </p:sp>
      <p:pic>
        <p:nvPicPr>
          <p:cNvPr id="6148" name="Picture 4" descr="Картинка 1 из 673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714488"/>
            <a:ext cx="2809875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5864" y="357166"/>
            <a:ext cx="59522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отмечают праздник в других странах?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9152" y="1285861"/>
            <a:ext cx="26292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70C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Болгария</a:t>
            </a:r>
            <a:endParaRPr lang="ru-RU" sz="32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0070C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1785926"/>
            <a:ext cx="7912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По болгарской традиции на Пасху много крашенных яиц </a:t>
            </a:r>
          </a:p>
          <a:p>
            <a:r>
              <a:rPr lang="ru-RU" dirty="0" smtClean="0"/>
              <a:t>выкладывают вокруг большого пасхального хлеба. Как и в </a:t>
            </a:r>
          </a:p>
          <a:p>
            <a:r>
              <a:rPr lang="ru-RU" dirty="0" smtClean="0"/>
              <a:t>России, болгары «чокаются» пасхальными яйцами до тех пор,</a:t>
            </a:r>
          </a:p>
          <a:p>
            <a:r>
              <a:rPr lang="ru-RU" dirty="0" smtClean="0"/>
              <a:t>пока на одном из них не появится трещина, и желают при этом</a:t>
            </a:r>
          </a:p>
          <a:p>
            <a:r>
              <a:rPr lang="ru-RU" dirty="0" smtClean="0"/>
              <a:t>друг другу удачи.</a:t>
            </a:r>
            <a:endParaRPr lang="ru-RU" dirty="0"/>
          </a:p>
        </p:txBody>
      </p:sp>
      <p:pic>
        <p:nvPicPr>
          <p:cNvPr id="10" name="Рисунок 9" descr="http://bereg23.ru/upload/iblock/ffd/ffda0133a789b5683c7e0bfbf3333da3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214686"/>
            <a:ext cx="468155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59847" y="571481"/>
            <a:ext cx="22797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Швеция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429001"/>
            <a:ext cx="8061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Жители Швеции украшают к Пасхе свои дома пасхальными </a:t>
            </a:r>
          </a:p>
          <a:p>
            <a:r>
              <a:rPr lang="ru-RU" dirty="0" smtClean="0"/>
              <a:t>цветниками. В своих домах они повсюду устанавливают желтых </a:t>
            </a:r>
          </a:p>
          <a:p>
            <a:r>
              <a:rPr lang="ru-RU" dirty="0" smtClean="0"/>
              <a:t>Цыплят в обрамлении цветных нарядных перьев. Пасхальные </a:t>
            </a:r>
          </a:p>
          <a:p>
            <a:r>
              <a:rPr lang="ru-RU" dirty="0" smtClean="0"/>
              <a:t>яйца делают из картона, а внутрь каждого яйца кладут конфеты.</a:t>
            </a:r>
            <a:endParaRPr lang="ru-RU" dirty="0"/>
          </a:p>
        </p:txBody>
      </p:sp>
      <p:pic>
        <p:nvPicPr>
          <p:cNvPr id="9" name="Рисунок 8" descr="http://im0-tub-ru.yandex.net/i?id=191979455-15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71612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0-tub-ru.yandex.net/i?id=191979455-15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857364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0-tub-ru.yandex.net/i?id=191979455-15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643050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m0-tub-ru.yandex.net/i?id=191979455-15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786322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im0-tub-ru.yandex.net/i?id=191979455-15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786322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-main-pic" descr="Картинка 76 из 114754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4714884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642918"/>
            <a:ext cx="38576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Франция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2357430"/>
            <a:ext cx="791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Во Франции на Пасху принято выезжать на пикник. </a:t>
            </a:r>
          </a:p>
          <a:p>
            <a:r>
              <a:rPr lang="ru-RU" dirty="0" smtClean="0"/>
              <a:t>Главное пасхальное блюдо – омлет, а обязательный подарок – </a:t>
            </a:r>
          </a:p>
          <a:p>
            <a:r>
              <a:rPr lang="ru-RU" dirty="0" smtClean="0"/>
              <a:t>красное яйцо.</a:t>
            </a:r>
            <a:endParaRPr lang="ru-RU" dirty="0"/>
          </a:p>
        </p:txBody>
      </p:sp>
      <p:pic>
        <p:nvPicPr>
          <p:cNvPr id="3074" name="Picture 2" descr="Картинка 4 из 14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71480"/>
            <a:ext cx="2667000" cy="1714500"/>
          </a:xfrm>
          <a:prstGeom prst="rect">
            <a:avLst/>
          </a:prstGeom>
          <a:noFill/>
        </p:spPr>
      </p:pic>
      <p:pic>
        <p:nvPicPr>
          <p:cNvPr id="3084" name="Picture 12" descr="Картинка 71 из 144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643314"/>
            <a:ext cx="4111407" cy="2738367"/>
          </a:xfrm>
          <a:prstGeom prst="rect">
            <a:avLst/>
          </a:prstGeom>
          <a:noFill/>
        </p:spPr>
      </p:pic>
      <p:pic>
        <p:nvPicPr>
          <p:cNvPr id="3086" name="Picture 14" descr="Картинка 10 из 362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3643314"/>
            <a:ext cx="3243117" cy="27717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7" y="642918"/>
            <a:ext cx="32147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Англия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643050"/>
            <a:ext cx="7529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В Англии каждый к этому дню должен приготовить новый </a:t>
            </a:r>
          </a:p>
          <a:p>
            <a:r>
              <a:rPr lang="ru-RU" dirty="0" smtClean="0"/>
              <a:t>праздничный наряд. Если нет денег или желания покупать </a:t>
            </a:r>
          </a:p>
          <a:p>
            <a:r>
              <a:rPr lang="ru-RU" dirty="0" smtClean="0"/>
              <a:t>одежду, необходимы хотя бы новые перчатки.</a:t>
            </a:r>
            <a:endParaRPr lang="ru-RU" dirty="0"/>
          </a:p>
        </p:txBody>
      </p:sp>
      <p:pic>
        <p:nvPicPr>
          <p:cNvPr id="4" name="i-main-pic" descr="Картинка 23 из 1713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500306"/>
            <a:ext cx="3362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0010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отмечают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праздник в нашей семье?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1027" name="Picture 3" descr="C:\Documents and Settings\школа\Рабочий стол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27030">
            <a:off x="578941" y="2151477"/>
            <a:ext cx="4396913" cy="2381179"/>
          </a:xfrm>
          <a:prstGeom prst="rect">
            <a:avLst/>
          </a:prstGeom>
          <a:noFill/>
        </p:spPr>
      </p:pic>
      <p:pic>
        <p:nvPicPr>
          <p:cNvPr id="1029" name="Picture 5" descr="C:\Documents and Settings\школа\Рабочий стол\IMG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272387">
            <a:off x="5923176" y="1413319"/>
            <a:ext cx="1804325" cy="35528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224" y="5000636"/>
            <a:ext cx="7620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 празднику Пасхи мы готовились всей семьей. Мы с Настей </a:t>
            </a:r>
          </a:p>
          <a:p>
            <a:r>
              <a:rPr lang="ru-RU" dirty="0" smtClean="0"/>
              <a:t>вытирали пыль на полках. Вымыли пол.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2330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Бабушка белила печку. Мама вымыла окно и повесила </a:t>
            </a:r>
          </a:p>
          <a:p>
            <a:r>
              <a:rPr lang="ru-RU" dirty="0" smtClean="0"/>
              <a:t>новые занавески. Папа выбил палас. </a:t>
            </a:r>
          </a:p>
          <a:p>
            <a:endParaRPr lang="ru-RU" dirty="0" smtClean="0"/>
          </a:p>
          <a:p>
            <a:r>
              <a:rPr lang="ru-RU" dirty="0" smtClean="0"/>
              <a:t>В пятницу мама замесила тесто и испекла куличи. А мы с </a:t>
            </a:r>
          </a:p>
          <a:p>
            <a:r>
              <a:rPr lang="ru-RU" dirty="0" smtClean="0"/>
              <a:t>удовольствием их украшали.</a:t>
            </a:r>
            <a:endParaRPr lang="ru-RU" dirty="0"/>
          </a:p>
        </p:txBody>
      </p:sp>
      <p:pic>
        <p:nvPicPr>
          <p:cNvPr id="2050" name="Picture 2" descr="C:\Documents and Settings\школа\Рабочий стол\IMG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24596" y="1532868"/>
            <a:ext cx="2786082" cy="4149454"/>
          </a:xfrm>
          <a:prstGeom prst="rect">
            <a:avLst/>
          </a:prstGeom>
          <a:noFill/>
        </p:spPr>
      </p:pic>
      <p:pic>
        <p:nvPicPr>
          <p:cNvPr id="2051" name="Picture 3" descr="C:\Documents and Settings\школа\Рабочий стол\IMG_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334379">
            <a:off x="5502497" y="1850511"/>
            <a:ext cx="2005046" cy="43059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14356"/>
            <a:ext cx="7572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Утром мы ставили на стол угощения и готовились к приходу </a:t>
            </a:r>
          </a:p>
          <a:p>
            <a:r>
              <a:rPr lang="ru-RU" dirty="0" smtClean="0"/>
              <a:t>гостей.</a:t>
            </a:r>
            <a:endParaRPr lang="ru-RU" dirty="0"/>
          </a:p>
        </p:txBody>
      </p:sp>
      <p:pic>
        <p:nvPicPr>
          <p:cNvPr id="3074" name="Picture 2" descr="C:\Documents and Settings\школа\Рабочий стол\IMG_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297817" y="-319718"/>
            <a:ext cx="3703637" cy="73374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5715016"/>
            <a:ext cx="7225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 были рады встрече. Собираться в доме у бабушки на </a:t>
            </a:r>
          </a:p>
          <a:p>
            <a:r>
              <a:rPr lang="ru-RU" dirty="0" smtClean="0"/>
              <a:t>праздник стало семейной традицией.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714356"/>
            <a:ext cx="827341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Детство моей бабушки Раисы Егоровны прошло на </a:t>
            </a:r>
            <a:r>
              <a:rPr lang="ru-RU" dirty="0" err="1" smtClean="0"/>
              <a:t>Брянщине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  Она вспоминает: </a:t>
            </a:r>
          </a:p>
          <a:p>
            <a:r>
              <a:rPr lang="ru-RU" dirty="0" smtClean="0"/>
              <a:t>«В праздник Пасхи вставали рано. Одевали новую чистую </a:t>
            </a:r>
          </a:p>
          <a:p>
            <a:r>
              <a:rPr lang="ru-RU" dirty="0" smtClean="0"/>
              <a:t>красивую одежду. Всей семьей собирались за большим </a:t>
            </a:r>
          </a:p>
          <a:p>
            <a:r>
              <a:rPr lang="ru-RU" dirty="0" smtClean="0"/>
              <a:t>праздничным столом. Потом выходили на улицу. Гармонист играл </a:t>
            </a:r>
          </a:p>
          <a:p>
            <a:r>
              <a:rPr lang="ru-RU" dirty="0" smtClean="0"/>
              <a:t>на гармошке, а мы со взрослыми водили хороводы. Катали яйца,</a:t>
            </a:r>
          </a:p>
          <a:p>
            <a:r>
              <a:rPr lang="ru-RU" dirty="0" smtClean="0"/>
              <a:t>ходили в гости, поздравляли с праздником родных, друзей,</a:t>
            </a:r>
          </a:p>
          <a:p>
            <a:r>
              <a:rPr lang="ru-RU" dirty="0" smtClean="0"/>
              <a:t>знакомых.»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i-main-pic" descr="Картинка 11 из 1725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214686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Картинка 134 из 11475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00042"/>
            <a:ext cx="5929354" cy="57013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4 из 30473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714356"/>
            <a:ext cx="633415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5" y="571480"/>
            <a:ext cx="71269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Литература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428736"/>
            <a:ext cx="827983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err="1" smtClean="0"/>
              <a:t>С.А.Конопкина</a:t>
            </a:r>
            <a:r>
              <a:rPr lang="ru-RU" dirty="0" smtClean="0"/>
              <a:t>, Т.В.Озерова, </a:t>
            </a:r>
            <a:r>
              <a:rPr lang="ru-RU" dirty="0" err="1" smtClean="0"/>
              <a:t>Е.Л.Харчевникова</a:t>
            </a:r>
            <a:r>
              <a:rPr lang="ru-RU" dirty="0" smtClean="0"/>
              <a:t> «Наш край».</a:t>
            </a:r>
          </a:p>
          <a:p>
            <a:pPr marL="342900" indent="-342900"/>
            <a:r>
              <a:rPr lang="ru-RU" dirty="0" smtClean="0"/>
              <a:t>     Учебное пособие для учащихся 2-х классов </a:t>
            </a:r>
          </a:p>
          <a:p>
            <a:pPr marL="342900" indent="-342900"/>
            <a:r>
              <a:rPr lang="ru-RU" dirty="0" smtClean="0"/>
              <a:t>     общеобразовательных школ Владимирской области. Владимир </a:t>
            </a:r>
          </a:p>
          <a:p>
            <a:pPr marL="342900" indent="-342900"/>
            <a:r>
              <a:rPr lang="ru-RU" dirty="0" smtClean="0"/>
              <a:t>     2006 г. Стр.39-41.</a:t>
            </a:r>
          </a:p>
          <a:p>
            <a:pPr marL="342900" indent="-342900"/>
            <a:r>
              <a:rPr lang="ru-RU" dirty="0" smtClean="0"/>
              <a:t>2. Словарь «Христианство». Изд. «Республика»,М., 1994.</a:t>
            </a:r>
          </a:p>
          <a:p>
            <a:pPr marL="342900" indent="-342900"/>
            <a:r>
              <a:rPr lang="ru-RU" dirty="0" smtClean="0"/>
              <a:t>3. Лобанова Е.Л. «Пасхальные традиции русского народа»//</a:t>
            </a:r>
          </a:p>
          <a:p>
            <a:pPr marL="342900" indent="-342900"/>
            <a:r>
              <a:rPr lang="ru-RU" dirty="0" smtClean="0"/>
              <a:t>    нач.шк.,2005, №3, стр.97.</a:t>
            </a:r>
          </a:p>
          <a:p>
            <a:pPr marL="342900" indent="-342900"/>
            <a:r>
              <a:rPr lang="ru-RU" dirty="0" smtClean="0"/>
              <a:t>4. Рябинина А.И. «Пасха – светлое Воскресенье»//</a:t>
            </a:r>
            <a:r>
              <a:rPr lang="ru-RU" dirty="0" err="1" smtClean="0"/>
              <a:t>нач.шк</a:t>
            </a:r>
            <a:r>
              <a:rPr lang="ru-RU" dirty="0" smtClean="0"/>
              <a:t>., 2005,</a:t>
            </a:r>
          </a:p>
          <a:p>
            <a:pPr marL="342900" indent="-342900"/>
            <a:r>
              <a:rPr lang="ru-RU" dirty="0" smtClean="0"/>
              <a:t>    №3, с.101.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928670"/>
            <a:ext cx="7484741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000" dirty="0" smtClean="0"/>
              <a:t> Праздник </a:t>
            </a:r>
            <a:r>
              <a:rPr lang="ru-RU" dirty="0" smtClean="0"/>
              <a:t>– это особое состояние души, эмоциональный </a:t>
            </a:r>
            <a:endParaRPr lang="ru-RU" dirty="0"/>
          </a:p>
          <a:p>
            <a:r>
              <a:rPr lang="ru-RU" dirty="0" smtClean="0"/>
              <a:t>радостный подъём, вызванный переживаниями какого-либо</a:t>
            </a:r>
          </a:p>
          <a:p>
            <a:r>
              <a:rPr lang="ru-RU" dirty="0" smtClean="0"/>
              <a:t>торжественного события. </a:t>
            </a:r>
            <a:endParaRPr lang="ru-RU" dirty="0"/>
          </a:p>
          <a:p>
            <a:r>
              <a:rPr lang="ru-RU" dirty="0" smtClean="0"/>
              <a:t>   У каждого праздника есть «свой» цвет, даже запах, своё </a:t>
            </a:r>
          </a:p>
          <a:p>
            <a:r>
              <a:rPr lang="ru-RU" dirty="0" smtClean="0"/>
              <a:t>особенное звучание, своя музыка.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Картинка 26 из 403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643182"/>
            <a:ext cx="5076825" cy="3381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071547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В жизни человека тесно переплетается личное и </a:t>
            </a:r>
          </a:p>
          <a:p>
            <a:r>
              <a:rPr lang="ru-RU" dirty="0" smtClean="0"/>
              <a:t>общественное.</a:t>
            </a:r>
          </a:p>
          <a:p>
            <a:pPr algn="ctr"/>
            <a:r>
              <a:rPr lang="ru-RU" dirty="0" smtClean="0"/>
              <a:t>Праздники</a:t>
            </a:r>
            <a:endParaRPr lang="ru-RU" dirty="0"/>
          </a:p>
          <a:p>
            <a:endParaRPr lang="ru-RU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4414" y="2143116"/>
          <a:ext cx="6858048" cy="4338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2286016"/>
                <a:gridCol w="2286016"/>
              </a:tblGrid>
              <a:tr h="8334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Христианские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Семейные</a:t>
                      </a:r>
                      <a:endParaRPr lang="ru-RU" dirty="0"/>
                    </a:p>
                  </a:txBody>
                  <a:tcPr/>
                </a:tc>
              </a:tr>
              <a:tr h="83344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Праздники, связанные с историей нашей страны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Праздники, которые сохраняют вековые традиции, обряды и обычаи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Очень личные праздники, особо памятные для всех членов семьи</a:t>
                      </a:r>
                      <a:endParaRPr lang="ru-RU" sz="1400" dirty="0"/>
                    </a:p>
                  </a:txBody>
                  <a:tcPr/>
                </a:tc>
              </a:tr>
              <a:tr h="83344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/>
                        <a:t>День Победы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/>
                        <a:t>День    защитника Отечества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/>
                        <a:t>8 Марта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/>
                        <a:t>День</a:t>
                      </a:r>
                      <a:r>
                        <a:rPr lang="ru-RU" baseline="0" dirty="0" smtClean="0"/>
                        <a:t> России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baseline="0" dirty="0" smtClean="0"/>
                        <a:t>День народного единства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/>
                        <a:t>Рождество Христово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/>
                        <a:t>Крещение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/>
                        <a:t>Масленица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/>
                        <a:t>Троица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/>
                        <a:t>Пасха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/>
                        <a:t>День рождения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/>
                        <a:t>Свадьба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/>
                        <a:t>Новоселье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dirty="0" smtClean="0"/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0800000" flipV="1">
            <a:off x="1595864" y="428604"/>
            <a:ext cx="5547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ПАСХА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376" y="652442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428992" y="1357298"/>
            <a:ext cx="5347939" cy="2071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 это светлый весенний праздник. Он</a:t>
            </a:r>
          </a:p>
          <a:p>
            <a:r>
              <a:rPr lang="ru-RU" dirty="0" smtClean="0"/>
              <a:t> несет веру, надежду, любовь.</a:t>
            </a:r>
          </a:p>
          <a:p>
            <a:r>
              <a:rPr lang="ru-RU" dirty="0" smtClean="0"/>
              <a:t>   На Пасху отмечают воскресение Иисуса </a:t>
            </a:r>
          </a:p>
          <a:p>
            <a:r>
              <a:rPr lang="ru-RU" dirty="0" smtClean="0"/>
              <a:t>Христа, который своей смертью искупил </a:t>
            </a:r>
          </a:p>
          <a:p>
            <a:r>
              <a:rPr lang="ru-RU" dirty="0" smtClean="0"/>
              <a:t>людские грехи и дал надежду на жизнь </a:t>
            </a:r>
          </a:p>
          <a:p>
            <a:r>
              <a:rPr lang="ru-RU" dirty="0" smtClean="0"/>
              <a:t>после смерти. Существует легенда о </a:t>
            </a:r>
          </a:p>
          <a:p>
            <a:r>
              <a:rPr lang="ru-RU" dirty="0" smtClean="0"/>
              <a:t>воскресении Христа.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3286124"/>
            <a:ext cx="7786742" cy="339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1600" dirty="0" smtClean="0"/>
              <a:t>Враги Иисуса Христа решили его убить. Исполнить свой замысел они смогли не сразу. Сначала Христос избежал гибели, покинув город. Он добровольно идет навстречу страданиям и смерти. Иисус был взят под стражу и приговорен по ложному обвинению к мучительной казни – распятию. Приговор был приведен в исполнение: избитый Спаситель в страшных мучениях умер на кресте. Ученики Христа похоронили его в пещере. Утром следующего дня они пришли и увидели, что гроб пуст, а рядом сидит ангел, который произнес: «Напрасно вы ищите живого среди мертвых. Иисус воскрес.»</a:t>
            </a:r>
          </a:p>
          <a:p>
            <a:r>
              <a:rPr lang="ru-RU" sz="1600" dirty="0" smtClean="0"/>
              <a:t>   В первый день после субботы, рано утром, Иисус Христос воскрес из мертвых. С неба сошел ангел Господень; вид его был, как молния, а одеяние белое, как снег.</a:t>
            </a:r>
            <a:endParaRPr lang="ru-RU" sz="1600" dirty="0"/>
          </a:p>
        </p:txBody>
      </p:sp>
      <p:pic>
        <p:nvPicPr>
          <p:cNvPr id="1028" name="Picture 4" descr="Картинка 15 из 3047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1142984"/>
            <a:ext cx="2857520" cy="22145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art-apple.ru/albums/easter/easter_5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83690"/>
            <a:ext cx="7656218" cy="5731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15 из 25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214686"/>
            <a:ext cx="5076825" cy="31527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428604"/>
            <a:ext cx="82868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празднуется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это великое событие?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571612"/>
            <a:ext cx="87719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Праздник ПАСХИ начинается Христовым Воскресением, в полночь между</a:t>
            </a:r>
          </a:p>
          <a:p>
            <a:r>
              <a:rPr lang="ru-RU" sz="1600" dirty="0" smtClean="0"/>
              <a:t>Великой Субботой и Воскресеньем.</a:t>
            </a:r>
          </a:p>
          <a:p>
            <a:r>
              <a:rPr lang="ru-RU" sz="1600" dirty="0" smtClean="0"/>
              <a:t>  С пением начинается крестный ход вокруг храма (три раза), с </a:t>
            </a:r>
          </a:p>
          <a:p>
            <a:r>
              <a:rPr lang="ru-RU" sz="1600" dirty="0" smtClean="0"/>
              <a:t>торжественным звоном в колокола. Во время службы священник</a:t>
            </a:r>
          </a:p>
          <a:p>
            <a:r>
              <a:rPr lang="ru-RU" sz="1600" dirty="0" smtClean="0"/>
              <a:t>приветствует всех молящих словами «Христос </a:t>
            </a:r>
            <a:r>
              <a:rPr lang="ru-RU" sz="1600" dirty="0" err="1" smtClean="0"/>
              <a:t>воскресе</a:t>
            </a:r>
            <a:r>
              <a:rPr lang="ru-RU" sz="1600" dirty="0" smtClean="0"/>
              <a:t>». Молящиеся </a:t>
            </a:r>
          </a:p>
          <a:p>
            <a:r>
              <a:rPr lang="ru-RU" sz="1600" dirty="0" smtClean="0"/>
              <a:t>отвечают «Воистину </a:t>
            </a:r>
            <a:r>
              <a:rPr lang="ru-RU" sz="1600" dirty="0" err="1" smtClean="0"/>
              <a:t>воскресе</a:t>
            </a:r>
            <a:r>
              <a:rPr lang="ru-RU" sz="1600" dirty="0" smtClean="0"/>
              <a:t>».</a:t>
            </a:r>
          </a:p>
          <a:p>
            <a:endParaRPr lang="ru-RU" sz="16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356"/>
            <a:ext cx="82910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Пасха празднуется семь дней и поэтому неделя называется </a:t>
            </a:r>
          </a:p>
          <a:p>
            <a:r>
              <a:rPr lang="ru-RU" dirty="0" smtClean="0"/>
              <a:t>«Светлая Пасхальная Седмица».</a:t>
            </a:r>
          </a:p>
          <a:p>
            <a:r>
              <a:rPr lang="ru-RU" dirty="0" smtClean="0"/>
              <a:t>   Великий пост, предшествовавший Пасхе, круто менял образ </a:t>
            </a:r>
          </a:p>
          <a:p>
            <a:r>
              <a:rPr lang="ru-RU" dirty="0" smtClean="0"/>
              <a:t>жизни городов и деревень. В течение всей первой недели поста </a:t>
            </a:r>
          </a:p>
          <a:p>
            <a:r>
              <a:rPr lang="ru-RU" dirty="0" smtClean="0"/>
              <a:t>запрещались всякие развлечения, театральные представления и </a:t>
            </a:r>
          </a:p>
          <a:p>
            <a:r>
              <a:rPr lang="ru-RU" dirty="0" smtClean="0"/>
              <a:t>музыка. К Пасхе готовились с Великого или Чистого четверга. </a:t>
            </a:r>
          </a:p>
          <a:p>
            <a:r>
              <a:rPr lang="ru-RU" dirty="0" smtClean="0"/>
              <a:t>В этот день весь дом убирали до сверкающей чистоты, красили и </a:t>
            </a:r>
          </a:p>
          <a:p>
            <a:r>
              <a:rPr lang="ru-RU" dirty="0" smtClean="0"/>
              <a:t>расписывали яйца, готовили пасху, пекли мучные изделия в виде </a:t>
            </a:r>
          </a:p>
          <a:p>
            <a:r>
              <a:rPr lang="ru-RU" dirty="0" smtClean="0"/>
              <a:t>барашков, петушков. </a:t>
            </a:r>
          </a:p>
          <a:p>
            <a:r>
              <a:rPr lang="ru-RU" dirty="0" smtClean="0"/>
              <a:t>Одним из атрибутов пасхального стола являются крашеные яйца.</a:t>
            </a:r>
            <a:endParaRPr lang="ru-RU" dirty="0"/>
          </a:p>
        </p:txBody>
      </p:sp>
      <p:pic>
        <p:nvPicPr>
          <p:cNvPr id="3" name="i-main-pic" descr="Картинка 14 из 3047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500438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7 из 15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3038475" cy="381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43306" y="642918"/>
            <a:ext cx="50720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По преданию их появление связано с именем Марии Магдалины. </a:t>
            </a:r>
          </a:p>
          <a:p>
            <a:endParaRPr lang="ru-RU" dirty="0" smtClean="0"/>
          </a:p>
          <a:p>
            <a:r>
              <a:rPr lang="ru-RU" dirty="0" smtClean="0"/>
              <a:t>Она, чтобы пробудить интерес к христианству, поднесла императору</a:t>
            </a:r>
          </a:p>
          <a:p>
            <a:r>
              <a:rPr lang="ru-RU" dirty="0" smtClean="0"/>
              <a:t>Тиберию окрашенное в красный цвет яйцо со словами: «Христос </a:t>
            </a:r>
          </a:p>
          <a:p>
            <a:r>
              <a:rPr lang="ru-RU" dirty="0" smtClean="0"/>
              <a:t>воскрес!».</a:t>
            </a:r>
          </a:p>
          <a:p>
            <a:r>
              <a:rPr lang="ru-RU" dirty="0" smtClean="0"/>
              <a:t>   </a:t>
            </a:r>
          </a:p>
          <a:p>
            <a:r>
              <a:rPr lang="ru-RU" dirty="0" smtClean="0"/>
              <a:t>Как и сто лет назад, христиане дарят друг другу крашеные яйца, </a:t>
            </a:r>
          </a:p>
          <a:p>
            <a:r>
              <a:rPr lang="ru-RU" dirty="0" smtClean="0"/>
              <a:t>говоря: «Христос воскрес!» - Воистину воскрес!.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785786" y="4575396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Яйца дают родным, соседям, раздают нищим. Освященному яйцу приписываются магические свойства. С пасхальным яйцом искали пропавшую или заблудившуюся в лесу корову или овцу.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473</TotalTime>
  <Words>977</Words>
  <Application>Microsoft Office PowerPoint</Application>
  <PresentationFormat>Экран (4:3)</PresentationFormat>
  <Paragraphs>146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ПАСХА –  христианский праздник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 –  христианский праздник</dc:title>
  <dc:creator>школа</dc:creator>
  <cp:lastModifiedBy>школа</cp:lastModifiedBy>
  <cp:revision>55</cp:revision>
  <dcterms:created xsi:type="dcterms:W3CDTF">2012-04-03T09:06:46Z</dcterms:created>
  <dcterms:modified xsi:type="dcterms:W3CDTF">2012-05-12T05:24:45Z</dcterms:modified>
</cp:coreProperties>
</file>