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A6922"/>
    <a:srgbClr val="3B9195"/>
    <a:srgbClr val="3C6A94"/>
    <a:srgbClr val="800000"/>
    <a:srgbClr val="003E6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E8BE7-DBDE-42FA-ADD0-6AD439564C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9D96B-D1EA-4DC6-937A-2F350754D7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FDF5F-2F37-42A9-91D4-3DFB571333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C4C56-D5D7-4C36-8DAF-177D221116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CE8A-3118-4B4B-87E1-5032BD061D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C69FD-C5D9-4EE7-BA16-E2A256A355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0B471-603E-4AFF-BC05-B21610B54B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D0666-8820-452E-9B9B-6FE7B3F0D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07369-6728-432A-8B8F-E41B01A050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AB444-9A41-4298-8720-BB5013C985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6E1C1-1A32-494F-8B31-717426D50C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3E8138-9D5C-4209-A5C7-2FBD35BD4E4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73;&#1088;&#1072;\Desktop\1812\%5bmusico.ru%5d_(mp3cut.net)%20(1).mp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skolan.info/" TargetMode="External"/><Relationship Id="rId13" Type="http://schemas.openxmlformats.org/officeDocument/2006/relationships/hyperlink" Target="http://mirknig.com/" TargetMode="External"/><Relationship Id="rId18" Type="http://schemas.openxmlformats.org/officeDocument/2006/relationships/hyperlink" Target="http://days.pravoslavie.ru/" TargetMode="External"/><Relationship Id="rId3" Type="http://schemas.openxmlformats.org/officeDocument/2006/relationships/hyperlink" Target="http://nnm.ru/blogs/krichet/napoleon_bonapart" TargetMode="External"/><Relationship Id="rId21" Type="http://schemas.openxmlformats.org/officeDocument/2006/relationships/hyperlink" Target="http://www.abc-people.com/" TargetMode="External"/><Relationship Id="rId7" Type="http://schemas.openxmlformats.org/officeDocument/2006/relationships/hyperlink" Target="http://www.turinfo.ru/" TargetMode="External"/><Relationship Id="rId12" Type="http://schemas.openxmlformats.org/officeDocument/2006/relationships/hyperlink" Target="http://www.zapolni-probel.ru/" TargetMode="External"/><Relationship Id="rId17" Type="http://schemas.openxmlformats.org/officeDocument/2006/relationships/hyperlink" Target="http://www.memorandum.ru/" TargetMode="External"/><Relationship Id="rId2" Type="http://schemas.openxmlformats.org/officeDocument/2006/relationships/hyperlink" Target="http://pedsovet.su/" TargetMode="External"/><Relationship Id="rId16" Type="http://schemas.openxmlformats.org/officeDocument/2006/relationships/hyperlink" Target="http://myseopro.ru/" TargetMode="External"/><Relationship Id="rId20" Type="http://schemas.openxmlformats.org/officeDocument/2006/relationships/hyperlink" Target="http://pro100-mica.livejournal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812panorama.ru/arka.html" TargetMode="External"/><Relationship Id="rId11" Type="http://schemas.openxmlformats.org/officeDocument/2006/relationships/hyperlink" Target="http://shkolazhizni.ru/" TargetMode="External"/><Relationship Id="rId5" Type="http://schemas.openxmlformats.org/officeDocument/2006/relationships/hyperlink" Target="http://www.vokrugsveta.ru/" TargetMode="External"/><Relationship Id="rId15" Type="http://schemas.openxmlformats.org/officeDocument/2006/relationships/hyperlink" Target="http://www.chaskor.ru/" TargetMode="External"/><Relationship Id="rId10" Type="http://schemas.openxmlformats.org/officeDocument/2006/relationships/hyperlink" Target="http://napoleon.velchel.ru/" TargetMode="External"/><Relationship Id="rId19" Type="http://schemas.openxmlformats.org/officeDocument/2006/relationships/hyperlink" Target="http://imperator.spbnews.ru/" TargetMode="External"/><Relationship Id="rId4" Type="http://schemas.openxmlformats.org/officeDocument/2006/relationships/hyperlink" Target="http://ru.wikipedia.org/wiki/" TargetMode="External"/><Relationship Id="rId9" Type="http://schemas.openxmlformats.org/officeDocument/2006/relationships/hyperlink" Target="http://ote4estvo.ru/geroi-otechestvennoj-vojny-1812-goda" TargetMode="External"/><Relationship Id="rId14" Type="http://schemas.openxmlformats.org/officeDocument/2006/relationships/hyperlink" Target="http://sojuzrus.lt/" TargetMode="External"/><Relationship Id="rId22" Type="http://schemas.openxmlformats.org/officeDocument/2006/relationships/hyperlink" Target="http://terekhov-deniska.narod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D%D0%B0%D0%BF%D0%BE%D0%BB%D0%B5%D0%BE%D0%BD_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24543" y="950863"/>
            <a:ext cx="6984775" cy="1470025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  <a:t>"Недаром </a:t>
            </a:r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помнит</a:t>
            </a:r>
            <a:b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                                 </a:t>
            </a:r>
            <a: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  <a:t>вся Россия"</a:t>
            </a:r>
            <a:br>
              <a:rPr lang="ru-RU" sz="3600" b="1" dirty="0">
                <a:solidFill>
                  <a:srgbClr val="C00000"/>
                </a:solidFill>
                <a:latin typeface="Constantia" pitchFamily="18" charset="0"/>
              </a:rPr>
            </a:br>
            <a:endParaRPr lang="ru-RU" sz="3600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6" name="TextBox 6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3419475" y="4450467"/>
            <a:ext cx="468153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классов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МБОУ «СОШ №8» г. Нижнекамска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Ефимова Ирина Николаевна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2564904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Отечественная война 1812 года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5" name="Рисунок 4" descr="http://www.1812panorama.ru/img/borodino_07_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933056"/>
            <a:ext cx="1800200" cy="2077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62068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Память о войне 1812года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196752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Героям войны 1812года построены памятники. </a:t>
            </a:r>
            <a:endParaRPr lang="ru-RU" sz="2000" dirty="0"/>
          </a:p>
        </p:txBody>
      </p:sp>
      <p:pic>
        <p:nvPicPr>
          <p:cNvPr id="1026" name="Picture 2" descr="http://www.1812panorama.ru/i/ar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91037"/>
            <a:ext cx="2520280" cy="2602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ruskolan.info/files/foto/021/piter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560349"/>
            <a:ext cx="3384376" cy="2253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turinfo.ru/images/content/1_73089c8c76796c87340b3bb610606f8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36504"/>
            <a:ext cx="3411044" cy="227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563888" y="4581128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Триумфальная арка</a:t>
            </a:r>
          </a:p>
          <a:p>
            <a:pPr algn="ctr"/>
            <a:r>
              <a:rPr lang="ru-RU" sz="2000" dirty="0" smtClean="0"/>
              <a:t>Москва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493457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Храм Христа Спасителя</a:t>
            </a:r>
          </a:p>
          <a:p>
            <a:pPr algn="ctr"/>
            <a:r>
              <a:rPr lang="ru-RU" sz="2000" dirty="0" smtClean="0"/>
              <a:t>Москва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380123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Казанский собор </a:t>
            </a:r>
          </a:p>
          <a:p>
            <a:pPr algn="ctr"/>
            <a:r>
              <a:rPr lang="ru-RU" sz="2000" dirty="0" smtClean="0"/>
              <a:t>Петербург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Проверочный тест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26876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Во Франции в конце </a:t>
            </a:r>
            <a:r>
              <a:rPr lang="en-US" sz="2400" dirty="0" smtClean="0">
                <a:solidFill>
                  <a:srgbClr val="C00000"/>
                </a:solidFill>
              </a:rPr>
              <a:t>XVIII </a:t>
            </a:r>
            <a:r>
              <a:rPr lang="ru-RU" sz="2400" dirty="0" smtClean="0">
                <a:solidFill>
                  <a:srgbClr val="C00000"/>
                </a:solidFill>
              </a:rPr>
              <a:t>века к власти пришёл полководец …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63691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6600"/>
                </a:solidFill>
              </a:rPr>
              <a:t>Багратион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16216" y="2636912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6600"/>
                </a:solidFill>
              </a:rPr>
              <a:t>Наполеон</a:t>
            </a:r>
          </a:p>
          <a:p>
            <a:endParaRPr lang="ru-RU" sz="2400" i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2636912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6600"/>
                </a:solidFill>
              </a:rPr>
              <a:t>Барклай де Толли</a:t>
            </a:r>
          </a:p>
          <a:p>
            <a:endParaRPr lang="ru-RU" sz="2400" i="1" dirty="0">
              <a:solidFill>
                <a:srgbClr val="006600"/>
              </a:solidFill>
            </a:endParaRPr>
          </a:p>
        </p:txBody>
      </p:sp>
      <p:pic>
        <p:nvPicPr>
          <p:cNvPr id="24578" name="Picture 2" descr="http://ote4estvo.ru/uploads/1270820966_386f24061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2304256" cy="2793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http://napoleon.velchel.ru/img/gallery/g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56992"/>
            <a:ext cx="232585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http://shkolazhizni.ru/img/content/i22/227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758530"/>
            <a:ext cx="2286000" cy="2190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5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5" grpId="2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Французкая</a:t>
            </a:r>
            <a:r>
              <a:rPr lang="ru-RU" sz="2400" b="1" dirty="0" smtClean="0">
                <a:solidFill>
                  <a:srgbClr val="C00000"/>
                </a:solidFill>
              </a:rPr>
              <a:t> армия вторглась в Россию …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9168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в </a:t>
            </a:r>
            <a:r>
              <a:rPr lang="ru-RU" sz="2400" b="1" dirty="0" smtClean="0">
                <a:solidFill>
                  <a:srgbClr val="006600"/>
                </a:solidFill>
              </a:rPr>
              <a:t>1821г.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91683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в </a:t>
            </a:r>
            <a:r>
              <a:rPr lang="ru-RU" sz="2400" b="1" dirty="0" smtClean="0">
                <a:solidFill>
                  <a:srgbClr val="006600"/>
                </a:solidFill>
              </a:rPr>
              <a:t>1818г.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191683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в 1812 г.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 descr="http://www.zapolni-probel.ru/uploads/posts/2011-04/1304185360_ermolov-borodin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96855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  <p:bldP spid="5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Армия Наполеона насчитывала …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8184" y="198884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130 000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19888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200 000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98884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600 000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 descr="http://mirknig.com/uploads/posts/2008-06/1213391682_n197-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17440"/>
            <a:ext cx="5472608" cy="3475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  <p:bldP spid="5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8072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Армия русских насчитывала 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77281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100 000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77281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200 000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1815207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600 000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888"/>
            <a:ext cx="3606329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97803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Главнокомандующим русскими войсками был назначен 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3123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М.И. Кутузов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206084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А.В. Суворов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2031231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Ф.Ф. Ушаков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1026" name="Picture 2" descr="http://www.abc-people.com/data/kutuzov/kutuzov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2852936"/>
            <a:ext cx="2647283" cy="3001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i586.photobucket.com/albums/ss308/labaz7/ushak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827751"/>
            <a:ext cx="2359149" cy="3049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rusizn.ru/images/rom/rom12/015_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836545"/>
            <a:ext cx="2476919" cy="3040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" grpId="2"/>
      <p:bldP spid="4" grpId="0"/>
      <p:bldP spid="4" grpId="1"/>
      <p:bldP spid="5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0709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Бородинская битва произошла 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26 января 1812 г.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177281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26 августа 1821 г.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2175247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26 августа 1812 г.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29699" name="Picture 3" descr="C:\Users\Кобра\Pictures\би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5184576" cy="3878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012E-6 L -0.29132 -0.0735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  <p:bldP spid="5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Какое решение принял  Кутузов после Бородинского сражения?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80475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Оставить Москву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3560" y="1844824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Дать ещё одно сражение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30881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Признать Наполеона победителем</a:t>
            </a:r>
            <a:endParaRPr lang="ru-RU" sz="2000" b="1" dirty="0">
              <a:solidFill>
                <a:srgbClr val="006600"/>
              </a:solidFill>
            </a:endParaRPr>
          </a:p>
        </p:txBody>
      </p:sp>
      <p:pic>
        <p:nvPicPr>
          <p:cNvPr id="30722" name="Picture 2" descr="http://www.ljplus.ru/img4/p/r/pro100_mica/Sov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856089"/>
            <a:ext cx="5688632" cy="3390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0.0081 L 0.25 0.039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1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" grpId="2"/>
      <p:bldP spid="4" grpId="0"/>
      <p:bldP spid="4" grpId="1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Война 1812 года называется Отечественной потому, что 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77281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Главное сражение произошло под Москвой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08115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На войну поднялся весь народ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4069521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Вторжение Наполеона принесло России огромное бедствие</a:t>
            </a:r>
            <a:endParaRPr lang="ru-RU" sz="2000" b="1" dirty="0">
              <a:solidFill>
                <a:srgbClr val="006600"/>
              </a:solidFill>
            </a:endParaRPr>
          </a:p>
        </p:txBody>
      </p:sp>
      <p:pic>
        <p:nvPicPr>
          <p:cNvPr id="31746" name="Picture 2" descr="http://myseopro.ru/uploads/photo/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6084168" cy="3604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7625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3469E-6 L 0.00399 -0.2106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0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4" grpId="2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 честь победы над Наполеоном был построен в Москве…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96552" y="2793122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Петропавловский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 собор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241333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Храм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 Христа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 Спасителя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772816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6600"/>
                </a:solidFill>
              </a:rPr>
              <a:t>Спасо-Преображенский</a:t>
            </a:r>
            <a:r>
              <a:rPr lang="ru-RU" sz="2000" b="1" dirty="0" smtClean="0">
                <a:solidFill>
                  <a:srgbClr val="006600"/>
                </a:solidFill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</a:rPr>
              <a:t>собор</a:t>
            </a:r>
            <a:endParaRPr lang="ru-RU" sz="2000" b="1" dirty="0">
              <a:solidFill>
                <a:srgbClr val="006600"/>
              </a:solidFill>
            </a:endParaRPr>
          </a:p>
        </p:txBody>
      </p:sp>
      <p:pic>
        <p:nvPicPr>
          <p:cNvPr id="32770" name="Picture 2" descr="http://imperator.spbnews.ru/nw/sobor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719" y="3518469"/>
            <a:ext cx="2260041" cy="3222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2" name="Picture 4" descr="http://terekhov-deniska.narod.ru/080819preobrazh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564904"/>
            <a:ext cx="2736304" cy="2714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774" name="Picture 6" descr="https://encrypted-tbn1.google.com/images?q=tbn:ANd9GcS2CPhJesFBbbMHfw0w9nMkcsiroWJOQmPqrTGeHW89gz39Rsd2n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501008"/>
            <a:ext cx="2376264" cy="3184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52601E-6 L -0.34253 -0.1042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-5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10405E-6 L -0.37396 -0.043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-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4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3277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4" grpId="2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622" y="692696"/>
            <a:ext cx="5616674" cy="201575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Вот опять звенит звонок,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Начинается урок.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 Кутузов бил французов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Узнать сегодня предстоит.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35699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Какая музыка звучала?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5085184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Музыка характеризует ту эпоху, куда мы с вами отправляемся. В эпоху начала </a:t>
            </a:r>
            <a:r>
              <a:rPr lang="en-US" sz="2000" dirty="0" smtClean="0"/>
              <a:t>XIX </a:t>
            </a:r>
            <a:r>
              <a:rPr lang="ru-RU" sz="2000" dirty="0" smtClean="0"/>
              <a:t>века, </a:t>
            </a:r>
          </a:p>
          <a:p>
            <a:r>
              <a:rPr lang="ru-RU" sz="2000" dirty="0" smtClean="0"/>
              <a:t>время очень тревожное и грозное.</a:t>
            </a:r>
            <a:endParaRPr lang="ru-RU" sz="2000" dirty="0"/>
          </a:p>
        </p:txBody>
      </p:sp>
      <p:pic>
        <p:nvPicPr>
          <p:cNvPr id="8" name="[musico.ru]_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949280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55576" y="3933056"/>
            <a:ext cx="1504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тревожная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08670" y="3933056"/>
            <a:ext cx="1111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грозная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56956" y="3923764"/>
            <a:ext cx="147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радостная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392376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ликующая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4365104"/>
            <a:ext cx="2105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торжественная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68887" y="3923764"/>
            <a:ext cx="1819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решительная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9832" y="4365104"/>
            <a:ext cx="1399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печальная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4365104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весёлая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12160" y="4365104"/>
            <a:ext cx="1945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взволнованная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82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9266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9766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266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766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1266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1766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266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2766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266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766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051" grpId="0" build="p"/>
      <p:bldP spid="5" grpId="0"/>
      <p:bldP spid="7" grpId="0"/>
      <p:bldP spid="9" grpId="0"/>
      <p:bldP spid="10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  <p:bldP spid="16" grpId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biblio.com/biblio/archive/lotman_besedi/images/09_clip_image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07927"/>
            <a:ext cx="5659710" cy="3297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47664" y="849486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993300"/>
                </a:solidFill>
                <a:latin typeface="Monotype Corsiva" pitchFamily="66" charset="0"/>
              </a:rPr>
              <a:t>МОЛОДЦЫ</a:t>
            </a:r>
            <a:endParaRPr lang="ru-RU" sz="5400" b="1" dirty="0">
              <a:solidFill>
                <a:srgbClr val="99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872081"/>
            <a:ext cx="1441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hlinkClick r:id="rId2"/>
              </a:rPr>
              <a:t>http://pedsovet.su/</a:t>
            </a:r>
            <a:endParaRPr lang="ru-RU" sz="12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974919"/>
            <a:ext cx="669674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Рудченко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 Окружающий мир. Нестандартные уроки в начальной школе» Волгоград 2008 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О.А.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Северина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«Ведение в историю 4 класс» Волгоград 2004 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О.И.Дмитриева, О.А. Мокрушина «Поурочные разработки по курсу Окружающий мир 4 класс» Москва «ВАКО» 2004 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Лободина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 Мир вокруг нас 4 класс» Волгоград 2006 год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67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20688"/>
            <a:ext cx="12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348880"/>
            <a:ext cx="6102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>
                <a:hlinkClick r:id="rId3"/>
              </a:rPr>
              <a:t>http://nnm.ru/blogs/krichet/napoleon_bonapart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509120"/>
            <a:ext cx="19848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4"/>
              </a:rPr>
              <a:t>http://ru.wikipedia.org/wiki/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212976"/>
            <a:ext cx="19443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5"/>
              </a:rPr>
              <a:t>http://www.vokrugsveta.ru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996952"/>
            <a:ext cx="28211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6"/>
              </a:rPr>
              <a:t>http://www.1812panorama.ru/arka.html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941168"/>
            <a:ext cx="1543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7"/>
              </a:rPr>
              <a:t>http://www.turinfo.ru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564904"/>
            <a:ext cx="1483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8"/>
              </a:rPr>
              <a:t>http://ruskolan.info/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2930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u="sng" dirty="0" smtClean="0">
                <a:hlinkClick r:id="rId9"/>
              </a:rPr>
              <a:t>http://ote4estvo.ru/geroi-otechestvennoj-vojny-1812-goda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2791961"/>
            <a:ext cx="18982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0"/>
              </a:rPr>
              <a:t>http://napoleon.velchel.ru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3429000"/>
            <a:ext cx="1584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1"/>
              </a:rPr>
              <a:t>http://shkolazhizni.ru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645024"/>
            <a:ext cx="20773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2"/>
              </a:rPr>
              <a:t>http://www.zapolni-probel.ru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5168225"/>
            <a:ext cx="14414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3"/>
              </a:rPr>
              <a:t>http://mirknig.com/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407707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4"/>
              </a:rPr>
              <a:t>http://sojuzrus.lt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4725144"/>
            <a:ext cx="16889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5"/>
              </a:rPr>
              <a:t>http://www.chaskor.ru/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5384249"/>
            <a:ext cx="1423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6"/>
              </a:rPr>
              <a:t>http://myseopro.ru</a:t>
            </a:r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5589240"/>
            <a:ext cx="20629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7"/>
              </a:rPr>
              <a:t>http://www.memorandum.ru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5805264"/>
            <a:ext cx="18918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8"/>
              </a:rPr>
              <a:t>http://days.pravoslavie.ru</a:t>
            </a:r>
            <a:endParaRPr lang="ru-RU" sz="1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3568" y="6021288"/>
            <a:ext cx="20372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19"/>
              </a:rPr>
              <a:t>http://imperator.spbnews.ru</a:t>
            </a:r>
            <a:endParaRPr lang="ru-RU" sz="1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652120" y="2348880"/>
            <a:ext cx="15259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solidFill>
                  <a:srgbClr val="3B9195"/>
                </a:solidFill>
              </a:rPr>
              <a:t>http://www.rusizn.ru</a:t>
            </a:r>
            <a:endParaRPr lang="ru-RU" sz="1200" u="sng" dirty="0">
              <a:solidFill>
                <a:srgbClr val="3B9195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2564904"/>
            <a:ext cx="24865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20"/>
              </a:rPr>
              <a:t>http://pro100-mica.livejournal.com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652120" y="2780928"/>
            <a:ext cx="20276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21"/>
              </a:rPr>
              <a:t>http://www.abc-people.com</a:t>
            </a:r>
            <a:endParaRPr lang="ru-RU" sz="1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652120" y="2996952"/>
            <a:ext cx="23519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u="sng" dirty="0" smtClean="0">
                <a:hlinkClick r:id="rId22"/>
              </a:rPr>
              <a:t>http://terekhov-deniska.narod.ru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65401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В конце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XVIII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века к власти во Франции пришёл человек необычайной судьбы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Наполеон Бонапарт.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Сын бедного дворянина, окончил в 16 лет военную академию, а в 24 года был уже генералом.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В 1804 году Наполеона провозгласили  императором Франции. Ему хотелось завоевать мир.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img11.nnm.ru/4/c/1/d/4/3c4ddb24ad5522250d559b8c9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924944"/>
            <a:ext cx="4762500" cy="323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83568" y="3068960"/>
            <a:ext cx="29523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Monotype Corsiva" pitchFamily="66" charset="0"/>
              </a:rPr>
              <a:t>«Через три года я буду господином всего мира . . . Остаётся Россия, но я раздавлю её», </a:t>
            </a: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</a:rPr>
              <a:t>-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заявил Наполеон.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64087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Наполеон собрал 600-тысячное войско и двинул их к России. </a:t>
            </a: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«Я иду в Москву и в одно или два сражения всё кончу. Император Александр на коленях  будет просить у меня мира!» </a:t>
            </a:r>
            <a:endParaRPr lang="ru-RU" sz="20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http://upload.wikimedia.org/wikipedia/commons/b/bc/Alex_I_Russ_uni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20888"/>
            <a:ext cx="201622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upload.wikimedia.org/wikipedia/commons/0/0a/Jacques-Louis_David_0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13976"/>
            <a:ext cx="2016224" cy="3607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11560" y="3356992"/>
            <a:ext cx="180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Наполеон Бонапарт – император Франции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3356992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Александр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– император России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67687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Александр </a:t>
            </a:r>
            <a:r>
              <a:rPr lang="en-US" sz="2000" dirty="0" smtClean="0">
                <a:solidFill>
                  <a:srgbClr val="002060"/>
                </a:solidFill>
              </a:rPr>
              <a:t>I</a:t>
            </a:r>
            <a:r>
              <a:rPr lang="ru-RU" sz="2000" dirty="0" smtClean="0">
                <a:solidFill>
                  <a:srgbClr val="002060"/>
                </a:solidFill>
              </a:rPr>
              <a:t> мог выставить против страшного врага не более 200-тысячные войска.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Но с первого дня простой народ сам стал подниматься на защиту Отечества: мирные поселяне превращались в смелых воинов.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2897649"/>
            <a:ext cx="504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9A6922"/>
                </a:solidFill>
              </a:rPr>
              <a:t>Главнокомандующим  русскими войсками  был назначен князь  </a:t>
            </a:r>
          </a:p>
          <a:p>
            <a:r>
              <a:rPr lang="ru-RU" sz="2000" b="1" dirty="0" smtClean="0">
                <a:solidFill>
                  <a:srgbClr val="800000"/>
                </a:solidFill>
              </a:rPr>
              <a:t>Михаил Илларионович Кутузов.</a:t>
            </a:r>
          </a:p>
          <a:p>
            <a:endParaRPr lang="ru-RU" sz="2000" b="1" dirty="0">
              <a:solidFill>
                <a:srgbClr val="9A6922"/>
              </a:solidFill>
            </a:endParaRPr>
          </a:p>
        </p:txBody>
      </p:sp>
      <p:pic>
        <p:nvPicPr>
          <p:cNvPr id="4" name="Рисунок 3" descr="Файл:Kutuzov by Volk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2880320" cy="3187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707904" y="429309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3E6C"/>
                </a:solidFill>
                <a:latin typeface="Monotype Corsiva" pitchFamily="66" charset="0"/>
              </a:rPr>
              <a:t>«Едет Кутузов бить французов», - звучало среди солдат.</a:t>
            </a:r>
            <a:endParaRPr lang="ru-RU" sz="2800" dirty="0">
              <a:solidFill>
                <a:srgbClr val="003E6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6470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Недаром помнит вся Россия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Про день Бородина!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844824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26 августа 1812 года состоялось Бородинское сражение.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Русских войск было 100 тысяч, а французов – 130 тысяч.</a:t>
            </a: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Файл:Lejb Guard Litov attack at Borodin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4752528" cy="3319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80112" y="3501008"/>
            <a:ext cx="30243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этом ужасном побоище, длившемся 15 часов, обе стороны потеряли до 50 тысяч человек каждая.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Файл:Vereshagin.Napoleon near Borod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20688"/>
            <a:ext cx="3938754" cy="2579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http://upload.wikimedia.org/wikipedia/commons/thumb/6/61/Kutuzovborodino.jpg/200px-Kutuzovborodi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501008"/>
            <a:ext cx="3748359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59632" y="548680"/>
            <a:ext cx="3312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hlinkClick r:id="rId4" tooltip="Наполеон I"/>
              </a:rPr>
              <a:t>Наполеон</a:t>
            </a:r>
            <a:r>
              <a:rPr lang="ru-RU" sz="2000" dirty="0"/>
              <a:t> часто </a:t>
            </a:r>
            <a:r>
              <a:rPr lang="ru-RU" sz="2000" dirty="0" smtClean="0"/>
              <a:t>говорил: </a:t>
            </a:r>
            <a:r>
              <a:rPr lang="ru-RU" sz="2000" dirty="0" smtClean="0">
                <a:solidFill>
                  <a:srgbClr val="800000"/>
                </a:solidFill>
              </a:rPr>
              <a:t>«</a:t>
            </a:r>
            <a:r>
              <a:rPr lang="ru-RU" sz="2000" i="1" dirty="0" smtClean="0">
                <a:solidFill>
                  <a:srgbClr val="800000"/>
                </a:solidFill>
              </a:rPr>
              <a:t>Бородинское </a:t>
            </a:r>
            <a:r>
              <a:rPr lang="ru-RU" sz="2000" i="1" dirty="0">
                <a:solidFill>
                  <a:srgbClr val="800000"/>
                </a:solidFill>
              </a:rPr>
              <a:t>сражение было самое прекрасное и самое грозное, французы показали себя достойными победы, </a:t>
            </a:r>
            <a:endParaRPr lang="ru-RU" sz="2000" i="1" dirty="0" smtClean="0">
              <a:solidFill>
                <a:srgbClr val="800000"/>
              </a:solidFill>
            </a:endParaRPr>
          </a:p>
          <a:p>
            <a:r>
              <a:rPr lang="ru-RU" sz="2000" i="1" dirty="0" err="1" smtClean="0">
                <a:solidFill>
                  <a:srgbClr val="800000"/>
                </a:solidFill>
              </a:rPr>
              <a:t>a</a:t>
            </a:r>
            <a:r>
              <a:rPr lang="ru-RU" sz="2000" i="1" dirty="0" smtClean="0">
                <a:solidFill>
                  <a:srgbClr val="800000"/>
                </a:solidFill>
              </a:rPr>
              <a:t> </a:t>
            </a:r>
            <a:r>
              <a:rPr lang="ru-RU" sz="2000" i="1" dirty="0">
                <a:solidFill>
                  <a:srgbClr val="800000"/>
                </a:solidFill>
              </a:rPr>
              <a:t>русские заслужили быть непобедимыми</a:t>
            </a:r>
            <a:r>
              <a:rPr lang="ru-RU" sz="2000" dirty="0">
                <a:solidFill>
                  <a:srgbClr val="800000"/>
                </a:solidFill>
              </a:rPr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9992" y="3501008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rgbClr val="00B0F0"/>
                </a:solidFill>
              </a:rPr>
              <a:t>Кутузов</a:t>
            </a:r>
            <a:r>
              <a:rPr lang="ru-RU" sz="2000" dirty="0" smtClean="0"/>
              <a:t>: </a:t>
            </a:r>
            <a:r>
              <a:rPr lang="ru-RU" sz="2000" i="1" dirty="0" smtClean="0">
                <a:solidFill>
                  <a:srgbClr val="800000"/>
                </a:solidFill>
              </a:rPr>
              <a:t>«Сей </a:t>
            </a:r>
            <a:r>
              <a:rPr lang="ru-RU" sz="2000" i="1" dirty="0">
                <a:solidFill>
                  <a:srgbClr val="800000"/>
                </a:solidFill>
              </a:rPr>
              <a:t>день пребудет вечным памятником мужества и отличной храбрости российских воинов, где вся пехота, кавалерия и артиллерия дрались отчаянно. Желание всякого было умереть на месте и не уступить </a:t>
            </a:r>
            <a:r>
              <a:rPr lang="ru-RU" sz="2000" i="1" dirty="0" smtClean="0">
                <a:solidFill>
                  <a:srgbClr val="800000"/>
                </a:solidFill>
              </a:rPr>
              <a:t>неприятелю» </a:t>
            </a:r>
            <a:endParaRPr lang="ru-RU" sz="2000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Весь </a:t>
            </a:r>
            <a:r>
              <a:rPr lang="ru-RU" sz="2400" b="1" dirty="0">
                <a:solidFill>
                  <a:srgbClr val="800000"/>
                </a:solidFill>
              </a:rPr>
              <a:t>народ, </a:t>
            </a:r>
            <a:r>
              <a:rPr lang="ru-RU" sz="2400" b="1" dirty="0" smtClean="0">
                <a:solidFill>
                  <a:srgbClr val="800000"/>
                </a:solidFill>
              </a:rPr>
              <a:t>всё </a:t>
            </a:r>
            <a:r>
              <a:rPr lang="ru-RU" sz="2400" b="1" dirty="0">
                <a:solidFill>
                  <a:srgbClr val="800000"/>
                </a:solidFill>
              </a:rPr>
              <a:t>отечество поднялось на защиту </a:t>
            </a:r>
            <a:r>
              <a:rPr lang="ru-RU" sz="2400" b="1" dirty="0" smtClean="0">
                <a:solidFill>
                  <a:srgbClr val="800000"/>
                </a:solidFill>
              </a:rPr>
              <a:t>родины – война 1812 года стала </a:t>
            </a:r>
            <a:r>
              <a:rPr lang="ru-RU" sz="2400" b="1" dirty="0" smtClean="0">
                <a:solidFill>
                  <a:srgbClr val="FF0000"/>
                </a:solidFill>
              </a:rPr>
              <a:t>Отечественной.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988840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С первых дней войны развернулось партизанское движение. Крестьяне прятали или уничтожали припасы, угоняли скот и сами уходили в леса.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3429000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993300"/>
                </a:solidFill>
              </a:rPr>
              <a:t>Но коль враг ожесточённый</a:t>
            </a:r>
          </a:p>
          <a:p>
            <a:r>
              <a:rPr lang="ru-RU" sz="2000" i="1" dirty="0" smtClean="0">
                <a:solidFill>
                  <a:srgbClr val="993300"/>
                </a:solidFill>
              </a:rPr>
              <a:t>Нам дерзнет </a:t>
            </a:r>
            <a:r>
              <a:rPr lang="ru-RU" sz="2000" i="1" dirty="0" err="1" smtClean="0">
                <a:solidFill>
                  <a:srgbClr val="993300"/>
                </a:solidFill>
              </a:rPr>
              <a:t>противу</a:t>
            </a:r>
            <a:r>
              <a:rPr lang="ru-RU" sz="2000" i="1" dirty="0" smtClean="0">
                <a:solidFill>
                  <a:srgbClr val="993300"/>
                </a:solidFill>
              </a:rPr>
              <a:t> стать,</a:t>
            </a:r>
          </a:p>
          <a:p>
            <a:r>
              <a:rPr lang="ru-RU" sz="2000" i="1" dirty="0" smtClean="0">
                <a:solidFill>
                  <a:srgbClr val="993300"/>
                </a:solidFill>
              </a:rPr>
              <a:t>Первый долг мой, долг священный – </a:t>
            </a:r>
          </a:p>
          <a:p>
            <a:r>
              <a:rPr lang="ru-RU" sz="2000" i="1" dirty="0" smtClean="0">
                <a:solidFill>
                  <a:srgbClr val="993300"/>
                </a:solidFill>
              </a:rPr>
              <a:t>Вновь за Родину восстать…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Д.В.Давыдов</a:t>
            </a:r>
            <a:endParaRPr lang="ru-RU" sz="2000" dirty="0"/>
          </a:p>
        </p:txBody>
      </p:sp>
      <p:pic>
        <p:nvPicPr>
          <p:cNvPr id="5" name="Рисунок 4" descr="Denisdavyd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936" y="3068960"/>
            <a:ext cx="2667000" cy="308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67944" y="5457418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Предводитель партизанского движения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Нашествие Наполеона на Россию закончилось полным его крахом.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388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Из 600-тысячной французской армии реку Березину перешли лишь 30 тысяч солдат. Когда прибывшего во Францию Наполеона спросили про его армию, он сказал: </a:t>
            </a:r>
            <a:r>
              <a:rPr lang="ru-RU" sz="2000" i="1" dirty="0" smtClean="0"/>
              <a:t>«Армии больше нет!» </a:t>
            </a:r>
            <a:endParaRPr lang="ru-RU" sz="2000" i="1" dirty="0"/>
          </a:p>
        </p:txBody>
      </p:sp>
      <p:pic>
        <p:nvPicPr>
          <p:cNvPr id="1026" name="Picture 2" descr="Файл:Hess Berez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5112568" cy="3393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A692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940152" y="3610759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993300"/>
                </a:solidFill>
              </a:rPr>
              <a:t>7 января - день обнародования Александром I указа об изгнании Наполеона из России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756</Words>
  <Application>Microsoft Office PowerPoint</Application>
  <PresentationFormat>Экран (4:3)</PresentationFormat>
  <Paragraphs>130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"Недаром помнит                                   вся Россия"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Кобра</cp:lastModifiedBy>
  <cp:revision>90</cp:revision>
  <dcterms:created xsi:type="dcterms:W3CDTF">2011-12-12T20:46:02Z</dcterms:created>
  <dcterms:modified xsi:type="dcterms:W3CDTF">2012-05-15T16:58:57Z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1136217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