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3" r:id="rId17"/>
    <p:sldId id="270" r:id="rId18"/>
    <p:sldId id="271" r:id="rId19"/>
    <p:sldId id="272"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5"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3D7C7-736A-4472-A7CF-78CCD177DC4F}" type="datetimeFigureOut">
              <a:rPr lang="ru-RU" smtClean="0"/>
              <a:t>14.04.2013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9A9FC-9CD2-4AE3-BDC0-0375A188675B}" type="slidenum">
              <a:rPr lang="ru-RU" smtClean="0"/>
              <a:t>‹#›</a:t>
            </a:fld>
            <a:endParaRPr lang="ru-RU"/>
          </a:p>
        </p:txBody>
      </p:sp>
    </p:spTree>
    <p:extLst>
      <p:ext uri="{BB962C8B-B14F-4D97-AF65-F5344CB8AC3E}">
        <p14:creationId xmlns:p14="http://schemas.microsoft.com/office/powerpoint/2010/main" val="200252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h3muzei.ru/28%20panfilovzev/Panfilov.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Тревожное время переживала наша Родина осенью 1941 года. Ожесточённые бои шли в 100-120 километрах от Москвы. Вражеские крупные танковые группы пытались прорваться по Волоколамскому шоссе к столице нашей Родины. Наши</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войска, оборонявшиеся на этом направлении, получили приказ командования: задержать врага, во что бы тони стало. Среди других соединений Советской Армии выполнение этой почётной боевой задачи выпало и стрелковой дивизии под командованием генерал-майора </a:t>
            </a:r>
            <a:r>
              <a:rPr lang="ru-RU" sz="1200" b="0" i="0" kern="1200" dirty="0" err="1" smtClean="0">
                <a:solidFill>
                  <a:schemeClr val="tx1"/>
                </a:solidFill>
                <a:effectLst/>
                <a:latin typeface="+mn-lt"/>
                <a:ea typeface="+mn-ea"/>
                <a:cs typeface="+mn-cs"/>
                <a:hlinkClick r:id="rId3"/>
              </a:rPr>
              <a:t>И.В.Панфилова</a:t>
            </a:r>
            <a:r>
              <a:rPr lang="ru-RU" sz="1200" b="0" i="0" kern="1200" dirty="0" smtClean="0">
                <a:solidFill>
                  <a:schemeClr val="tx1"/>
                </a:solidFill>
                <a:effectLst/>
                <a:latin typeface="+mn-lt"/>
                <a:ea typeface="+mn-ea"/>
                <a:cs typeface="+mn-cs"/>
                <a:hlinkClick r:id="rId3"/>
              </a:rPr>
              <a:t>.</a:t>
            </a:r>
            <a:r>
              <a:rPr lang="ru-RU" sz="1200" b="0" i="0" kern="1200" dirty="0" smtClean="0">
                <a:solidFill>
                  <a:schemeClr val="tx1"/>
                </a:solidFill>
                <a:effectLst/>
                <a:latin typeface="+mn-lt"/>
                <a:ea typeface="+mn-ea"/>
                <a:cs typeface="+mn-cs"/>
              </a:rPr>
              <a:t> 16 ноября 1941 года бессмертной славой покрыли себя 28 гвардейцев этой дивизии в бою у разъезда </a:t>
            </a:r>
            <a:r>
              <a:rPr lang="ru-RU" sz="1200" b="0" i="0" kern="1200" dirty="0" err="1" smtClean="0">
                <a:solidFill>
                  <a:schemeClr val="tx1"/>
                </a:solidFill>
                <a:effectLst/>
                <a:latin typeface="+mn-lt"/>
                <a:ea typeface="+mn-ea"/>
                <a:cs typeface="+mn-cs"/>
              </a:rPr>
              <a:t>Дубосеково</a:t>
            </a:r>
            <a:r>
              <a:rPr lang="ru-RU" sz="1200" b="0" i="0" kern="1200" dirty="0" smtClean="0">
                <a:solidFill>
                  <a:schemeClr val="tx1"/>
                </a:solidFill>
                <a:effectLst/>
                <a:latin typeface="+mn-lt"/>
                <a:ea typeface="+mn-ea"/>
                <a:cs typeface="+mn-cs"/>
              </a:rPr>
              <a:t>. </a:t>
            </a: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2</a:t>
            </a:fld>
            <a:endParaRPr lang="ru-RU"/>
          </a:p>
        </p:txBody>
      </p:sp>
    </p:spTree>
    <p:extLst>
      <p:ext uri="{BB962C8B-B14F-4D97-AF65-F5344CB8AC3E}">
        <p14:creationId xmlns:p14="http://schemas.microsoft.com/office/powerpoint/2010/main" val="138458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Страна тогда услышала впервые</a:t>
            </a:r>
            <a:br>
              <a:rPr lang="ru-RU" sz="1200" kern="1200" dirty="0" smtClean="0">
                <a:solidFill>
                  <a:schemeClr val="tx1"/>
                </a:solidFill>
                <a:effectLst/>
                <a:latin typeface="+mn-lt"/>
                <a:ea typeface="+mn-ea"/>
                <a:cs typeface="+mn-cs"/>
              </a:rPr>
            </a:br>
            <a:r>
              <a:rPr lang="ru-RU" sz="1200" kern="1200" dirty="0" err="1" smtClean="0">
                <a:solidFill>
                  <a:schemeClr val="tx1"/>
                </a:solidFill>
                <a:effectLst/>
                <a:latin typeface="+mn-lt"/>
                <a:ea typeface="+mn-ea"/>
                <a:cs typeface="+mn-cs"/>
              </a:rPr>
              <a:t>Клочкова</a:t>
            </a:r>
            <a:r>
              <a:rPr lang="ru-RU" sz="1200" kern="1200" dirty="0" smtClean="0">
                <a:solidFill>
                  <a:schemeClr val="tx1"/>
                </a:solidFill>
                <a:effectLst/>
                <a:latin typeface="+mn-lt"/>
                <a:ea typeface="+mn-ea"/>
                <a:cs typeface="+mn-cs"/>
              </a:rPr>
              <a:t> легендарные слова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-Ребята! Велика у нас Россия,</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А отступать нам</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Некуда! Москва!</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Москва за нами!</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И, как в старой песне,</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Воскликнул он:</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Умрём же под Москвой!</a:t>
            </a:r>
          </a:p>
          <a:p>
            <a:r>
              <a:rPr lang="ru-RU" sz="1200" kern="1200" dirty="0" smtClean="0">
                <a:solidFill>
                  <a:schemeClr val="tx1"/>
                </a:solidFill>
                <a:effectLst/>
                <a:latin typeface="+mn-lt"/>
                <a:ea typeface="+mn-ea"/>
                <a:cs typeface="+mn-cs"/>
              </a:rPr>
              <a:t>К. </a:t>
            </a:r>
            <a:r>
              <a:rPr lang="ru-RU" sz="1200" kern="1200" dirty="0" err="1" smtClean="0">
                <a:solidFill>
                  <a:schemeClr val="tx1"/>
                </a:solidFill>
                <a:effectLst/>
                <a:latin typeface="+mn-lt"/>
                <a:ea typeface="+mn-ea"/>
                <a:cs typeface="+mn-cs"/>
              </a:rPr>
              <a:t>Шарипов</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11</a:t>
            </a:fld>
            <a:endParaRPr lang="ru-RU"/>
          </a:p>
        </p:txBody>
      </p:sp>
    </p:spTree>
    <p:extLst>
      <p:ext uri="{BB962C8B-B14F-4D97-AF65-F5344CB8AC3E}">
        <p14:creationId xmlns:p14="http://schemas.microsoft.com/office/powerpoint/2010/main" val="274176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Тяжело раненый с гранатами бросился Крючков  к вражескому танку и подорвал его.</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12</a:t>
            </a:fld>
            <a:endParaRPr lang="ru-RU"/>
          </a:p>
        </p:txBody>
      </p:sp>
    </p:spTree>
    <p:extLst>
      <p:ext uri="{BB962C8B-B14F-4D97-AF65-F5344CB8AC3E}">
        <p14:creationId xmlns:p14="http://schemas.microsoft.com/office/powerpoint/2010/main" val="318953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Больше</a:t>
            </a:r>
            <a:r>
              <a:rPr lang="ru-RU" baseline="0" dirty="0" smtClean="0"/>
              <a:t> 150 танков было подбито . Но погибли и все солдаты, которые были в том окопе.</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13</a:t>
            </a:fld>
            <a:endParaRPr lang="ru-RU"/>
          </a:p>
        </p:txBody>
      </p:sp>
    </p:spTree>
    <p:extLst>
      <p:ext uri="{BB962C8B-B14F-4D97-AF65-F5344CB8AC3E}">
        <p14:creationId xmlns:p14="http://schemas.microsoft.com/office/powerpoint/2010/main" val="238434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На высоте, которую охраняли герои-панфиловцы восстановлены окопы</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22</a:t>
            </a:fld>
            <a:endParaRPr lang="ru-RU"/>
          </a:p>
        </p:txBody>
      </p:sp>
    </p:spTree>
    <p:extLst>
      <p:ext uri="{BB962C8B-B14F-4D97-AF65-F5344CB8AC3E}">
        <p14:creationId xmlns:p14="http://schemas.microsoft.com/office/powerpoint/2010/main" val="3473820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На мемориале г. Горняка установлены бюсты героев-панфиловцев.</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23</a:t>
            </a:fld>
            <a:endParaRPr lang="ru-RU"/>
          </a:p>
        </p:txBody>
      </p:sp>
    </p:spTree>
    <p:extLst>
      <p:ext uri="{BB962C8B-B14F-4D97-AF65-F5344CB8AC3E}">
        <p14:creationId xmlns:p14="http://schemas.microsoft.com/office/powerpoint/2010/main" val="151471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Поныне помнит</a:t>
            </a:r>
            <a:br>
              <a:rPr lang="ru-RU" dirty="0" smtClean="0"/>
            </a:br>
            <a:r>
              <a:rPr lang="ru-RU" dirty="0" smtClean="0"/>
              <a:t>Подмосковный лес</a:t>
            </a:r>
            <a:br>
              <a:rPr lang="ru-RU" dirty="0" smtClean="0"/>
            </a:br>
            <a:r>
              <a:rPr lang="ru-RU" dirty="0" smtClean="0"/>
              <a:t>Бесстрашие советского солдата-</a:t>
            </a:r>
            <a:br>
              <a:rPr lang="ru-RU" dirty="0" smtClean="0"/>
            </a:br>
            <a:r>
              <a:rPr lang="ru-RU" dirty="0" smtClean="0"/>
              <a:t>Бои за </a:t>
            </a:r>
            <a:r>
              <a:rPr lang="ru-RU" dirty="0" err="1" smtClean="0"/>
              <a:t>Дубосековский</a:t>
            </a:r>
            <a:r>
              <a:rPr lang="ru-RU" dirty="0" smtClean="0"/>
              <a:t> разъезд!</a:t>
            </a:r>
            <a:br>
              <a:rPr lang="ru-RU" dirty="0" smtClean="0"/>
            </a:br>
            <a:r>
              <a:rPr lang="ru-RU" dirty="0" smtClean="0"/>
              <a:t>Их было</a:t>
            </a:r>
            <a:br>
              <a:rPr lang="ru-RU" dirty="0" smtClean="0"/>
            </a:br>
            <a:r>
              <a:rPr lang="ru-RU" dirty="0" smtClean="0"/>
              <a:t>Двадцать восемь,</a:t>
            </a:r>
            <a:br>
              <a:rPr lang="ru-RU" dirty="0" smtClean="0"/>
            </a:br>
            <a:r>
              <a:rPr lang="ru-RU" dirty="0" smtClean="0"/>
              <a:t>Двадцать восемь</a:t>
            </a:r>
            <a:br>
              <a:rPr lang="ru-RU" dirty="0" smtClean="0"/>
            </a:br>
            <a:r>
              <a:rPr lang="ru-RU" dirty="0" smtClean="0"/>
              <a:t>Защитников</a:t>
            </a:r>
            <a:br>
              <a:rPr lang="ru-RU" dirty="0" smtClean="0"/>
            </a:br>
            <a:r>
              <a:rPr lang="ru-RU" dirty="0" smtClean="0"/>
              <a:t>Своей родной земли.</a:t>
            </a:r>
            <a:br>
              <a:rPr lang="ru-RU" dirty="0" smtClean="0"/>
            </a:br>
            <a:r>
              <a:rPr lang="ru-RU" dirty="0" smtClean="0"/>
              <a:t>Шёл мокрый снег…</a:t>
            </a:r>
            <a:br>
              <a:rPr lang="ru-RU" dirty="0" smtClean="0"/>
            </a:br>
            <a:r>
              <a:rPr lang="ru-RU" dirty="0" smtClean="0"/>
              <a:t>И с дальних</a:t>
            </a:r>
            <a:br>
              <a:rPr lang="ru-RU" dirty="0" smtClean="0"/>
            </a:br>
            <a:r>
              <a:rPr lang="ru-RU" dirty="0" smtClean="0"/>
              <a:t>Дымных просек</a:t>
            </a:r>
            <a:br>
              <a:rPr lang="ru-RU" dirty="0" smtClean="0"/>
            </a:br>
            <a:r>
              <a:rPr lang="ru-RU" dirty="0" smtClean="0"/>
              <a:t>На их окопы</a:t>
            </a:r>
            <a:br>
              <a:rPr lang="ru-RU" dirty="0" smtClean="0"/>
            </a:br>
            <a:r>
              <a:rPr lang="ru-RU" dirty="0" smtClean="0"/>
              <a:t>Танки грозно шли.</a:t>
            </a:r>
            <a:br>
              <a:rPr lang="ru-RU" dirty="0" smtClean="0"/>
            </a:br>
            <a:r>
              <a:rPr lang="ru-RU" dirty="0" smtClean="0"/>
              <a:t>К. </a:t>
            </a:r>
            <a:r>
              <a:rPr lang="ru-RU" dirty="0" err="1" smtClean="0"/>
              <a:t>Шарипов</a:t>
            </a:r>
            <a:r>
              <a:rPr lang="ru-RU" dirty="0" smtClean="0"/>
              <a:t>.</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3</a:t>
            </a:fld>
            <a:endParaRPr lang="ru-RU"/>
          </a:p>
        </p:txBody>
      </p:sp>
    </p:spTree>
    <p:extLst>
      <p:ext uri="{BB962C8B-B14F-4D97-AF65-F5344CB8AC3E}">
        <p14:creationId xmlns:p14="http://schemas.microsoft.com/office/powerpoint/2010/main" val="396819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Василий Клочков, один из солдат дивизии имени Панфилова, пробрался в окопы у разъезда </a:t>
            </a:r>
            <a:r>
              <a:rPr lang="ru-RU" sz="1200" kern="1200" dirty="0" err="1" smtClean="0">
                <a:solidFill>
                  <a:schemeClr val="tx1"/>
                </a:solidFill>
                <a:effectLst/>
                <a:latin typeface="+mn-lt"/>
                <a:ea typeface="+mn-ea"/>
                <a:cs typeface="+mn-cs"/>
              </a:rPr>
              <a:t>Дубосеково</a:t>
            </a:r>
            <a:r>
              <a:rPr lang="ru-RU" sz="1200" kern="1200" dirty="0" smtClean="0">
                <a:solidFill>
                  <a:schemeClr val="tx1"/>
                </a:solidFill>
                <a:effectLst/>
                <a:latin typeface="+mn-lt"/>
                <a:ea typeface="+mn-ea"/>
                <a:cs typeface="+mn-cs"/>
              </a:rPr>
              <a:t> в начале боя и остался со своими солдатами до конца. </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4</a:t>
            </a:fld>
            <a:endParaRPr lang="ru-RU"/>
          </a:p>
        </p:txBody>
      </p:sp>
    </p:spTree>
    <p:extLst>
      <p:ext uri="{BB962C8B-B14F-4D97-AF65-F5344CB8AC3E}">
        <p14:creationId xmlns:p14="http://schemas.microsoft.com/office/powerpoint/2010/main" val="36122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Двадцать чёрных, с белыми крестами, лязгающих гусеницами, самодовольно урчащих фашистских танков лавиной надвигались на </a:t>
            </a:r>
            <a:r>
              <a:rPr lang="ru-RU" sz="1200" kern="1200" dirty="0" err="1" smtClean="0">
                <a:solidFill>
                  <a:schemeClr val="tx1"/>
                </a:solidFill>
                <a:effectLst/>
                <a:latin typeface="+mn-lt"/>
                <a:ea typeface="+mn-ea"/>
                <a:cs typeface="+mn-cs"/>
              </a:rPr>
              <a:t>дубосековский</a:t>
            </a:r>
            <a:r>
              <a:rPr lang="ru-RU" sz="1200" kern="1200" dirty="0" smtClean="0">
                <a:solidFill>
                  <a:schemeClr val="tx1"/>
                </a:solidFill>
                <a:effectLst/>
                <a:latin typeface="+mn-lt"/>
                <a:ea typeface="+mn-ea"/>
                <a:cs typeface="+mn-cs"/>
              </a:rPr>
              <a:t> окоп. За танками бежала фашистская пехота. </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5</a:t>
            </a:fld>
            <a:endParaRPr lang="ru-RU"/>
          </a:p>
        </p:txBody>
      </p:sp>
    </p:spTree>
    <p:extLst>
      <p:ext uri="{BB962C8B-B14F-4D97-AF65-F5344CB8AC3E}">
        <p14:creationId xmlns:p14="http://schemas.microsoft.com/office/powerpoint/2010/main" val="42434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Клочков заметил: «Танков много идёт, но нас больше. Двадцать штук танков, меньше, чем по танку на брата». Воины решили стоять насмерть. Танки продвинулись совсем близко. Начался бой. Команду подавал политрук Клочков. Противотанкового оружия не было. </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6</a:t>
            </a:fld>
            <a:endParaRPr lang="ru-RU"/>
          </a:p>
        </p:txBody>
      </p:sp>
    </p:spTree>
    <p:extLst>
      <p:ext uri="{BB962C8B-B14F-4D97-AF65-F5344CB8AC3E}">
        <p14:creationId xmlns:p14="http://schemas.microsoft.com/office/powerpoint/2010/main" val="223755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Под огнём панфиловцы выскакивали из окопа и бросали связки гранат под гусеницы танков, а бутылки с горючим – на моторную часть или </a:t>
            </a:r>
            <a:r>
              <a:rPr lang="ru-RU" sz="1200" kern="1200" dirty="0" err="1" smtClean="0">
                <a:solidFill>
                  <a:schemeClr val="tx1"/>
                </a:solidFill>
                <a:effectLst/>
                <a:latin typeface="+mn-lt"/>
                <a:ea typeface="+mn-ea"/>
                <a:cs typeface="+mn-cs"/>
              </a:rPr>
              <a:t>бензовой</a:t>
            </a:r>
            <a:r>
              <a:rPr lang="ru-RU" sz="1200" kern="1200" dirty="0" smtClean="0">
                <a:solidFill>
                  <a:schemeClr val="tx1"/>
                </a:solidFill>
                <a:effectLst/>
                <a:latin typeface="+mn-lt"/>
                <a:ea typeface="+mn-ea"/>
                <a:cs typeface="+mn-cs"/>
              </a:rPr>
              <a:t> бак. Четыре часа над окопами храбрецов бушевала огненная буря. Рвались снаряды, летели бутылки с горючей смесью, с шипением и свистом проносились снаряды, бушевало пламя, расплавляя снег, землю и броню. Враг не выдержал и отступил. </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7</a:t>
            </a:fld>
            <a:endParaRPr lang="ru-RU"/>
          </a:p>
        </p:txBody>
      </p:sp>
    </p:spTree>
    <p:extLst>
      <p:ext uri="{BB962C8B-B14F-4D97-AF65-F5344CB8AC3E}">
        <p14:creationId xmlns:p14="http://schemas.microsoft.com/office/powerpoint/2010/main" val="47141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Четырнадцать стальных чудовищ со зловещими белыми крестами на бортах пылали на поле боя. Уцелевшие убрались восвояси. Поредели ряды защитников. </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8</a:t>
            </a:fld>
            <a:endParaRPr lang="ru-RU"/>
          </a:p>
        </p:txBody>
      </p:sp>
    </p:spTree>
    <p:extLst>
      <p:ext uri="{BB962C8B-B14F-4D97-AF65-F5344CB8AC3E}">
        <p14:creationId xmlns:p14="http://schemas.microsoft.com/office/powerpoint/2010/main" val="170090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 снова послышался гул моторов. Зализав раны, наполнив брюхо огнём и свинцом, враг, охваченный новым приступом бешенства, опять рванулся в атаку - 30 танков двинулись на горстку храбрецов. </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9</a:t>
            </a:fld>
            <a:endParaRPr lang="ru-RU"/>
          </a:p>
        </p:txBody>
      </p:sp>
    </p:spTree>
    <p:extLst>
      <p:ext uri="{BB962C8B-B14F-4D97-AF65-F5344CB8AC3E}">
        <p14:creationId xmlns:p14="http://schemas.microsoft.com/office/powerpoint/2010/main" val="150916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Политрук Клочков посмотрел на солдат.</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-«Тридцать танков, друзья!-сказал он. Наверное, помирать нам здесь придётся во славу Родины. Пусть Родина узнает, как мы здесь дерёмся, как мы защищаем Москву. Отступать нам некуда - позади Москва».</a:t>
            </a:r>
            <a:endParaRPr lang="ru-RU" dirty="0"/>
          </a:p>
        </p:txBody>
      </p:sp>
      <p:sp>
        <p:nvSpPr>
          <p:cNvPr id="4" name="Номер слайда 3"/>
          <p:cNvSpPr>
            <a:spLocks noGrp="1"/>
          </p:cNvSpPr>
          <p:nvPr>
            <p:ph type="sldNum" sz="quarter" idx="10"/>
          </p:nvPr>
        </p:nvSpPr>
        <p:spPr/>
        <p:txBody>
          <a:bodyPr/>
          <a:lstStyle/>
          <a:p>
            <a:fld id="{9549A9FC-9CD2-4AE3-BDC0-0375A188675B}" type="slidenum">
              <a:rPr lang="ru-RU" smtClean="0"/>
              <a:t>10</a:t>
            </a:fld>
            <a:endParaRPr lang="ru-RU"/>
          </a:p>
        </p:txBody>
      </p:sp>
    </p:spTree>
    <p:extLst>
      <p:ext uri="{BB962C8B-B14F-4D97-AF65-F5344CB8AC3E}">
        <p14:creationId xmlns:p14="http://schemas.microsoft.com/office/powerpoint/2010/main" val="107775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3662818-2CA2-41F0-B247-639779E8ED10}" type="datetimeFigureOut">
              <a:rPr lang="ru-RU" smtClean="0"/>
              <a:t>14.04.2013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147685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662818-2CA2-41F0-B247-639779E8ED10}" type="datetimeFigureOut">
              <a:rPr lang="ru-RU" smtClean="0"/>
              <a:t>14.04.2013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357492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662818-2CA2-41F0-B247-639779E8ED10}" type="datetimeFigureOut">
              <a:rPr lang="ru-RU" smtClean="0"/>
              <a:t>14.04.2013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359089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662818-2CA2-41F0-B247-639779E8ED10}" type="datetimeFigureOut">
              <a:rPr lang="ru-RU" smtClean="0"/>
              <a:t>14.04.2013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181967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3662818-2CA2-41F0-B247-639779E8ED10}" type="datetimeFigureOut">
              <a:rPr lang="ru-RU" smtClean="0"/>
              <a:t>14.04.2013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64139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3662818-2CA2-41F0-B247-639779E8ED10}" type="datetimeFigureOut">
              <a:rPr lang="ru-RU" smtClean="0"/>
              <a:t>14.04.2013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336996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3662818-2CA2-41F0-B247-639779E8ED10}" type="datetimeFigureOut">
              <a:rPr lang="ru-RU" smtClean="0"/>
              <a:t>14.04.2013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113204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3662818-2CA2-41F0-B247-639779E8ED10}" type="datetimeFigureOut">
              <a:rPr lang="ru-RU" smtClean="0"/>
              <a:t>14.04.2013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425966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662818-2CA2-41F0-B247-639779E8ED10}" type="datetimeFigureOut">
              <a:rPr lang="ru-RU" smtClean="0"/>
              <a:t>14.04.2013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313984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3662818-2CA2-41F0-B247-639779E8ED10}" type="datetimeFigureOut">
              <a:rPr lang="ru-RU" smtClean="0"/>
              <a:t>14.04.2013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250781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3662818-2CA2-41F0-B247-639779E8ED10}" type="datetimeFigureOut">
              <a:rPr lang="ru-RU" smtClean="0"/>
              <a:t>14.04.2013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63684E-5DB3-4FF6-BDAE-58B414A80E0C}" type="slidenum">
              <a:rPr lang="ru-RU" smtClean="0"/>
              <a:t>‹#›</a:t>
            </a:fld>
            <a:endParaRPr lang="ru-RU"/>
          </a:p>
        </p:txBody>
      </p:sp>
    </p:spTree>
    <p:extLst>
      <p:ext uri="{BB962C8B-B14F-4D97-AF65-F5344CB8AC3E}">
        <p14:creationId xmlns:p14="http://schemas.microsoft.com/office/powerpoint/2010/main" val="113167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62818-2CA2-41F0-B247-639779E8ED10}" type="datetimeFigureOut">
              <a:rPr lang="ru-RU" smtClean="0"/>
              <a:t>14.04.2013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3684E-5DB3-4FF6-BDAE-58B414A80E0C}" type="slidenum">
              <a:rPr lang="ru-RU" smtClean="0"/>
              <a:t>‹#›</a:t>
            </a:fld>
            <a:endParaRPr lang="ru-RU"/>
          </a:p>
        </p:txBody>
      </p:sp>
    </p:spTree>
    <p:extLst>
      <p:ext uri="{BB962C8B-B14F-4D97-AF65-F5344CB8AC3E}">
        <p14:creationId xmlns:p14="http://schemas.microsoft.com/office/powerpoint/2010/main" val="119326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6"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hyperlink" Target="http://www.warheroes.ru/hero/hero.asp?Hero_id=1919"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warheroes.ru/hero/hero.asp?Hero_id=6524"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warheroes.ru/hero/hero.asp?Hero_id=5962"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ПОДВИГ 28 ПАНФИЛОВЦЕВ</a:t>
            </a:r>
            <a:endParaRPr lang="ru-RU" dirty="0"/>
          </a:p>
        </p:txBody>
      </p:sp>
      <p:sp>
        <p:nvSpPr>
          <p:cNvPr id="3" name="Подзаголовок 2"/>
          <p:cNvSpPr>
            <a:spLocks noGrp="1"/>
          </p:cNvSpPr>
          <p:nvPr>
            <p:ph type="subTitle" idx="1"/>
          </p:nvPr>
        </p:nvSpPr>
        <p:spPr/>
        <p:txBody>
          <a:bodyPr/>
          <a:lstStyle/>
          <a:p>
            <a:r>
              <a:rPr lang="ru-RU" dirty="0" smtClean="0"/>
              <a:t>ВОЙНА 1941-1945Г.Г.</a:t>
            </a:r>
          </a:p>
          <a:p>
            <a:r>
              <a:rPr lang="ru-RU" dirty="0" smtClean="0"/>
              <a:t>ОСЕНО 1941Г.</a:t>
            </a:r>
            <a:endParaRPr lang="ru-RU" dirty="0"/>
          </a:p>
        </p:txBody>
      </p:sp>
    </p:spTree>
    <p:extLst>
      <p:ext uri="{BB962C8B-B14F-4D97-AF65-F5344CB8AC3E}">
        <p14:creationId xmlns:p14="http://schemas.microsoft.com/office/powerpoint/2010/main" val="1318662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s.ekabu.ru/50f543c57efa6e1279ac40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07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banana.by/uploads/posts/1182499635_22_july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47"/>
            <a:ext cx="9144000" cy="690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6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g0.liveinternet.ru/images/attach/c/3/75/596/75596420_sovetskiy_pehotinec_s_ruchnoy_granatoy_RGD_1941_g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76"/>
            <a:ext cx="9157486" cy="686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1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g0.liveinternet.ru/images/attach/c/5/88/540/88540712_1725700_Pogibshii_minomyotnii_raschyot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39"/>
            <a:ext cx="9149358" cy="687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30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Ананьев Николай Яковле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5"/>
            <a:ext cx="1714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Безродных Григорий Михееви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 y="2264647"/>
            <a:ext cx="17145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Белашев Николай Никонорови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14385"/>
            <a:ext cx="1714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Бондаренко Яков Александрович"/>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463" y="-24369"/>
            <a:ext cx="17145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Добробабин Иван Евстафьевич"/>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7200" y="2264646"/>
            <a:ext cx="1708763"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Дутов Пётр Данилович"/>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7200" y="4512548"/>
            <a:ext cx="1714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Емцов Пётр Кузьмич"/>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5963" y="-30049"/>
            <a:ext cx="1714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Есибулатов Нарсутбай"/>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7518" y="2275148"/>
            <a:ext cx="17145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Каленик (Калейников) Дмитрий Митрофанович"/>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1877" y="4566760"/>
            <a:ext cx="17145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Конкин Григорий Ефимович"/>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2018" y="-30049"/>
            <a:ext cx="1714500" cy="2277306"/>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Касаев Аликбай"/>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9014" y="2247256"/>
            <a:ext cx="1714500" cy="2244003"/>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Крючков Абрам Иванович"/>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6518" y="73897"/>
            <a:ext cx="1714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Максимов Николай Гордеевич"/>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6518" y="2211969"/>
            <a:ext cx="17145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Митин Гавриил Степанович"/>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04048" y="4517782"/>
            <a:ext cx="1704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Митченко Никита Андреевич"/>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4725" y="4576284"/>
            <a:ext cx="1714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62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Петренко Григорий Алексее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Сенгирбаев Мусабе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073"/>
            <a:ext cx="16954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Тимофеев Дмитрий Фоми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176" y="0"/>
            <a:ext cx="1704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Трофимов Николай Игнатьевич"/>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0151" y="13878"/>
            <a:ext cx="16478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Москаленко Иван Васильевич"/>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2852936"/>
            <a:ext cx="2503092" cy="357584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Шепетков Иван Алексеевич"/>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7976" y="135090"/>
            <a:ext cx="171450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Шопоков Дуйшенкул"/>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8154" y="2852935"/>
            <a:ext cx="2584947" cy="357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0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Шемякин Григорий Мелентье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290" y="363688"/>
            <a:ext cx="3497861" cy="49685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47764" y="5877272"/>
            <a:ext cx="3450175" cy="369332"/>
          </a:xfrm>
          <a:prstGeom prst="rect">
            <a:avLst/>
          </a:prstGeom>
        </p:spPr>
        <p:txBody>
          <a:bodyPr wrap="none">
            <a:spAutoFit/>
          </a:bodyPr>
          <a:lstStyle/>
          <a:p>
            <a:r>
              <a:rPr lang="ru-RU" dirty="0">
                <a:hlinkClick r:id="rId3"/>
              </a:rPr>
              <a:t>Шемякин Григорий </a:t>
            </a:r>
            <a:r>
              <a:rPr lang="ru-RU" dirty="0" err="1">
                <a:hlinkClick r:id="rId3"/>
              </a:rPr>
              <a:t>Мелентьевич</a:t>
            </a:r>
            <a:endParaRPr lang="ru-RU" dirty="0"/>
          </a:p>
        </p:txBody>
      </p:sp>
    </p:spTree>
    <p:extLst>
      <p:ext uri="{BB962C8B-B14F-4D97-AF65-F5344CB8AC3E}">
        <p14:creationId xmlns:p14="http://schemas.microsoft.com/office/powerpoint/2010/main" val="115352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Васильев Илларион Романо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83043"/>
            <a:ext cx="3384376" cy="47747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96861" y="5598532"/>
            <a:ext cx="3278270" cy="369332"/>
          </a:xfrm>
          <a:prstGeom prst="rect">
            <a:avLst/>
          </a:prstGeom>
        </p:spPr>
        <p:txBody>
          <a:bodyPr wrap="none">
            <a:spAutoFit/>
          </a:bodyPr>
          <a:lstStyle/>
          <a:p>
            <a:r>
              <a:rPr lang="ru-RU" dirty="0" smtClean="0"/>
              <a:t>Илларион </a:t>
            </a:r>
            <a:r>
              <a:rPr lang="ru-RU" dirty="0"/>
              <a:t>Романович Васильев</a:t>
            </a:r>
          </a:p>
        </p:txBody>
      </p:sp>
    </p:spTree>
    <p:extLst>
      <p:ext uri="{BB962C8B-B14F-4D97-AF65-F5344CB8AC3E}">
        <p14:creationId xmlns:p14="http://schemas.microsoft.com/office/powerpoint/2010/main" val="418251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Кожубергенов Даниил Александро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943" y="260648"/>
            <a:ext cx="4320480" cy="547261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08328" y="6093296"/>
            <a:ext cx="3973524" cy="369332"/>
          </a:xfrm>
          <a:prstGeom prst="rect">
            <a:avLst/>
          </a:prstGeom>
        </p:spPr>
        <p:txBody>
          <a:bodyPr wrap="none">
            <a:spAutoFit/>
          </a:bodyPr>
          <a:lstStyle/>
          <a:p>
            <a:r>
              <a:rPr lang="ru-RU" dirty="0" err="1">
                <a:hlinkClick r:id="rId3"/>
              </a:rPr>
              <a:t>Кожубергенов</a:t>
            </a:r>
            <a:r>
              <a:rPr lang="ru-RU" dirty="0">
                <a:hlinkClick r:id="rId3"/>
              </a:rPr>
              <a:t> Даниил Александрович</a:t>
            </a:r>
            <a:endParaRPr lang="ru-RU" dirty="0"/>
          </a:p>
        </p:txBody>
      </p:sp>
    </p:spTree>
    <p:extLst>
      <p:ext uri="{BB962C8B-B14F-4D97-AF65-F5344CB8AC3E}">
        <p14:creationId xmlns:p14="http://schemas.microsoft.com/office/powerpoint/2010/main" val="92980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Шадрин Иван Демидо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548680"/>
            <a:ext cx="3648404"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59832" y="6021288"/>
            <a:ext cx="2726452" cy="369332"/>
          </a:xfrm>
          <a:prstGeom prst="rect">
            <a:avLst/>
          </a:prstGeom>
        </p:spPr>
        <p:txBody>
          <a:bodyPr wrap="none">
            <a:spAutoFit/>
          </a:bodyPr>
          <a:lstStyle/>
          <a:p>
            <a:r>
              <a:rPr lang="ru-RU" dirty="0">
                <a:hlinkClick r:id="rId3"/>
              </a:rPr>
              <a:t>Шадрин Иван </a:t>
            </a:r>
            <a:r>
              <a:rPr lang="ru-RU" dirty="0" err="1">
                <a:hlinkClick r:id="rId3"/>
              </a:rPr>
              <a:t>Демидович</a:t>
            </a:r>
            <a:endParaRPr lang="ru-RU" dirty="0"/>
          </a:p>
        </p:txBody>
      </p:sp>
    </p:spTree>
    <p:extLst>
      <p:ext uri="{BB962C8B-B14F-4D97-AF65-F5344CB8AC3E}">
        <p14:creationId xmlns:p14="http://schemas.microsoft.com/office/powerpoint/2010/main" val="300438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mil.by/bagration/bagr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0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86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h3muzei.ru/28%20panfilovzev/monumen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8" y="31032"/>
            <a:ext cx="9192505" cy="682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5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ch3muzei.ru/28%20panfilovzev/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274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2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ch3muzei.ru/28%20panfilovzev/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 y="-5747"/>
            <a:ext cx="9151660" cy="686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325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ch3muzei.ru/28%20panfilovzev/image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76"/>
            <a:ext cx="9144000" cy="691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7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herinfo.ru/u/pages/2010/04/14/a5b3e79c-4a6b-443c-bc67-a155197c4a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3" y="-21554"/>
            <a:ext cx="9218003" cy="687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5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лочков Василий Георгиеви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32656"/>
            <a:ext cx="4248472" cy="605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4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storya.ru/book/ww2/img/tmp4FF-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570"/>
            <a:ext cx="9241417" cy="688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21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fotki.yandex.ru/get/51/lady-may2006.2/0_e0e0_64f132b5_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30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264.imageshack.us/img264/5671/11613522p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 y="0"/>
            <a:ext cx="9146815" cy="685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12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0.liveinternet.ru/images/attach/c/2/65/655/65655460_1287807358_post1242645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291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55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pwar.ru/uploads/posts/2010-08/1282035880_4617485_e76e5f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866"/>
            <a:ext cx="9144000" cy="688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0689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388</Words>
  <Application>Microsoft Office PowerPoint</Application>
  <PresentationFormat>Экран (4:3)</PresentationFormat>
  <Paragraphs>36</Paragraphs>
  <Slides>23</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ПОДВИГ 28 ПАНФИЛОВЦЕВ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ПОДВИГ 28 ПАНФИЛОВЦЕВ</dc:title>
  <dc:creator>Konstantin</dc:creator>
  <cp:lastModifiedBy>Konstantin</cp:lastModifiedBy>
  <cp:revision>8</cp:revision>
  <dcterms:created xsi:type="dcterms:W3CDTF">2013-04-14T11:41:38Z</dcterms:created>
  <dcterms:modified xsi:type="dcterms:W3CDTF">2013-04-14T13:39:09Z</dcterms:modified>
</cp:coreProperties>
</file>