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580" autoAdjust="0"/>
  </p:normalViewPr>
  <p:slideViewPr>
    <p:cSldViewPr>
      <p:cViewPr>
        <p:scale>
          <a:sx n="80" d="100"/>
          <a:sy n="80" d="100"/>
        </p:scale>
        <p:origin x="-1080" y="15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3399"/>
            </a:gs>
            <a:gs pos="49000">
              <a:srgbClr val="FF6633"/>
            </a:gs>
            <a:gs pos="100000">
              <a:srgbClr val="FFFF00"/>
            </a:gs>
            <a:gs pos="100000">
              <a:srgbClr val="168CBE"/>
            </a:gs>
            <a:gs pos="100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84FA0A-430B-4904-BEFD-582F52014AE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D2E8B5-6A87-4690-82A3-E039E0C131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3399"/>
            </a:gs>
            <a:gs pos="49000">
              <a:srgbClr val="FF6633"/>
            </a:gs>
            <a:gs pos="100000">
              <a:srgbClr val="FFFF00"/>
            </a:gs>
            <a:gs pos="100000">
              <a:srgbClr val="168CBE"/>
            </a:gs>
            <a:gs pos="100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17180" cy="1470025"/>
          </a:xfrm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Проект воспитателя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Дмитриевской Ольги Олеговны</a:t>
            </a:r>
            <a:endParaRPr lang="ru-RU" sz="40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376" y="2276871"/>
            <a:ext cx="7805342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Monotype Corsiva" panose="03010101010201010101" pitchFamily="66" charset="0"/>
              </a:rPr>
              <a:t>Мамочка   любимая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ru-RU" dirty="0" smtClean="0"/>
              <a:t>Цель и задачи 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96753"/>
            <a:ext cx="7125112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u="sng" dirty="0"/>
              <a:t>Цель:</a:t>
            </a:r>
            <a:r>
              <a:rPr lang="ru-RU" dirty="0"/>
              <a:t> формирование осознанного понимания </a:t>
            </a:r>
            <a:r>
              <a:rPr lang="ru-RU" dirty="0" smtClean="0"/>
              <a:t>значимости </a:t>
            </a:r>
            <a:r>
              <a:rPr lang="ru-RU" dirty="0"/>
              <a:t>мамы в жизни ребёнка, семьи.</a:t>
            </a:r>
          </a:p>
          <a:p>
            <a:pPr marL="0" indent="0">
              <a:buNone/>
            </a:pPr>
            <a:r>
              <a:rPr lang="ru-RU" b="1" i="1" u="sng" dirty="0"/>
              <a:t>Задачи:</a:t>
            </a:r>
            <a:endParaRPr lang="ru-RU" dirty="0"/>
          </a:p>
          <a:p>
            <a:pPr lvl="0"/>
            <a:r>
              <a:rPr lang="ru-RU" dirty="0"/>
              <a:t>воспитание любви и уважения к самому дорогому человеку на земле – маме;</a:t>
            </a:r>
          </a:p>
          <a:p>
            <a:pPr lvl="0"/>
            <a:r>
              <a:rPr lang="ru-RU" dirty="0"/>
              <a:t>развитие игровых, познавательных, речевых и творческих способностей  детей;         </a:t>
            </a:r>
          </a:p>
          <a:p>
            <a:pPr lvl="0"/>
            <a:r>
              <a:rPr lang="ru-RU" dirty="0"/>
              <a:t>воспитание у детей нравственных  </a:t>
            </a:r>
            <a:r>
              <a:rPr lang="ru-RU" dirty="0" smtClean="0"/>
              <a:t>                                                    качеств </a:t>
            </a:r>
            <a:r>
              <a:rPr lang="ru-RU" dirty="0"/>
              <a:t>(забота, внимательное отношение </a:t>
            </a:r>
            <a:r>
              <a:rPr lang="ru-RU" dirty="0" smtClean="0"/>
              <a:t>                                                                 к </a:t>
            </a:r>
            <a:r>
              <a:rPr lang="ru-RU" dirty="0"/>
              <a:t>близкому человеку);</a:t>
            </a:r>
          </a:p>
          <a:p>
            <a:pPr lvl="0"/>
            <a:r>
              <a:rPr lang="ru-RU" dirty="0"/>
              <a:t>развитие эмоциональной  </a:t>
            </a:r>
            <a:r>
              <a:rPr lang="ru-RU" dirty="0" smtClean="0"/>
              <a:t>                                                               отзывчивости.</a:t>
            </a:r>
          </a:p>
          <a:p>
            <a:pPr marL="0" lv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/>
              <a:t>Тип проекта:</a:t>
            </a:r>
            <a:r>
              <a:rPr lang="ru-RU" dirty="0"/>
              <a:t>  краткосрочный, </a:t>
            </a:r>
            <a:r>
              <a:rPr lang="ru-RU" dirty="0" smtClean="0"/>
              <a:t>                                                                   групповой</a:t>
            </a:r>
            <a:r>
              <a:rPr lang="ru-RU" dirty="0"/>
              <a:t>, творческий.</a:t>
            </a:r>
          </a:p>
          <a:p>
            <a:pPr marL="0" indent="0">
              <a:buNone/>
            </a:pPr>
            <a:r>
              <a:rPr lang="ru-RU" b="1" i="1" dirty="0"/>
              <a:t>Срок проекта:</a:t>
            </a:r>
            <a:r>
              <a:rPr lang="ru-RU" dirty="0"/>
              <a:t> 01.11.2013-01.12.2013</a:t>
            </a:r>
          </a:p>
          <a:p>
            <a:pPr marL="0" indent="0">
              <a:buNone/>
            </a:pPr>
            <a:r>
              <a:rPr lang="ru-RU" b="1" i="1" dirty="0" smtClean="0"/>
              <a:t>Возраст</a:t>
            </a:r>
            <a:r>
              <a:rPr lang="ru-RU" b="1" i="1" dirty="0"/>
              <a:t>: 1,5-2,5 года (кратковременная группа)</a:t>
            </a:r>
            <a:endParaRPr lang="ru-RU" dirty="0"/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309634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7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6"/>
          </a:xfrm>
        </p:spPr>
        <p:txBody>
          <a:bodyPr/>
          <a:lstStyle/>
          <a:p>
            <a:pPr algn="ctr"/>
            <a:r>
              <a:rPr lang="ru-RU" b="1" i="1" dirty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125112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900" b="1" dirty="0"/>
              <a:t>Мама</a:t>
            </a:r>
            <a:r>
              <a:rPr lang="ru-RU" sz="1900" dirty="0"/>
              <a:t> – главный человек в жизни ребенка. Мама – источник любви, тепла, безопасности, ребенок с ней неразрывно связан. Эта  привязанность начинает формироваться уже в первом полугодии жизни ребенка, а с  1 года до 3 лет у ребенка она наиболее выражена, что в свою очередь является необходимым условием нормального психического развития ребенка и способствует формированию таких важных качеств личности как: доверие к миру, положительное самоощущение, инициативность, любознательность.</a:t>
            </a:r>
          </a:p>
          <a:p>
            <a:pPr marL="0" indent="0" algn="just">
              <a:buNone/>
            </a:pPr>
            <a:r>
              <a:rPr lang="ru-RU" sz="1900" dirty="0"/>
              <a:t> Дети часто бывают очень эгоистичны, требуя от мамы очень многого, поэтому очень важно чтобы ребенок научился ценить то, что он получает и уважать маму осознанно, проявлять заботу о маме и близких людях. Необходимо помочь детям понять значимость семьи в целом, воспитывать у них любовь и уважение к членам семьи, прививать чувство привязанности к семье и дому.</a:t>
            </a:r>
          </a:p>
          <a:p>
            <a:pPr marL="0" indent="0" algn="just">
              <a:buNone/>
            </a:pPr>
            <a:r>
              <a:rPr lang="ru-RU" sz="1900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План реализации.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764704"/>
            <a:ext cx="5328591" cy="56886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Подготовительный этап </a:t>
            </a:r>
            <a:endParaRPr lang="ru-RU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•подбор </a:t>
            </a:r>
            <a:r>
              <a:rPr lang="ru-RU" dirty="0"/>
              <a:t>дидактического и сенсорного материала; 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•подбор </a:t>
            </a:r>
            <a:r>
              <a:rPr lang="ru-RU" dirty="0"/>
              <a:t>музыки; 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•подбор </a:t>
            </a:r>
            <a:r>
              <a:rPr lang="ru-RU" dirty="0"/>
              <a:t>иллюстраций; 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•подбор </a:t>
            </a:r>
            <a:r>
              <a:rPr lang="ru-RU" dirty="0"/>
              <a:t>художественной литературы по теме «Мамочка</a:t>
            </a:r>
            <a:r>
              <a:rPr lang="ru-RU" dirty="0" smtClean="0"/>
              <a:t>»</a:t>
            </a:r>
            <a:endParaRPr lang="ru-RU" sz="2400" dirty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Основной этап</a:t>
            </a:r>
            <a:endParaRPr lang="ru-RU" sz="2400" b="1" dirty="0">
              <a:solidFill>
                <a:srgbClr val="C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Консультация для родителей с целью знакомства с темой, задачами проекта, содержанием </a:t>
            </a:r>
            <a:r>
              <a:rPr lang="ru-RU" dirty="0" smtClean="0"/>
              <a:t>работы.</a:t>
            </a:r>
            <a:endParaRPr lang="ru-RU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Чтение художественных произведений о маме, бабушке, семье.</a:t>
            </a:r>
            <a:endParaRPr lang="ru-RU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Разучивание </a:t>
            </a:r>
            <a:r>
              <a:rPr lang="ru-RU" dirty="0"/>
              <a:t>стихов, песен по теме.</a:t>
            </a:r>
            <a:endParaRPr lang="ru-RU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Рассматривание иллюстраций, сюжетных </a:t>
            </a:r>
            <a:r>
              <a:rPr lang="ru-RU" dirty="0" smtClean="0"/>
              <a:t>картин.</a:t>
            </a:r>
            <a:endParaRPr lang="ru-RU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Подбор фотографий на тему: «Моя мамочка» и оформление </a:t>
            </a:r>
            <a:r>
              <a:rPr lang="ru-RU" dirty="0" err="1" smtClean="0"/>
              <a:t>фотостенда</a:t>
            </a:r>
            <a:r>
              <a:rPr lang="ru-RU" dirty="0" smtClean="0"/>
              <a:t>».</a:t>
            </a:r>
            <a:endParaRPr lang="ru-RU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Игры: «Дочки-матери», «Мамины помощники»;</a:t>
            </a:r>
            <a:endParaRPr lang="ru-RU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Беседы</a:t>
            </a:r>
            <a:r>
              <a:rPr lang="ru-RU" dirty="0"/>
              <a:t>: «Я люблю свою мамочку», «Я играю с мамой»,  «Как я помогаю дома</a:t>
            </a:r>
            <a:r>
              <a:rPr lang="ru-RU" dirty="0" smtClean="0"/>
              <a:t>».</a:t>
            </a:r>
            <a:endParaRPr lang="ru-RU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smtClean="0"/>
              <a:t>Художественная </a:t>
            </a:r>
            <a:r>
              <a:rPr lang="ru-RU" dirty="0"/>
              <a:t>деятельность: раскрашивание тематических картинок, рисование «Солнышко для мамы».</a:t>
            </a:r>
            <a:endParaRPr lang="ru-R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Выставка детских работ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Picture 3" descr="C:\Users\Asus\Desktop\работа детсад\праздник мамочка\100_0487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7462" y="2408972"/>
            <a:ext cx="3325880" cy="24856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6300192" y="5483910"/>
            <a:ext cx="2583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smtClean="0">
                <a:solidFill>
                  <a:prstClr val="white">
                    <a:lumMod val="75000"/>
                    <a:lumOff val="25000"/>
                  </a:prstClr>
                </a:solidFill>
              </a:rPr>
              <a:t>«солнышко </a:t>
            </a:r>
            <a:r>
              <a:rPr lang="ru-RU" dirty="0">
                <a:solidFill>
                  <a:prstClr val="white">
                    <a:lumMod val="75000"/>
                    <a:lumOff val="25000"/>
                  </a:prstClr>
                </a:solidFill>
              </a:rPr>
              <a:t>для мамочки»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2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3274556" cy="864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Заключительный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этап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96753"/>
            <a:ext cx="3511446" cy="46642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проведение  открытого мероприятия, посвященного</a:t>
            </a:r>
          </a:p>
          <a:p>
            <a:pPr algn="ctr"/>
            <a:r>
              <a:rPr lang="ru-RU" sz="2400" b="1" i="1" dirty="0" smtClean="0"/>
              <a:t> </a:t>
            </a:r>
            <a:r>
              <a:rPr lang="ru-RU" sz="2400" b="1" i="1" dirty="0"/>
              <a:t>Дню матери</a:t>
            </a:r>
            <a:r>
              <a:rPr lang="ru-RU" sz="2400" b="1" i="1" dirty="0" smtClean="0"/>
              <a:t>.</a:t>
            </a:r>
          </a:p>
          <a:p>
            <a:pPr algn="ctr"/>
            <a:endParaRPr lang="ru-RU" sz="2000" b="1" i="1" dirty="0"/>
          </a:p>
          <a:p>
            <a:r>
              <a:rPr lang="ru-RU" sz="1600" dirty="0"/>
              <a:t> </a:t>
            </a:r>
          </a:p>
        </p:txBody>
      </p:sp>
      <p:pic>
        <p:nvPicPr>
          <p:cNvPr id="1026" name="Picture 2" descr="C:\Users\Asus\Desktop\работа детсад\праздник мамочка\100_0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18" y="260648"/>
            <a:ext cx="3954773" cy="2966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Asus\Desktop\работа детсад\праздник мамочка\100_0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707904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 descr="C:\Users\Asus\Desktop\работа детсад\праздник мамочка\100_0515т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90" y="4077072"/>
            <a:ext cx="4065330" cy="2251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65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абота детсад\праздник мамочка\100_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649217" cy="2736913"/>
          </a:xfrm>
          <a:prstGeom prst="roundRect">
            <a:avLst>
              <a:gd name="adj" fmla="val 1284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Asus\Desktop\работа детсад\праздник мамочка\100_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7107"/>
            <a:ext cx="3657600" cy="2743200"/>
          </a:xfrm>
          <a:prstGeom prst="roundRect">
            <a:avLst>
              <a:gd name="adj" fmla="val 1239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:\Users\Asus\Desktop\работа детсад\праздник мамочка\100_0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42738"/>
            <a:ext cx="3816424" cy="2862318"/>
          </a:xfrm>
          <a:prstGeom prst="roundRect">
            <a:avLst>
              <a:gd name="adj" fmla="val 128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439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работа детсад\праздник мамочка\100_0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69" y="397899"/>
            <a:ext cx="3679521" cy="2759641"/>
          </a:xfrm>
          <a:prstGeom prst="roundRect">
            <a:avLst>
              <a:gd name="adj" fmla="val 1879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C:\Users\Asus\Desktop\работа детсад\праздник мамочка\100_0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3407"/>
            <a:ext cx="3035775" cy="2276831"/>
          </a:xfrm>
          <a:prstGeom prst="roundRect">
            <a:avLst>
              <a:gd name="adj" fmla="val 1106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7" descr="C:\Users\Asus\Desktop\работа детсад\праздник мамочка\100_0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3407"/>
            <a:ext cx="3327629" cy="2495722"/>
          </a:xfrm>
          <a:prstGeom prst="roundRect">
            <a:avLst>
              <a:gd name="adj" fmla="val 1238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90" y="3140968"/>
            <a:ext cx="6639148" cy="120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7380312" y="1700808"/>
            <a:ext cx="1224136" cy="126953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ердце 2"/>
          <p:cNvSpPr/>
          <p:nvPr/>
        </p:nvSpPr>
        <p:spPr>
          <a:xfrm>
            <a:off x="1091956" y="2683768"/>
            <a:ext cx="505034" cy="4572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4213010" y="5271268"/>
            <a:ext cx="562672" cy="558990"/>
          </a:xfrm>
          <a:prstGeom prst="star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3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EB31AB"/>
      </a:accent5>
      <a:accent6>
        <a:srgbClr val="B56FF4"/>
      </a:accent6>
      <a:hlink>
        <a:srgbClr val="408080"/>
      </a:hlink>
      <a:folHlink>
        <a:srgbClr val="5EAEAE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277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    </vt:lpstr>
      <vt:lpstr>Цель и задачи проекта.</vt:lpstr>
      <vt:lpstr>Актуальность</vt:lpstr>
      <vt:lpstr>План реализации. </vt:lpstr>
      <vt:lpstr>Заключительный этап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22</cp:revision>
  <dcterms:created xsi:type="dcterms:W3CDTF">2013-11-10T20:57:31Z</dcterms:created>
  <dcterms:modified xsi:type="dcterms:W3CDTF">2014-02-04T19:17:42Z</dcterms:modified>
</cp:coreProperties>
</file>