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40E"/>
    <a:srgbClr val="FF00FF"/>
    <a:srgbClr val="F52BCA"/>
    <a:srgbClr val="66FF33"/>
    <a:srgbClr val="FF0066"/>
    <a:srgbClr val="00FFFF"/>
    <a:srgbClr val="47F030"/>
    <a:srgbClr val="FDB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3" y="3307356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3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319E-2B42-4EB0-8F53-3E08BEE4D598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2507-4C3F-443E-B078-97B1D21AA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319E-2B42-4EB0-8F53-3E08BEE4D598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2507-4C3F-443E-B078-97B1D21AA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4"/>
            <a:ext cx="1472963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675724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319E-2B42-4EB0-8F53-3E08BEE4D598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2507-4C3F-443E-B078-97B1D21AA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319E-2B42-4EB0-8F53-3E08BEE4D598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2507-4C3F-443E-B078-97B1D21AA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9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319E-2B42-4EB0-8F53-3E08BEE4D598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2507-4C3F-443E-B078-97B1D21AA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809750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3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319E-2B42-4EB0-8F53-3E08BEE4D598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2507-4C3F-443E-B078-97B1D21AA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5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2389190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5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2389190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319E-2B42-4EB0-8F53-3E08BEE4D598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2507-4C3F-443E-B078-97B1D21AA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319E-2B42-4EB0-8F53-3E08BEE4D598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2507-4C3F-443E-B078-97B1D21AA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319E-2B42-4EB0-8F53-3E08BEE4D598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2507-4C3F-443E-B078-97B1D21AA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1" y="446087"/>
            <a:ext cx="2660651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446088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1" y="1631950"/>
            <a:ext cx="2660651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319E-2B42-4EB0-8F53-3E08BEE4D598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2507-4C3F-443E-B078-97B1D21AA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9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319E-2B42-4EB0-8F53-3E08BEE4D598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2507-4C3F-443E-B078-97B1D21AAFA3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8" y="1436862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2" y="1411792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5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6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3" y="2083427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3" y="99307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7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2" y="106059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6" y="66320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4" y="675725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3319E-2B42-4EB0-8F53-3E08BEE4D598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5951811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5951811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02507-4C3F-443E-B078-97B1D21AAFA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1" y="3429000"/>
            <a:ext cx="7117180" cy="1512168"/>
          </a:xfrm>
        </p:spPr>
        <p:txBody>
          <a:bodyPr>
            <a:prstTxWarp prst="textArchUp">
              <a:avLst/>
            </a:prstTxWarp>
          </a:bodyPr>
          <a:lstStyle/>
          <a:p>
            <a:pPr algn="ctr"/>
            <a:r>
              <a:rPr lang="ru-RU" sz="9600" i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92D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/>
            </a:r>
            <a:br>
              <a:rPr lang="ru-RU" sz="9600" i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92D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</a:br>
            <a:r>
              <a:rPr lang="ru-RU" sz="9600" i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92D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/>
            </a:r>
            <a:br>
              <a:rPr lang="ru-RU" sz="9600" i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92D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</a:br>
            <a:r>
              <a:rPr lang="ru-RU" sz="9600" i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92D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/>
            </a:r>
            <a:br>
              <a:rPr lang="ru-RU" sz="9600" i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92D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</a:br>
            <a:r>
              <a:rPr lang="ru-RU" sz="9600" i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92D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Н</a:t>
            </a:r>
            <a:r>
              <a:rPr lang="ru-RU" sz="9600" i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о</a:t>
            </a:r>
            <a:r>
              <a:rPr lang="ru-RU" sz="9600" i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в</a:t>
            </a:r>
            <a:r>
              <a:rPr lang="ru-RU" sz="9600" i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о</a:t>
            </a:r>
            <a:r>
              <a:rPr lang="ru-RU" sz="9600" i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92D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г</a:t>
            </a:r>
            <a:r>
              <a:rPr lang="ru-RU" sz="9600" i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о</a:t>
            </a:r>
            <a:r>
              <a:rPr lang="ru-RU" sz="9600" i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52BCA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д</a:t>
            </a:r>
            <a:r>
              <a:rPr lang="ru-RU" sz="9600" i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DB42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н</a:t>
            </a:r>
            <a:r>
              <a:rPr lang="ru-RU" sz="9600" i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я</a:t>
            </a:r>
            <a:r>
              <a:rPr lang="ru-RU" sz="9600" i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92D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я</a:t>
            </a:r>
            <a:r>
              <a:rPr lang="ru-RU" sz="9600" i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 </a:t>
            </a:r>
            <a:br>
              <a:rPr lang="ru-RU" sz="9600" i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ru-RU" sz="9600" i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сказка</a:t>
            </a:r>
            <a:r>
              <a:rPr lang="ru-RU" sz="9600" i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22340E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!</a:t>
            </a:r>
            <a:endParaRPr lang="ru-RU" sz="9600" i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22340E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effectLst>
                  <a:reflection blurRad="6350" stA="55000" endA="300" endPos="45500" dir="5400000" sy="-100000" algn="bl" rotWithShape="0"/>
                </a:effectLst>
              </a:rPr>
              <a:t>Проект воспитателя </a:t>
            </a:r>
          </a:p>
          <a:p>
            <a:pPr algn="ctr"/>
            <a:r>
              <a:rPr lang="ru-RU" sz="2800" dirty="0" smtClean="0">
                <a:effectLst>
                  <a:reflection blurRad="6350" stA="55000" endA="300" endPos="45500" dir="5400000" sy="-100000" algn="bl" rotWithShape="0"/>
                </a:effectLst>
              </a:rPr>
              <a:t>Дмитриевской Ольги Олеговны</a:t>
            </a:r>
            <a:endParaRPr lang="ru-RU" sz="28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54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332657"/>
            <a:ext cx="7125113" cy="9244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Цели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smtClean="0">
                <a:solidFill>
                  <a:srgbClr val="F52BCA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задачи</a:t>
            </a:r>
            <a:endParaRPr lang="ru-RU" dirty="0">
              <a:solidFill>
                <a:srgbClr val="F52BCA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1196752"/>
            <a:ext cx="7667011" cy="5112567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FFFF00"/>
                </a:solidFill>
              </a:rPr>
              <a:t>Цель проекта: </a:t>
            </a:r>
            <a:r>
              <a:rPr lang="ru-RU" sz="1600" dirty="0"/>
              <a:t>Знакомство и приобщение ребенка с раннего возраста к традиции празднования Нового года.  Обучение подготовке к Новому году, созданию праздничной атмосферы  (украшение елки, подготовка подарков, встреча Деда Мороза). Посредством совместной </a:t>
            </a:r>
            <a:r>
              <a:rPr lang="ru-RU" sz="1600" dirty="0" smtClean="0"/>
              <a:t>поддерживать                       </a:t>
            </a:r>
            <a:r>
              <a:rPr lang="ru-RU" sz="1600" dirty="0"/>
              <a:t>взаимоуважение и взаимопонимание </a:t>
            </a:r>
            <a:r>
              <a:rPr lang="ru-RU" sz="1600" dirty="0" smtClean="0"/>
              <a:t>между                      </a:t>
            </a:r>
            <a:r>
              <a:rPr lang="ru-RU" sz="1600" dirty="0"/>
              <a:t>родителями и детьми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600" dirty="0"/>
          </a:p>
          <a:p>
            <a:r>
              <a:rPr lang="ru-RU" sz="1600" b="1" dirty="0">
                <a:solidFill>
                  <a:srgbClr val="F52BCA"/>
                </a:solidFill>
              </a:rPr>
              <a:t>Задачи </a:t>
            </a:r>
            <a:r>
              <a:rPr lang="ru-RU" sz="1600" b="1" dirty="0" smtClean="0">
                <a:solidFill>
                  <a:srgbClr val="F52BCA"/>
                </a:solidFill>
              </a:rPr>
              <a:t>проекта</a:t>
            </a:r>
            <a:r>
              <a:rPr lang="ru-RU" sz="1600" b="1" dirty="0" smtClean="0">
                <a:solidFill>
                  <a:srgbClr val="F52BCA"/>
                </a:solidFill>
              </a:rPr>
              <a:t>:</a:t>
            </a:r>
          </a:p>
          <a:p>
            <a:pPr>
              <a:buAutoNum type="arabicPeriod"/>
            </a:pPr>
            <a:r>
              <a:rPr lang="ru-RU" sz="1600" dirty="0" smtClean="0"/>
              <a:t>Познакомить </a:t>
            </a:r>
            <a:r>
              <a:rPr lang="ru-RU" sz="1600" dirty="0" smtClean="0"/>
              <a:t>детей с общенародным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праздником </a:t>
            </a:r>
            <a:r>
              <a:rPr lang="ru-RU" sz="1600" dirty="0" smtClean="0"/>
              <a:t>Новый год, его традициями и атрибутами.</a:t>
            </a:r>
          </a:p>
          <a:p>
            <a:pPr marL="0" indent="0">
              <a:buNone/>
            </a:pPr>
            <a:r>
              <a:rPr lang="ru-RU" sz="1600" dirty="0" smtClean="0"/>
              <a:t>2</a:t>
            </a:r>
            <a:r>
              <a:rPr lang="ru-RU" sz="1600" dirty="0"/>
              <a:t>. Приучать активно участвовать в подготовке и проведении праздника в детском саду и семье.</a:t>
            </a:r>
          </a:p>
          <a:p>
            <a:pPr marL="0" indent="0">
              <a:buNone/>
            </a:pPr>
            <a:r>
              <a:rPr lang="ru-RU" sz="1600" dirty="0"/>
              <a:t>3. Развивать любознательность, творческие способности, память.</a:t>
            </a:r>
          </a:p>
          <a:p>
            <a:pPr marL="0" indent="0">
              <a:buNone/>
            </a:pPr>
            <a:r>
              <a:rPr lang="ru-RU" sz="1600" dirty="0"/>
              <a:t>4. Воспитывать дружеские взаимоотношения, любовь к народным и семейным традициям.</a:t>
            </a:r>
          </a:p>
          <a:p>
            <a:endParaRPr lang="ru-RU" sz="1600" dirty="0"/>
          </a:p>
        </p:txBody>
      </p:sp>
      <p:pic>
        <p:nvPicPr>
          <p:cNvPr id="2050" name="Picture 2" descr="E:\DCIM\100KM420\100_07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394600" cy="17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24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4" y="260648"/>
            <a:ext cx="7125113" cy="108012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ктуальность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836713"/>
            <a:ext cx="7125112" cy="561662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 </a:t>
            </a:r>
            <a:r>
              <a:rPr lang="ru-RU" dirty="0"/>
              <a:t>Новый год – в первую очередь,  праздник семейный. С семьи начинается жизнь человека, здесь происходит формирование его как личности. Семья — источник любви, уважения, солидарности и привязанности, то, на чем строится любое цивилизованное общество, без чего не может существовать человек. К сожалению, часто семейные праздники и традиции уходят в прошлое. Сейчас многие дети и родители не знакомы с историей Новогодней елки, традициями празднования, новогодними и рождественскими забавами, которые могут создать неповторимую атмосферу новогодних самого праздника и новогодних каникул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6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6479232" cy="53793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</a:rPr>
              <a:t> Прогнозируемый результат</a:t>
            </a:r>
            <a:r>
              <a:rPr lang="ru-RU" i="1" u="sng" dirty="0">
                <a:solidFill>
                  <a:srgbClr val="FFFF00"/>
                </a:solidFill>
              </a:rPr>
              <a:t>:</a:t>
            </a:r>
            <a:endParaRPr lang="ru-RU" dirty="0">
              <a:solidFill>
                <a:srgbClr val="FFFF00"/>
              </a:solidFill>
            </a:endParaRPr>
          </a:p>
          <a:p>
            <a:pPr lvl="0"/>
            <a:r>
              <a:rPr lang="ru-RU" dirty="0"/>
              <a:t>Создание необходимых условий для организации совместной деятельности с родителями.</a:t>
            </a:r>
          </a:p>
          <a:p>
            <a:pPr lvl="0"/>
            <a:r>
              <a:rPr lang="ru-RU" dirty="0"/>
              <a:t>Формирование у детей интереса к народной культуре.</a:t>
            </a:r>
          </a:p>
          <a:p>
            <a:pPr lvl="0"/>
            <a:r>
              <a:rPr lang="ru-RU" dirty="0"/>
              <a:t>Формирование у детей бережного отношения к окружающей природе.</a:t>
            </a:r>
          </a:p>
          <a:p>
            <a:r>
              <a:rPr lang="ru-RU" dirty="0"/>
              <a:t>Появление интереса у родителей к жизни детского </a:t>
            </a:r>
            <a:r>
              <a:rPr lang="ru-RU" dirty="0" smtClean="0"/>
              <a:t>сада.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FFC000"/>
                </a:solidFill>
              </a:rPr>
              <a:t>Возраст</a:t>
            </a:r>
            <a:r>
              <a:rPr lang="ru-RU" b="1" dirty="0">
                <a:solidFill>
                  <a:srgbClr val="FFC000"/>
                </a:solidFill>
              </a:rPr>
              <a:t>: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smtClean="0"/>
              <a:t>1,5 – 2,5 года (кратковременная </a:t>
            </a:r>
          </a:p>
          <a:p>
            <a:pPr marL="0" indent="0">
              <a:buNone/>
            </a:pPr>
            <a:r>
              <a:rPr lang="ru-RU" dirty="0" smtClean="0"/>
              <a:t>                   группа)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Срок реализации: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/>
              <a:t>1 месяц (</a:t>
            </a:r>
            <a:r>
              <a:rPr lang="ru-RU" dirty="0" smtClean="0"/>
              <a:t>01.12.2013-                           							28.12.2013)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Вид проекта: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краткосрочный, групповой, </a:t>
            </a:r>
            <a:r>
              <a:rPr lang="ru-RU" dirty="0" smtClean="0"/>
              <a:t>						творческий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12976"/>
            <a:ext cx="2216954" cy="26228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88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209"/>
            <a:ext cx="7125113" cy="1052737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План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66"/>
                </a:solidFill>
              </a:rPr>
              <a:t>реализации</a:t>
            </a:r>
            <a:br>
              <a:rPr lang="ru-RU" sz="2000" dirty="0" smtClean="0">
                <a:solidFill>
                  <a:srgbClr val="FF0066"/>
                </a:solidFill>
              </a:rPr>
            </a:br>
            <a:r>
              <a:rPr lang="ru-RU" sz="2000" dirty="0">
                <a:solidFill>
                  <a:srgbClr val="FF0066"/>
                </a:solidFill>
              </a:rPr>
              <a:t/>
            </a:r>
            <a:br>
              <a:rPr lang="ru-RU" sz="2000" dirty="0">
                <a:solidFill>
                  <a:srgbClr val="FF0066"/>
                </a:solidFill>
              </a:rPr>
            </a:br>
            <a:endParaRPr lang="ru-RU" sz="2000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5612944" cy="590465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</a:rPr>
              <a:t> Подготовительный </a:t>
            </a:r>
            <a:r>
              <a:rPr lang="ru-RU" b="1" dirty="0">
                <a:solidFill>
                  <a:srgbClr val="C00000"/>
                </a:solidFill>
              </a:rPr>
              <a:t>этап:</a:t>
            </a:r>
            <a:endParaRPr lang="ru-RU" dirty="0">
              <a:solidFill>
                <a:srgbClr val="C00000"/>
              </a:solidFill>
            </a:endParaRPr>
          </a:p>
          <a:p>
            <a:pPr lvl="0"/>
            <a:r>
              <a:rPr lang="ru-RU" sz="2200" dirty="0" smtClean="0"/>
              <a:t>Подбор иллюстративного материала по теме.</a:t>
            </a:r>
          </a:p>
          <a:p>
            <a:pPr lvl="0"/>
            <a:r>
              <a:rPr lang="ru-RU" sz="2200" dirty="0" smtClean="0"/>
              <a:t>Подбор  художественной литературы для чтения (стихи, загадки по теме).</a:t>
            </a:r>
          </a:p>
          <a:p>
            <a:pPr lvl="0"/>
            <a:r>
              <a:rPr lang="ru-RU" sz="2200" dirty="0" smtClean="0"/>
              <a:t>Ознакомление родителей с целями и задачами проекта.</a:t>
            </a:r>
          </a:p>
          <a:p>
            <a:pPr lvl="0"/>
            <a:r>
              <a:rPr lang="ru-RU" sz="2200" dirty="0" smtClean="0"/>
              <a:t>Выполнение домашнего задания родителями вместе с детьми (рисование елочки, изготовление поделок).</a:t>
            </a:r>
          </a:p>
          <a:p>
            <a:pPr lvl="0"/>
            <a:r>
              <a:rPr lang="ru-RU" sz="2200" dirty="0" smtClean="0"/>
              <a:t>Совместная деятельность детей и родителей (установка и украшение елки в группе).</a:t>
            </a:r>
            <a:endParaRPr lang="ru-RU" sz="2200" dirty="0" smtClean="0">
              <a:solidFill>
                <a:srgbClr val="FF00FF"/>
              </a:solidFill>
            </a:endParaRP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FF00FF"/>
                </a:solidFill>
              </a:rPr>
              <a:t>Основной </a:t>
            </a:r>
            <a:r>
              <a:rPr lang="ru-RU" sz="2200" b="1" dirty="0">
                <a:solidFill>
                  <a:srgbClr val="00FFFF"/>
                </a:solidFill>
              </a:rPr>
              <a:t>этап:</a:t>
            </a:r>
            <a:endParaRPr lang="ru-RU" sz="2200" dirty="0">
              <a:solidFill>
                <a:srgbClr val="00FFFF"/>
              </a:solidFill>
            </a:endParaRPr>
          </a:p>
          <a:p>
            <a:pPr lvl="0"/>
            <a:r>
              <a:rPr lang="ru-RU" sz="2200" dirty="0"/>
              <a:t>Рассматривание новогодних иллюстраций;</a:t>
            </a:r>
          </a:p>
          <a:p>
            <a:pPr lvl="0"/>
            <a:r>
              <a:rPr lang="ru-RU" sz="2200" dirty="0"/>
              <a:t>Чтение стихотворений на новогоднюю тему;</a:t>
            </a:r>
          </a:p>
          <a:p>
            <a:pPr lvl="0"/>
            <a:r>
              <a:rPr lang="ru-RU" sz="2200" dirty="0"/>
              <a:t>Дидактические игры: «Сравни елочку», «Бусы на елку»;</a:t>
            </a:r>
          </a:p>
          <a:p>
            <a:pPr lvl="0"/>
            <a:r>
              <a:rPr lang="ru-RU" sz="2200" dirty="0"/>
              <a:t>Музыкальная деятельность: танцы «Снежинки», «Зайки», «Новогодний хоровод»;</a:t>
            </a:r>
          </a:p>
          <a:p>
            <a:pPr lvl="0"/>
            <a:r>
              <a:rPr lang="ru-RU" sz="2200" dirty="0"/>
              <a:t>Подвижные игры: «Идем в лес за елочкой», «Зайка», «Зимний лес»;</a:t>
            </a:r>
          </a:p>
          <a:p>
            <a:pPr lvl="0"/>
            <a:r>
              <a:rPr lang="ru-RU" sz="2200" dirty="0"/>
              <a:t>Художественное творчество: раскраска «Елочка», «Бусы на елочке»; «</a:t>
            </a:r>
            <a:r>
              <a:rPr lang="ru-RU" sz="2200" dirty="0" err="1" smtClean="0"/>
              <a:t>Снеговчок</a:t>
            </a:r>
            <a:r>
              <a:rPr lang="ru-RU" sz="2200" dirty="0" smtClean="0"/>
              <a:t>»; </a:t>
            </a:r>
            <a:r>
              <a:rPr lang="ru-RU" sz="2200" dirty="0"/>
              <a:t>рисование и лепка «Шарик на ёлку»;</a:t>
            </a:r>
          </a:p>
          <a:p>
            <a:pPr lvl="0"/>
            <a:r>
              <a:rPr lang="ru-RU" sz="2200" dirty="0"/>
              <a:t>Коллективная работа </a:t>
            </a:r>
            <a:r>
              <a:rPr lang="ru-RU" sz="2200" dirty="0" smtClean="0"/>
              <a:t>«Снеговик»;</a:t>
            </a:r>
            <a:endParaRPr lang="ru-RU" sz="2200" dirty="0"/>
          </a:p>
          <a:p>
            <a:pPr lvl="0"/>
            <a:r>
              <a:rPr lang="ru-RU" sz="2200" dirty="0"/>
              <a:t>Украшение елки в группе.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20688"/>
            <a:ext cx="2201790" cy="24789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E:\DCIM\100KM420\100_0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96" y="3861048"/>
            <a:ext cx="2514613" cy="18859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6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Новогодние работы!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414019" cy="2560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2736"/>
            <a:ext cx="3470689" cy="2603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53207"/>
            <a:ext cx="4187180" cy="24754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E:\DCIM\100KM420\100_0730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64" y="4069052"/>
            <a:ext cx="3688208" cy="2312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076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887" y="404664"/>
            <a:ext cx="7125113" cy="924475"/>
          </a:xfrm>
        </p:spPr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r>
              <a:rPr lang="ru-RU" b="1" dirty="0">
                <a:solidFill>
                  <a:srgbClr val="FF0066"/>
                </a:solidFill>
              </a:rPr>
              <a:t/>
            </a:r>
            <a:br>
              <a:rPr lang="ru-RU" b="1" dirty="0">
                <a:solidFill>
                  <a:srgbClr val="FF0066"/>
                </a:solidFill>
              </a:rPr>
            </a:br>
            <a:r>
              <a:rPr lang="ru-RU" b="1" dirty="0" smtClean="0">
                <a:solidFill>
                  <a:srgbClr val="FF0066"/>
                </a:solidFill>
              </a:rPr>
              <a:t>Заключительный </a:t>
            </a:r>
            <a:r>
              <a:rPr lang="ru-RU" b="1" dirty="0">
                <a:solidFill>
                  <a:srgbClr val="FFFF00"/>
                </a:solidFill>
              </a:rPr>
              <a:t>этап.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Новогодний </a:t>
            </a:r>
            <a:r>
              <a:rPr lang="ru-RU" dirty="0">
                <a:solidFill>
                  <a:srgbClr val="FF0000"/>
                </a:solidFill>
              </a:rPr>
              <a:t>праздник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277134" cy="245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64810"/>
            <a:ext cx="3357736" cy="25183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2776"/>
            <a:ext cx="3114680" cy="23360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095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8575"/>
            <a:ext cx="3733912" cy="2800434"/>
          </a:xfrm>
          <a:prstGeom prst="snip2DiagRect">
            <a:avLst>
              <a:gd name="adj1" fmla="val 1781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74" y="368689"/>
            <a:ext cx="3840427" cy="2880320"/>
          </a:xfrm>
          <a:prstGeom prst="snip2DiagRect">
            <a:avLst>
              <a:gd name="adj1" fmla="val 1683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22" y="3501008"/>
            <a:ext cx="4043133" cy="3032350"/>
          </a:xfrm>
          <a:prstGeom prst="snip2DiagRect">
            <a:avLst>
              <a:gd name="adj1" fmla="val 1005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1255126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256</TotalTime>
  <Words>110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Winter</vt:lpstr>
      <vt:lpstr>   Новогодняя  сказка!</vt:lpstr>
      <vt:lpstr>Цели и задачи</vt:lpstr>
      <vt:lpstr>Актуальность</vt:lpstr>
      <vt:lpstr>Презентация PowerPoint</vt:lpstr>
      <vt:lpstr> План реализации  </vt:lpstr>
      <vt:lpstr>Новогодние работы!</vt:lpstr>
      <vt:lpstr>  Заключительный этап.    Новогодний праздник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Ёлочка - красавица!</dc:title>
  <dc:creator>Asus</dc:creator>
  <cp:lastModifiedBy>Asus</cp:lastModifiedBy>
  <cp:revision>22</cp:revision>
  <dcterms:created xsi:type="dcterms:W3CDTF">2013-10-20T19:59:00Z</dcterms:created>
  <dcterms:modified xsi:type="dcterms:W3CDTF">2014-01-31T22:16:21Z</dcterms:modified>
</cp:coreProperties>
</file>