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72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  <p:sldId id="266" r:id="rId11"/>
    <p:sldId id="316" r:id="rId12"/>
    <p:sldId id="315" r:id="rId13"/>
    <p:sldId id="276" r:id="rId14"/>
    <p:sldId id="277" r:id="rId15"/>
    <p:sldId id="278" r:id="rId16"/>
    <p:sldId id="280" r:id="rId17"/>
    <p:sldId id="282" r:id="rId18"/>
    <p:sldId id="283" r:id="rId19"/>
    <p:sldId id="284" r:id="rId20"/>
    <p:sldId id="285" r:id="rId21"/>
    <p:sldId id="287" r:id="rId22"/>
    <p:sldId id="289" r:id="rId23"/>
    <p:sldId id="291" r:id="rId24"/>
    <p:sldId id="293" r:id="rId25"/>
    <p:sldId id="295" r:id="rId26"/>
    <p:sldId id="298" r:id="rId27"/>
    <p:sldId id="297" r:id="rId28"/>
    <p:sldId id="300" r:id="rId29"/>
    <p:sldId id="302" r:id="rId30"/>
    <p:sldId id="304" r:id="rId31"/>
    <p:sldId id="306" r:id="rId32"/>
    <p:sldId id="308" r:id="rId33"/>
    <p:sldId id="310" r:id="rId34"/>
    <p:sldId id="312" r:id="rId35"/>
    <p:sldId id="314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6799C-3ECF-4907-9169-8D17B1664F30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A483-EC16-4E7E-B27A-261F72C4E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EA483-EC16-4E7E-B27A-261F72C4E4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28B9B8-F6C8-49BD-AD80-9074A5A85B0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1859F6-2A9F-4C37-B976-C779B96FE8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Цифровой образовательный ресурс</a:t>
            </a:r>
            <a:br>
              <a:rPr lang="ru-RU" sz="3600" dirty="0" smtClean="0"/>
            </a:br>
            <a:r>
              <a:rPr lang="ru-RU" sz="3600" dirty="0" smtClean="0"/>
              <a:t>«Социальное развитие детей дошкольного возраста»</a:t>
            </a:r>
            <a:br>
              <a:rPr lang="ru-RU" sz="3600" dirty="0" smtClean="0"/>
            </a:br>
            <a:r>
              <a:rPr lang="ru-RU" sz="2700" dirty="0" smtClean="0"/>
              <a:t>тест для педагогов</a:t>
            </a:r>
            <a:br>
              <a:rPr lang="ru-RU" sz="2700" dirty="0" smtClean="0"/>
            </a:br>
            <a:r>
              <a:rPr lang="ru-RU" sz="2700" dirty="0" smtClean="0"/>
              <a:t> дошкольных образовательных учреждений</a:t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/>
              <a:t>Разработал: В.В. Шульга, </a:t>
            </a:r>
            <a:br>
              <a:rPr lang="ru-RU" sz="1800" dirty="0" smtClean="0"/>
            </a:br>
            <a:r>
              <a:rPr lang="ru-RU" sz="1800" dirty="0" smtClean="0"/>
              <a:t>старший воспитатель</a:t>
            </a:r>
            <a:br>
              <a:rPr lang="ru-RU" sz="1800" dirty="0" smtClean="0"/>
            </a:br>
            <a:r>
              <a:rPr lang="ru-RU" sz="1800" dirty="0" smtClean="0"/>
              <a:t> высшей квалификационной категории</a:t>
            </a:r>
            <a:br>
              <a:rPr lang="ru-RU" sz="1800" dirty="0" smtClean="0"/>
            </a:br>
            <a:r>
              <a:rPr lang="ru-RU" sz="1800" dirty="0" smtClean="0"/>
              <a:t>МБДОУ № 22</a:t>
            </a:r>
            <a:br>
              <a:rPr lang="ru-RU" sz="1800" dirty="0" smtClean="0"/>
            </a:br>
            <a:r>
              <a:rPr lang="ru-RU" sz="1800" dirty="0" smtClean="0"/>
              <a:t>г. Красноярск</a:t>
            </a:r>
            <a:endParaRPr lang="ru-RU" sz="1800" dirty="0"/>
          </a:p>
        </p:txBody>
      </p:sp>
      <p:pic>
        <p:nvPicPr>
          <p:cNvPr id="4" name="Содержимое 3" descr="дети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142852"/>
            <a:ext cx="3810000" cy="25431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8. Найдите ошибку: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С. Кон выделяет следующие компоненты детского сообщества, в котором происходит социальное развитие ребенка: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357290" y="2571744"/>
            <a:ext cx="335758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детская игра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5500694" y="2643182"/>
            <a:ext cx="328614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детский фольклор и художественное творчество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357290" y="4714884"/>
            <a:ext cx="335758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коммуникативное поведение детей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500694" y="4786322"/>
            <a:ext cx="321471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Г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непосредственно-образовательная деятельность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2484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Укажите название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парциальной программы, в которой решаются задачи социального развития детей дошкольного возраста: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1\Desktop\Современный детский сад 2013\Рыжова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1857388" cy="2600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Users\1\Desktop\Современный детский сад 2013\Трудный ребено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428868"/>
            <a:ext cx="171451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142852"/>
            <a:ext cx="2095500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928934"/>
            <a:ext cx="1905000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143380"/>
            <a:ext cx="1643074" cy="2588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9763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Поздравляем!!!</a:t>
            </a:r>
            <a:br>
              <a:rPr lang="ru-RU" dirty="0" smtClean="0"/>
            </a:br>
            <a:r>
              <a:rPr lang="ru-RU" dirty="0" smtClean="0"/>
              <a:t>Вы отлично справились с заданиями теста!!!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2500330" cy="237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7200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зад 4">
            <a:hlinkClick r:id="" action="ppaction://hlinkshowjump?jump=firstslide" highlightClick="1"/>
          </p:cNvPr>
          <p:cNvSpPr/>
          <p:nvPr/>
        </p:nvSpPr>
        <p:spPr>
          <a:xfrm>
            <a:off x="8072462" y="6215082"/>
            <a:ext cx="928694" cy="500066"/>
          </a:xfrm>
          <a:prstGeom prst="actionButtonBackPrevio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643050"/>
            <a:ext cx="3810000" cy="3171825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5857892"/>
            <a:ext cx="349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</a:t>
            </a:r>
            <a:r>
              <a:rPr lang="ru-RU" dirty="0" smtClean="0">
                <a:hlinkClick r:id="rId3" action="ppaction://hlinksldjump"/>
              </a:rPr>
              <a:t>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</a:t>
            </a:r>
            <a:r>
              <a:rPr lang="ru-RU" dirty="0" smtClean="0">
                <a:hlinkClick r:id="rId3" action="ppaction://hlinksldjump"/>
              </a:rPr>
              <a:t>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</a:t>
            </a:r>
            <a:r>
              <a:rPr lang="ru-RU" dirty="0" smtClean="0">
                <a:hlinkClick r:id="rId3" action="ppaction://hlinksldjump"/>
              </a:rPr>
              <a:t>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1. 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Выберете правильный ответ из предложенных вариантов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Социальное развитие детей  - это: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>
              <a:snd r:embed="rId3" name="whoosh.wav" builtIn="1"/>
            </a:hlinkClick>
          </p:cNvPr>
          <p:cNvSpPr/>
          <p:nvPr/>
        </p:nvSpPr>
        <p:spPr>
          <a:xfrm>
            <a:off x="1071538" y="2428868"/>
            <a:ext cx="73581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остоянный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процесс активного приспособления индивида к условиям социальной среды; результат этого процесса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hlinkClick r:id="rId4" action="ppaction://hlinksldjump">
              <a:snd r:embed="rId5" name="applause.wav" builtIn="1"/>
            </a:hlinkClick>
          </p:cNvPr>
          <p:cNvSpPr/>
          <p:nvPr/>
        </p:nvSpPr>
        <p:spPr>
          <a:xfrm>
            <a:off x="1071538" y="3643314"/>
            <a:ext cx="735811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роцесс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усвоения и дальнейшего развития индивидом социально-культурного опыта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71538" y="4857760"/>
            <a:ext cx="735811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оведение, выражающееся в совокупности поступков и действий индивида или группы в обществе и зависящее от социально-экономических факторов и господствующих норм.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</a:t>
            </a:r>
            <a:r>
              <a:rPr lang="ru-RU" dirty="0" smtClean="0">
                <a:hlinkClick r:id="rId4" action="ppaction://hlinksldjump"/>
              </a:rPr>
              <a:t>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2.Выберете правильный ответ из предложенных вариантов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Развитие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социальной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компетентности – это: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28728" y="2571744"/>
            <a:ext cx="7000924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роцесс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усвоения и овладения тем социальным опытом, который передается индивиду в ходе его взаимодействия и общения с социальным окружением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428728" y="4643446"/>
            <a:ext cx="700092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ажный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необходимый этап социализации ребенка в общем процессе усвоения им опыта общественной жизни и общественных отношений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</a:t>
            </a:r>
            <a:r>
              <a:rPr lang="ru-RU" dirty="0" smtClean="0">
                <a:hlinkClick r:id="rId4" action="ppaction://hlinksldjump"/>
              </a:rPr>
              <a:t>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>
              <a:buNone/>
            </a:pPr>
            <a:endParaRPr lang="ru-RU" b="1" dirty="0" smtClean="0">
              <a:hlinkClick r:id="rId2" action="ppaction://hlinksldjump"/>
            </a:endParaRPr>
          </a:p>
          <a:p>
            <a:pPr algn="r">
              <a:buNone/>
            </a:pPr>
            <a:r>
              <a:rPr lang="ru-RU" b="1" dirty="0" smtClean="0">
                <a:hlinkClick r:id="rId3" action="ppaction://hlinksldjump"/>
              </a:rPr>
              <a:t>Перейти к следующему вопросу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3" descr="молодец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3810000" cy="3171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Ошибка</a:t>
            </a:r>
            <a:endParaRPr lang="ru-RU" dirty="0"/>
          </a:p>
        </p:txBody>
      </p:sp>
      <p:pic>
        <p:nvPicPr>
          <p:cNvPr id="4" name="Содержимое 3" descr="неправильн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569773" cy="4577085"/>
          </a:xfrm>
        </p:spPr>
      </p:pic>
      <p:sp>
        <p:nvSpPr>
          <p:cNvPr id="5" name="Прямоугольник 4"/>
          <p:cNvSpPr/>
          <p:nvPr/>
        </p:nvSpPr>
        <p:spPr>
          <a:xfrm>
            <a:off x="3417902" y="3244334"/>
            <a:ext cx="55158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                                                                     попробовать еще раз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– Б</a:t>
            </a:r>
          </a:p>
          <a:p>
            <a:r>
              <a:rPr lang="ru-RU" dirty="0" smtClean="0"/>
              <a:t>2 – Б</a:t>
            </a:r>
          </a:p>
          <a:p>
            <a:r>
              <a:rPr lang="ru-RU" dirty="0" smtClean="0"/>
              <a:t>3 – Б</a:t>
            </a:r>
          </a:p>
          <a:p>
            <a:r>
              <a:rPr lang="ru-RU" dirty="0" smtClean="0"/>
              <a:t>4 – А - верно, Б -неверно, В – неверно,</a:t>
            </a:r>
          </a:p>
          <a:p>
            <a:pPr>
              <a:buNone/>
            </a:pPr>
            <a:r>
              <a:rPr lang="ru-RU" dirty="0" smtClean="0"/>
              <a:t>Г – неверно</a:t>
            </a:r>
          </a:p>
          <a:p>
            <a:pPr>
              <a:buNone/>
            </a:pPr>
            <a:r>
              <a:rPr lang="ru-RU" dirty="0" smtClean="0"/>
              <a:t>5 – Б</a:t>
            </a:r>
          </a:p>
          <a:p>
            <a:pPr>
              <a:buNone/>
            </a:pPr>
            <a:r>
              <a:rPr lang="ru-RU" dirty="0" smtClean="0"/>
              <a:t>6 – Г</a:t>
            </a:r>
          </a:p>
          <a:p>
            <a:pPr>
              <a:buNone/>
            </a:pPr>
            <a:r>
              <a:rPr lang="ru-RU" dirty="0" smtClean="0"/>
              <a:t>7 – Б</a:t>
            </a:r>
          </a:p>
          <a:p>
            <a:pPr>
              <a:buNone/>
            </a:pPr>
            <a:r>
              <a:rPr lang="ru-RU" dirty="0" smtClean="0"/>
              <a:t>8 – Г</a:t>
            </a:r>
          </a:p>
          <a:p>
            <a:pPr>
              <a:buNone/>
            </a:pPr>
            <a:r>
              <a:rPr lang="ru-RU" dirty="0" smtClean="0"/>
              <a:t>9 – «</a:t>
            </a:r>
            <a:r>
              <a:rPr lang="ru-RU" dirty="0" err="1" smtClean="0"/>
              <a:t>Я-ты-мы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3. Социальные навыки  - это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214414" y="1500174"/>
            <a:ext cx="3357586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нализ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общественных процессов и выявление в них общих закономерных, повторяющихся явлений. Процесс приобретения и развития знаний о человеке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обществе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286116" y="4500570"/>
            <a:ext cx="364333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отрудничество и забота об окружающих, соперничество и инициативность, самостоятельность и независимость, социальная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адаптированность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открытость и социальная гибкость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5357818" y="1428736"/>
            <a:ext cx="3571900" cy="242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Б.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мение выражать свои чувства и эмоции; умение взаимодействовать со взрослыми и сверстниками (как знакомыми, так и не знакомыми); умение регулировать свое эмоциональное состояние в зависимости от ситуации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4. Оцените правильность утверждений: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Всех взрослых, которые общаются с ребенком и влияют на его социальное развитие, можно разделить на четыре уровня приближенности: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А. 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первом уровне находятся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родители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Б. Второй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уровень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занимают взрослые, имеющие с ребенком ситуативные контакты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/>
              <a:t> 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2714612" y="3143248"/>
            <a:ext cx="164307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500694" y="3143248"/>
            <a:ext cx="1714512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НЕВЕРНО</a:t>
            </a:r>
            <a:endParaRPr lang="ru-RU" sz="1600" dirty="0"/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2786050" y="5429264"/>
            <a:ext cx="164307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5715008" y="5429264"/>
            <a:ext cx="1643074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НЕВЕРНО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615262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В.</a:t>
            </a: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Третий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уровень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люди, о существовании которых ребенок может знать, но с которыми он никогда не встретиться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Г. Четвертый уровень – воспитатели ДОУ</a:t>
            </a:r>
          </a:p>
          <a:p>
            <a:endParaRPr lang="ru-RU" dirty="0"/>
          </a:p>
        </p:txBody>
      </p:sp>
      <p:sp>
        <p:nvSpPr>
          <p:cNvPr id="14" name="Овал 13">
            <a:hlinkClick r:id="rId2" action="ppaction://hlinksldjump"/>
          </p:cNvPr>
          <p:cNvSpPr/>
          <p:nvPr/>
        </p:nvSpPr>
        <p:spPr>
          <a:xfrm>
            <a:off x="2714612" y="1928802"/>
            <a:ext cx="164307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5" name="Овал 14">
            <a:hlinkClick r:id="rId3" action="ppaction://hlinksldjump"/>
          </p:cNvPr>
          <p:cNvSpPr/>
          <p:nvPr/>
        </p:nvSpPr>
        <p:spPr>
          <a:xfrm>
            <a:off x="2571736" y="4572008"/>
            <a:ext cx="1643074" cy="85725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ВЕРНО</a:t>
            </a:r>
            <a:endParaRPr lang="ru-RU" dirty="0"/>
          </a:p>
        </p:txBody>
      </p:sp>
      <p:sp>
        <p:nvSpPr>
          <p:cNvPr id="16" name="Овал 15">
            <a:hlinkClick r:id="rId4" action="ppaction://hlinksldjump"/>
          </p:cNvPr>
          <p:cNvSpPr/>
          <p:nvPr/>
        </p:nvSpPr>
        <p:spPr>
          <a:xfrm>
            <a:off x="5715008" y="1857364"/>
            <a:ext cx="1714512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НЕВЕРНО</a:t>
            </a:r>
            <a:endParaRPr lang="ru-RU" sz="1600" dirty="0"/>
          </a:p>
        </p:txBody>
      </p:sp>
      <p:sp>
        <p:nvSpPr>
          <p:cNvPr id="17" name="Овал 16">
            <a:hlinkClick r:id="rId5" action="ppaction://hlinksldjump"/>
          </p:cNvPr>
          <p:cNvSpPr/>
          <p:nvPr/>
        </p:nvSpPr>
        <p:spPr>
          <a:xfrm>
            <a:off x="5857884" y="4500570"/>
            <a:ext cx="1714512" cy="8572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НЕВЕРНО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5.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Выберете лишний компонент социального развития, который не включен в структуру личности:</a:t>
            </a:r>
          </a:p>
          <a:p>
            <a:pPr lvl="0"/>
            <a:endParaRPr lang="ru-RU" i="1" dirty="0" smtClean="0"/>
          </a:p>
          <a:p>
            <a:pPr lvl="0"/>
            <a:endParaRPr lang="ru-RU" i="1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00100" y="1500174"/>
            <a:ext cx="278608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. Культурные навыки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000760" y="4572008"/>
            <a:ext cx="300039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Д. Социальные качества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215074" y="1428736"/>
            <a:ext cx="278608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Б.Социальная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компетентность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000100" y="4572008"/>
            <a:ext cx="278608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Г. Ролевое поведение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357554" y="2928934"/>
            <a:ext cx="314327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В. Специфические знания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Сколько этапов работы реализуется  в методике </a:t>
            </a:r>
            <a:r>
              <a:rPr lang="ru-RU" sz="2800" b="1" dirty="0"/>
              <a:t>по формированию детского </a:t>
            </a:r>
            <a:r>
              <a:rPr lang="ru-RU" sz="2800" b="1" dirty="0" smtClean="0"/>
              <a:t>сообщества: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142976" y="4857760"/>
            <a:ext cx="1928826" cy="164307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А.</a:t>
            </a:r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9" name="Овал 8">
            <a:hlinkClick r:id="rId2" action="ppaction://hlinksldjump"/>
          </p:cNvPr>
          <p:cNvSpPr/>
          <p:nvPr/>
        </p:nvSpPr>
        <p:spPr>
          <a:xfrm>
            <a:off x="4429124" y="3500438"/>
            <a:ext cx="1928826" cy="164307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В.</a:t>
            </a:r>
            <a:r>
              <a:rPr lang="ru-RU" sz="6000" dirty="0" smtClean="0"/>
              <a:t> 8</a:t>
            </a:r>
            <a:endParaRPr lang="ru-RU" sz="6000" dirty="0"/>
          </a:p>
        </p:txBody>
      </p:sp>
      <p:sp>
        <p:nvSpPr>
          <p:cNvPr id="10" name="Овал 9">
            <a:hlinkClick r:id="rId2" action="ppaction://hlinksldjump"/>
          </p:cNvPr>
          <p:cNvSpPr/>
          <p:nvPr/>
        </p:nvSpPr>
        <p:spPr>
          <a:xfrm>
            <a:off x="7358082" y="1643050"/>
            <a:ext cx="1928826" cy="16430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Д.</a:t>
            </a:r>
            <a:r>
              <a:rPr lang="ru-RU" sz="6000" dirty="0" smtClean="0"/>
              <a:t> 2</a:t>
            </a:r>
            <a:endParaRPr lang="ru-RU" sz="6000" dirty="0"/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5929322" y="2571744"/>
            <a:ext cx="1928826" cy="164307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Г.</a:t>
            </a:r>
            <a:r>
              <a:rPr lang="ru-RU" sz="6000" dirty="0" smtClean="0"/>
              <a:t> 6</a:t>
            </a:r>
            <a:endParaRPr lang="ru-RU" sz="6000" dirty="0"/>
          </a:p>
        </p:txBody>
      </p:sp>
      <p:sp>
        <p:nvSpPr>
          <p:cNvPr id="12" name="Овал 11">
            <a:hlinkClick r:id="rId2" action="ppaction://hlinksldjump"/>
          </p:cNvPr>
          <p:cNvSpPr/>
          <p:nvPr/>
        </p:nvSpPr>
        <p:spPr>
          <a:xfrm>
            <a:off x="2714612" y="4214818"/>
            <a:ext cx="1928826" cy="164307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Б</a:t>
            </a:r>
            <a:r>
              <a:rPr lang="ru-RU" sz="4000" dirty="0" smtClean="0">
                <a:hlinkClick r:id="rId4" action="ppaction://hlinksldjump"/>
              </a:rPr>
              <a:t>.</a:t>
            </a:r>
            <a:r>
              <a:rPr lang="ru-RU" sz="6000" dirty="0" smtClean="0"/>
              <a:t> 5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7. Найдите ошибку: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500166" y="1214422"/>
            <a:ext cx="2143140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А.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Первый этап — «Внимание к другому. Игры в парах».</a:t>
            </a: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Второй этап — «Игры с общими действиями». </a:t>
            </a:r>
          </a:p>
          <a:p>
            <a:pPr algn="ctr"/>
            <a:endParaRPr lang="ru-RU" sz="24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000496" y="1214422"/>
            <a:ext cx="2143140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Б.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Третий этап —  «Игры с ведущими. Шаг к индивидуализации игро­вого действия внутри общей игры».</a:t>
            </a: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Четвертый этап — «Игры с общей ролью для всех детей»</a:t>
            </a:r>
          </a:p>
          <a:p>
            <a:pPr lvl="0"/>
            <a:endParaRPr lang="ru-RU" sz="2000" b="1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643702" y="1214422"/>
            <a:ext cx="2143140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Пятый этап — «Общие игры с предметами». </a:t>
            </a: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Шестой этап — «Игры-драматизации».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557</TotalTime>
  <Words>593</Words>
  <Application>Microsoft Office PowerPoint</Application>
  <PresentationFormat>Экран (4:3)</PresentationFormat>
  <Paragraphs>409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Солнцестояние</vt:lpstr>
      <vt:lpstr>             Цифровой образовательный ресурс «Социальное развитие детей дошкольного возраста» тест для педагогов  дошкольных образовательных учреждений   Разработал: В.В. Шульга,  старший воспитатель  высшей квалификационной категории МБДОУ № 22 г. Красноярск</vt:lpstr>
      <vt:lpstr> 1. Выберете правильный ответ из предложенных вариантов</vt:lpstr>
      <vt:lpstr>2.Выберете правильный ответ из предложенных вариантов</vt:lpstr>
      <vt:lpstr>3. Социальные навыки  - это</vt:lpstr>
      <vt:lpstr>4. Оцените правильность утверждений:  </vt:lpstr>
      <vt:lpstr>Слайд 6</vt:lpstr>
      <vt:lpstr>Слайд 7</vt:lpstr>
      <vt:lpstr>6. Сколько этапов работы реализуется  в методике по формированию детского сообщества: </vt:lpstr>
      <vt:lpstr>7. Найдите ошибку:</vt:lpstr>
      <vt:lpstr>8. Найдите ошибку:</vt:lpstr>
      <vt:lpstr> </vt:lpstr>
      <vt:lpstr> Поздравляем!!! Вы отлично справились с заданиями теста!!! </vt:lpstr>
      <vt:lpstr>Слайд 13</vt:lpstr>
      <vt:lpstr>Ошибка</vt:lpstr>
      <vt:lpstr>Слайд 15</vt:lpstr>
      <vt:lpstr>Ошибка</vt:lpstr>
      <vt:lpstr>Слайд 17</vt:lpstr>
      <vt:lpstr>Ошибка</vt:lpstr>
      <vt:lpstr>Слайд 19</vt:lpstr>
      <vt:lpstr>Ошибка</vt:lpstr>
      <vt:lpstr>Слайд 21</vt:lpstr>
      <vt:lpstr>Ошибка</vt:lpstr>
      <vt:lpstr>Слайд 23</vt:lpstr>
      <vt:lpstr>Ошибка</vt:lpstr>
      <vt:lpstr>Слайд 25</vt:lpstr>
      <vt:lpstr>Слайд 26</vt:lpstr>
      <vt:lpstr>Ошибка</vt:lpstr>
      <vt:lpstr>Слайд 28</vt:lpstr>
      <vt:lpstr>Ошибка</vt:lpstr>
      <vt:lpstr>Слайд 30</vt:lpstr>
      <vt:lpstr>Ошибка</vt:lpstr>
      <vt:lpstr>Слайд 32</vt:lpstr>
      <vt:lpstr>Ошибка</vt:lpstr>
      <vt:lpstr>Слайд 34</vt:lpstr>
      <vt:lpstr>Ошибка</vt:lpstr>
      <vt:lpstr>Правильные ответы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«Социальное развитие детей дошкольного возраста»</dc:title>
  <dc:creator>1</dc:creator>
  <cp:lastModifiedBy>1</cp:lastModifiedBy>
  <cp:revision>67</cp:revision>
  <dcterms:created xsi:type="dcterms:W3CDTF">2013-04-20T06:10:28Z</dcterms:created>
  <dcterms:modified xsi:type="dcterms:W3CDTF">2014-01-18T13:15:49Z</dcterms:modified>
</cp:coreProperties>
</file>