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7"/>
  </p:notesMasterIdLst>
  <p:handoutMasterIdLst>
    <p:handoutMasterId r:id="rId38"/>
  </p:handoutMasterIdLst>
  <p:sldIdLst>
    <p:sldId id="357" r:id="rId2"/>
    <p:sldId id="365" r:id="rId3"/>
    <p:sldId id="366" r:id="rId4"/>
    <p:sldId id="358" r:id="rId5"/>
    <p:sldId id="314" r:id="rId6"/>
    <p:sldId id="326" r:id="rId7"/>
    <p:sldId id="316" r:id="rId8"/>
    <p:sldId id="317" r:id="rId9"/>
    <p:sldId id="352" r:id="rId10"/>
    <p:sldId id="347" r:id="rId11"/>
    <p:sldId id="321" r:id="rId12"/>
    <p:sldId id="322" r:id="rId13"/>
    <p:sldId id="323" r:id="rId14"/>
    <p:sldId id="324" r:id="rId15"/>
    <p:sldId id="348" r:id="rId16"/>
    <p:sldId id="359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60" r:id="rId25"/>
    <p:sldId id="337" r:id="rId26"/>
    <p:sldId id="338" r:id="rId27"/>
    <p:sldId id="339" r:id="rId28"/>
    <p:sldId id="340" r:id="rId29"/>
    <p:sldId id="341" r:id="rId30"/>
    <p:sldId id="342" r:id="rId31"/>
    <p:sldId id="361" r:id="rId32"/>
    <p:sldId id="362" r:id="rId33"/>
    <p:sldId id="356" r:id="rId34"/>
    <p:sldId id="363" r:id="rId35"/>
    <p:sldId id="36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33CC"/>
    <a:srgbClr val="22CE4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19" autoAdjust="0"/>
    <p:restoredTop sz="94660"/>
  </p:normalViewPr>
  <p:slideViewPr>
    <p:cSldViewPr>
      <p:cViewPr varScale="1">
        <p:scale>
          <a:sx n="68" d="100"/>
          <a:sy n="68" d="100"/>
        </p:scale>
        <p:origin x="-9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8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5C0B8-6A7E-4EB5-BB32-FCD28CEA8B98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B9C6E-E234-46F6-BC2B-967022DE1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C9ABA-4CF3-4332-9A7A-CD477BFF45BC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7B7F1-519C-4E79-B6D1-DA1E7DF33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3.gstatic.com/images?q=tbn:ANd9GcSjOdPEzPtDvWjElsAKd4ooV6_RP1iQE0hx8Ney-D8pwwiIoRrz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85918" y="1285860"/>
            <a:ext cx="5572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1905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Экологическая игра-викторина</a:t>
            </a: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20" y="4919008"/>
            <a:ext cx="52863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Составила: Кулакова Валентина Павловна</a:t>
            </a:r>
          </a:p>
          <a:p>
            <a:r>
              <a:rPr lang="ru-RU" sz="24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начальных классов                                                    МБОУ </a:t>
            </a:r>
            <a:r>
              <a:rPr lang="ru-RU" sz="2400" b="1" i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Наримановского</a:t>
            </a:r>
            <a:r>
              <a:rPr lang="ru-RU" sz="24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района «СОШ №3»</a:t>
            </a:r>
            <a:endParaRPr lang="ru-RU" sz="2400" b="1" i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285860"/>
            <a:ext cx="2214578" cy="2214578"/>
          </a:xfrm>
        </p:spPr>
        <p:txBody>
          <a:bodyPr/>
          <a:lstStyle/>
          <a:p>
            <a:r>
              <a:rPr lang="ru-RU" sz="2800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этом цветке любят гадать влюбленные девушки.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28662" y="4143380"/>
            <a:ext cx="2214578" cy="714380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ромашка</a:t>
            </a:r>
          </a:p>
          <a:p>
            <a:pPr algn="ctr"/>
            <a:endParaRPr lang="ru-RU" dirty="0"/>
          </a:p>
        </p:txBody>
      </p:sp>
      <p:pic>
        <p:nvPicPr>
          <p:cNvPr id="5" name="Содержимое 4" descr="http://medrezept.ru/uploads/posts/2010-01/1264171090_romashka.jpg"/>
          <p:cNvPicPr>
            <a:picLocks noGrp="1"/>
          </p:cNvPicPr>
          <p:nvPr>
            <p:ph sz="half" idx="1"/>
          </p:nvPr>
        </p:nvPicPr>
        <p:blipFill>
          <a:blip r:embed="rId2"/>
          <a:srcRect t="349" b="349"/>
          <a:stretch>
            <a:fillRect/>
          </a:stretch>
        </p:blipFill>
        <p:spPr bwMode="auto">
          <a:xfrm rot="363258">
            <a:off x="3270577" y="14309"/>
            <a:ext cx="5796183" cy="6857423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928670"/>
            <a:ext cx="2214578" cy="2500330"/>
          </a:xfrm>
        </p:spPr>
        <p:txBody>
          <a:bodyPr/>
          <a:lstStyle/>
          <a:p>
            <a:pPr algn="ctr"/>
            <a:r>
              <a:rPr lang="ru-RU" sz="28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самый первый цветок, появляющийся из под снега.</a:t>
            </a:r>
            <a:endParaRPr lang="ru-RU" sz="28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00100" y="4143380"/>
            <a:ext cx="2143140" cy="714380"/>
          </a:xfrm>
          <a:ln>
            <a:solidFill>
              <a:srgbClr val="00B050"/>
            </a:solidFill>
          </a:ln>
        </p:spPr>
        <p:txBody>
          <a:bodyPr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подснежник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http://t1.gstatic.com/images?q=tbn:ANd9GcS16LSD4lotv7ykCyqvyN7F0D2wHqd4VNNBMlCrEi-RLN_VqgY2Vw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42852"/>
            <a:ext cx="5214942" cy="6429396"/>
          </a:xfrm>
          <a:prstGeom prst="foldedCorner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2214578" cy="2500330"/>
          </a:xfrm>
        </p:spPr>
        <p:txBody>
          <a:bodyPr/>
          <a:lstStyle/>
          <a:p>
            <a:pPr algn="ctr"/>
            <a: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Какой цветок называют царицей цветов?</a:t>
            </a:r>
            <a:endParaRPr lang="ru-RU" sz="32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4857760"/>
            <a:ext cx="1714512" cy="571504"/>
          </a:xfrm>
          <a:ln>
            <a:solidFill>
              <a:srgbClr val="00B050"/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http://t0.gstatic.com/images?q=tbn:ANd9GcRF6k4LTNd6al7jqqIbL0QukwgbQn7pjE7QcTiP-oQeSJHRKR9ay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rot="5556642">
            <a:off x="2687346" y="594303"/>
            <a:ext cx="6860644" cy="5670283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736"/>
            <a:ext cx="2071702" cy="2786082"/>
          </a:xfrm>
        </p:spPr>
        <p:txBody>
          <a:bodyPr/>
          <a:lstStyle/>
          <a:p>
            <a:pPr algn="ctr"/>
            <a:r>
              <a:rPr lang="ru-RU" sz="28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Какое дерево, как и береза дает сладкий сок?</a:t>
            </a:r>
            <a:endParaRPr lang="ru-RU" sz="28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2910" y="5286388"/>
            <a:ext cx="2071702" cy="571504"/>
          </a:xfrm>
          <a:ln>
            <a:solidFill>
              <a:srgbClr val="00B050"/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клен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http://www.reznoe.ru/i/articles/10/Acer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785794"/>
            <a:ext cx="5786446" cy="5857916"/>
          </a:xfrm>
          <a:prstGeom prst="rect">
            <a:avLst/>
          </a:prstGeom>
          <a:ln>
            <a:solidFill>
              <a:srgbClr val="00B0F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каких деревьев листья осенью красные?</a:t>
            </a:r>
            <a:endParaRPr lang="ru-RU" sz="28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1357298"/>
            <a:ext cx="2143140" cy="642942"/>
          </a:xfrm>
          <a:ln>
            <a:solidFill>
              <a:srgbClr val="00B0F0"/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клен</a:t>
            </a: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86380" y="1428735"/>
            <a:ext cx="2143140" cy="642943"/>
          </a:xfrm>
          <a:ln>
            <a:solidFill>
              <a:srgbClr val="0070C0"/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рябина</a:t>
            </a: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Содержимое 6" descr="http://t1.gstatic.com/images?q=tbn:ANd9GcShhbNjk6Vb457boEREu_bdm_55_oZiXgtGL73etW8acJGERqSL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3643338" cy="4357718"/>
          </a:xfrm>
          <a:prstGeom prst="rect">
            <a:avLst/>
          </a:prstGeom>
          <a:ln>
            <a:solidFill>
              <a:srgbClr val="FFC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Содержимое 7" descr="http://content.foto.mail.ru/bk/taniv53/2/p-79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00306"/>
            <a:ext cx="4214842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214422"/>
            <a:ext cx="2071702" cy="2214578"/>
          </a:xfrm>
        </p:spPr>
        <p:txBody>
          <a:bodyPr/>
          <a:lstStyle/>
          <a:p>
            <a:pPr algn="ctr"/>
            <a:r>
              <a:rPr lang="ru-RU" sz="2800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Листья какого дерева и без ветра трепещут?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00100" y="4857760"/>
            <a:ext cx="1857388" cy="428628"/>
          </a:xfrm>
          <a:ln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осины</a:t>
            </a:r>
          </a:p>
          <a:p>
            <a:pPr algn="ctr"/>
            <a:endParaRPr lang="ru-RU" sz="2400" dirty="0"/>
          </a:p>
        </p:txBody>
      </p:sp>
      <p:pic>
        <p:nvPicPr>
          <p:cNvPr id="5" name="Содержимое 7" descr="Осина"/>
          <p:cNvPicPr>
            <a:picLocks noGrp="1"/>
          </p:cNvPicPr>
          <p:nvPr>
            <p:ph sz="half" idx="1"/>
          </p:nvPr>
        </p:nvPicPr>
        <p:blipFill>
          <a:blip r:embed="rId2"/>
          <a:srcRect t="24119" b="24119"/>
          <a:stretch>
            <a:fillRect/>
          </a:stretch>
        </p:blipFill>
        <p:spPr bwMode="auto">
          <a:xfrm>
            <a:off x="3929058" y="214290"/>
            <a:ext cx="4929222" cy="6429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0.gstatic.com/images?q=tbn:ANd9GcS8TEahoqpeCdrJWadTJiQ25VNYrzWza2BJtPRDWVQUiYkaIea8ww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28860" y="1285860"/>
            <a:ext cx="43577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 w="1905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Вторая станция</a:t>
            </a: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80" y="4071942"/>
            <a:ext cx="5715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«Царство животных»</a:t>
            </a:r>
            <a:endParaRPr lang="ru-RU" sz="5400" b="1" dirty="0">
              <a:ln w="11430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662" y="1214422"/>
            <a:ext cx="2214578" cy="2928958"/>
          </a:xfrm>
        </p:spPr>
        <p:txBody>
          <a:bodyPr/>
          <a:lstStyle/>
          <a:p>
            <a:pPr algn="ctr"/>
            <a:r>
              <a:rPr lang="ru-RU" sz="28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называются животные, тело которых покрыто перьями?</a:t>
            </a:r>
            <a:endParaRPr lang="ru-RU" sz="28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928662" y="4857760"/>
            <a:ext cx="2214578" cy="7143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птицы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Содержимое 6" descr="http://stat16.privet.ru/lr/0b0dd787a078f1c1fcd783b9e35b2d59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214422"/>
            <a:ext cx="5111750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214422"/>
            <a:ext cx="2143140" cy="2928958"/>
          </a:xfrm>
        </p:spPr>
        <p:txBody>
          <a:bodyPr/>
          <a:lstStyle/>
          <a:p>
            <a:pPr algn="ctr"/>
            <a:r>
              <a:rPr lang="ru-RU" sz="28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называются животные, тело которых покрыто чешуей?</a:t>
            </a:r>
            <a:endParaRPr lang="ru-RU" sz="28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00100" y="4857760"/>
            <a:ext cx="2143140" cy="7143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рыбы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рыбки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85728"/>
            <a:ext cx="5143536" cy="6357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285860"/>
            <a:ext cx="2143140" cy="2857520"/>
          </a:xfrm>
        </p:spPr>
        <p:txBody>
          <a:bodyPr/>
          <a:lstStyle/>
          <a:p>
            <a:pPr algn="ctr"/>
            <a:r>
              <a:rPr lang="ru-RU" sz="28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называются животные, тело которых покрыто шерстью?</a:t>
            </a:r>
            <a:endParaRPr lang="ru-RU" sz="28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928662" y="4857760"/>
            <a:ext cx="1357322" cy="7143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звери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http://t1.gstatic.com/images?q=tbn:ANd9GcSmFAMnetPg_zOzR6p5t3fS53R86HEZ97DcGO7_YSJcSsz6llgK0A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0"/>
            <a:ext cx="5857884" cy="685800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0.gstatic.com/images?q=tbn:ANd9GcRTEzN8oW2uOglBwCQRj-kRxmD2QHeNjzuyK8DZQpiKnc1593JyfQ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14612" y="1428736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Содержание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000232" y="3071810"/>
            <a:ext cx="52864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«Царство растений»</a:t>
            </a:r>
          </a:p>
          <a:p>
            <a:pPr marL="457200" indent="-457200"/>
            <a:endParaRPr lang="ru-RU" sz="3200" b="1" dirty="0" smtClean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/>
            <a: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«Царство </a:t>
            </a:r>
            <a: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животных»</a:t>
            </a:r>
          </a:p>
          <a:p>
            <a:pPr marL="457200" indent="-457200">
              <a:buAutoNum type="arabicPeriod"/>
            </a:pPr>
            <a:endParaRPr lang="ru-RU" sz="3200" b="1" dirty="0" smtClean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/>
            <a: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«Царство </a:t>
            </a:r>
            <a: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грибов</a:t>
            </a:r>
            <a:r>
              <a:rPr lang="ru-RU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928670"/>
            <a:ext cx="1928826" cy="3214710"/>
          </a:xfrm>
        </p:spPr>
        <p:txBody>
          <a:bodyPr/>
          <a:lstStyle/>
          <a:p>
            <a:pPr algn="ctr"/>
            <a:r>
              <a:rPr lang="ru-RU" sz="28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Птенцы, какой птицы не знают своей матери?</a:t>
            </a:r>
            <a:endParaRPr lang="ru-RU" sz="28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28662" y="4857760"/>
            <a:ext cx="1785950" cy="7143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кукушки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http://birds-altay.ru/wp-content/uploads/2009/11/5-350x257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4440">
            <a:off x="3505614" y="348662"/>
            <a:ext cx="5381007" cy="62252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214422"/>
            <a:ext cx="2071702" cy="2928958"/>
          </a:xfrm>
        </p:spPr>
        <p:txBody>
          <a:bodyPr/>
          <a:lstStyle/>
          <a:p>
            <a:pPr algn="ctr"/>
            <a:r>
              <a:rPr lang="ru-RU" sz="28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путешествует по воздуху на нитке?</a:t>
            </a:r>
            <a:endParaRPr lang="ru-RU" sz="28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28662" y="4857760"/>
            <a:ext cx="1357322" cy="7143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паук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http://t3.gstatic.com/images?q=tbn:ANd9GcRmUqpP-PUYx6lbygGBDqVi7M467t5cQqqsfbdLQfmdI91YRy4S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357555" y="-785842"/>
            <a:ext cx="5143535" cy="764384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00B0F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928802"/>
            <a:ext cx="2214578" cy="1428760"/>
          </a:xfrm>
        </p:spPr>
        <p:txBody>
          <a:bodyPr/>
          <a:lstStyle/>
          <a:p>
            <a:pPr algn="ctr"/>
            <a:r>
              <a:rPr lang="ru-RU" sz="28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кого на сучке кладовая?</a:t>
            </a:r>
            <a:endParaRPr lang="ru-RU" sz="28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28662" y="4786322"/>
            <a:ext cx="2214578" cy="78581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белки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http://t3.gstatic.com/images?q=tbn:ANd9GcRFVEMmPmCto1lN6cIvVyZOtt7mA2y4BJn9_A8iC-EZ0s5cfW1a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785794"/>
            <a:ext cx="5429256" cy="5857916"/>
          </a:xfrm>
          <a:prstGeom prst="rect">
            <a:avLst/>
          </a:prstGeom>
          <a:ln>
            <a:solidFill>
              <a:srgbClr val="00B0F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928802"/>
            <a:ext cx="2071702" cy="2286016"/>
          </a:xfrm>
        </p:spPr>
        <p:txBody>
          <a:bodyPr/>
          <a:lstStyle/>
          <a:p>
            <a:pPr algn="ctr"/>
            <a:r>
              <a:rPr lang="ru-RU" sz="28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Какую птицу называют белобока?</a:t>
            </a:r>
            <a:endParaRPr lang="ru-RU" sz="28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28662" y="4857760"/>
            <a:ext cx="1285884" cy="7143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сорока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Сорока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42852"/>
            <a:ext cx="5500726" cy="6429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1.gstatic.com/images?q=tbn:ANd9GcRF6HvvLLz2aC-m92iZ_FG4w-c5n0SO4RuksJTSVqwrvXZli5L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28860" y="928670"/>
            <a:ext cx="4286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 w="1905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Третья</a:t>
            </a:r>
            <a:r>
              <a:rPr lang="ru-RU" sz="5400" dirty="0" smtClean="0">
                <a:ln w="635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5400" dirty="0" smtClean="0">
                <a:ln w="1905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станция</a:t>
            </a: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7422" y="4429132"/>
            <a:ext cx="43577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«Царство грибов»</a:t>
            </a:r>
            <a:endParaRPr lang="ru-RU" sz="5400" b="1" dirty="0">
              <a:ln w="11430">
                <a:solidFill>
                  <a:srgbClr val="00B0F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214422"/>
            <a:ext cx="3143272" cy="4357718"/>
          </a:xfrm>
        </p:spPr>
        <p:txBody>
          <a:bodyPr/>
          <a:lstStyle/>
          <a:p>
            <a:pPr algn="ctr"/>
            <a: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Вот в траве приметные</a:t>
            </a:r>
            <a:b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Шляпки разноцветные.</a:t>
            </a:r>
            <a:b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Вспомни ты их имя</a:t>
            </a:r>
            <a:b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 не ешь сырыми.</a:t>
            </a:r>
            <a:endParaRPr lang="ru-RU" sz="32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3" descr="Фото Сыроежка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500430" y="0"/>
            <a:ext cx="5643570" cy="68580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86314" y="6143645"/>
            <a:ext cx="3000396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сыроежки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000240"/>
            <a:ext cx="2786082" cy="3000396"/>
          </a:xfrm>
        </p:spPr>
        <p:txBody>
          <a:bodyPr/>
          <a:lstStyle/>
          <a:p>
            <a:pPr algn="ctr"/>
            <a: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Очень дружные ребята</a:t>
            </a:r>
            <a:b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пенька растут …</a:t>
            </a:r>
            <a:endParaRPr lang="ru-RU" sz="40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http://t3.gstatic.com/images?q=tbn:ANd9GcRAEEfstkMuo1y-NfxkkuVzp_K9pduDeX57twkMQZhagfXT4djM7w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143240" y="285728"/>
            <a:ext cx="5786478" cy="63579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57818" y="6143644"/>
            <a:ext cx="235745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опята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14422"/>
            <a:ext cx="3071834" cy="3286148"/>
          </a:xfrm>
        </p:spPr>
        <p:txBody>
          <a:bodyPr/>
          <a:lstStyle/>
          <a:p>
            <a:pPr algn="ctr"/>
            <a: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 хвоинок многовато</a:t>
            </a:r>
            <a:b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Поджидают нас …</a:t>
            </a:r>
            <a:endParaRPr lang="ru-RU" sz="40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http://vkusno-i-prosto.ru/images/snacks/appetizers%20mushrooms/luteus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0"/>
            <a:ext cx="557213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72066" y="6143644"/>
            <a:ext cx="2571768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маслята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928802"/>
            <a:ext cx="3071834" cy="2643206"/>
          </a:xfrm>
        </p:spPr>
        <p:txBody>
          <a:bodyPr/>
          <a:lstStyle/>
          <a:p>
            <a:pPr algn="ctr"/>
            <a: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 осиной гриб тот, дети,</a:t>
            </a:r>
            <a:b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ярком красненьком берете.</a:t>
            </a:r>
            <a:endParaRPr lang="ru-RU" sz="32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http://t2.gstatic.com/images?q=tbn:ANd9GcT70zW_AkJ-__f4WU7llJcW5azp5Rf4uMec5I81QiewvMrcXQV0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0"/>
            <a:ext cx="5214942" cy="68580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143504" y="6143644"/>
            <a:ext cx="285752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подосиновик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2928958" cy="3786214"/>
          </a:xfrm>
        </p:spPr>
        <p:txBody>
          <a:bodyPr/>
          <a:lstStyle/>
          <a:p>
            <a:pPr algn="ctr"/>
            <a: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березок, посмотри:</a:t>
            </a:r>
            <a:b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Здесь один, тут целых три.</a:t>
            </a:r>
            <a:endParaRPr lang="ru-RU" sz="40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http://t0.gstatic.com/images?q=tbn:ANd9GcSy3NysNe67PtM_ZVgzG4Lm9vzRzr469pqeHF2r41zlR3HJ0cvQ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0"/>
            <a:ext cx="5500694" cy="6858000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714876" y="6143645"/>
            <a:ext cx="342902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подберезовик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t1.gstatic.com/images?q=tbn:ANd9GcSYTZjL45RrqHlHYol7MtAeP01e2uWR0XceB8Cn0A90w2FHsAw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957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43174" y="1000108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635">
                  <a:solidFill>
                    <a:srgbClr val="00B0F0"/>
                  </a:solidFill>
                </a:ln>
              </a:rPr>
              <a:t> </a:t>
            </a:r>
            <a:r>
              <a:rPr lang="ru-RU" sz="4000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Цель игры: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2357430"/>
            <a:ext cx="77153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РАСШИРИТЬ КРУГОЗОР ДЕТЕЙ, ИХ ЗНАНИЙ ПО ОКРУЖАЮЩЕМУ МИРУ, </a:t>
            </a:r>
            <a:endParaRPr lang="ru-RU" sz="2400" b="1" dirty="0" smtClean="0">
              <a:ln w="11430">
                <a:solidFill>
                  <a:srgbClr val="0070C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2400" b="1" dirty="0" smtClean="0">
              <a:ln w="11430">
                <a:solidFill>
                  <a:srgbClr val="0070C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400" b="1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РАСКРЫТЬ </a:t>
            </a:r>
            <a:r>
              <a:rPr lang="ru-RU" sz="2400" b="1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ВАЖНОСТЬ РАЦИОНАЛЬНОГО И ОХРАНЫ ОКРУЖАЮЩЕЙ СРЕДЫ</a:t>
            </a:r>
          </a:p>
          <a:p>
            <a:pPr>
              <a:buFontTx/>
              <a:buChar char="-"/>
            </a:pPr>
            <a:endParaRPr lang="ru-RU" sz="2400" b="1" dirty="0" smtClean="0">
              <a:ln w="11430">
                <a:solidFill>
                  <a:srgbClr val="0070C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400" b="1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ВОСПИТАТЬ ЧУВСТВА  ОТВЕТСТВЕННОСТИ ЗА СВОИ ПОСТУПКИ</a:t>
            </a:r>
          </a:p>
          <a:p>
            <a:pPr>
              <a:buFontTx/>
              <a:buChar char="-"/>
            </a:pPr>
            <a:endParaRPr lang="ru-RU" sz="2400" b="1" dirty="0" smtClean="0">
              <a:ln w="11430">
                <a:solidFill>
                  <a:srgbClr val="0070C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400" b="1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ВОСПИТАТЬ БЕРЕЖНОЕ ОТНОШЕНИЕ К РОДНОЙ ПРИРОДЕ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928802"/>
            <a:ext cx="3171828" cy="3357586"/>
          </a:xfrm>
        </p:spPr>
        <p:txBody>
          <a:bodyPr/>
          <a:lstStyle/>
          <a:p>
            <a:pPr algn="ctr"/>
            <a: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Царь грибов живет в дубраве.</a:t>
            </a:r>
            <a:b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жаркого нужен маме.</a:t>
            </a:r>
            <a:endParaRPr lang="ru-RU" sz="40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http://t2.gstatic.com/images?q=tbn:ANd9GcRTIOfroP8HvqxUJBtQWoWDK4Pf2COpGcYl_yZDLIj6CmJWhSFw2w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42852"/>
            <a:ext cx="5429256" cy="6715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857752" y="6215082"/>
            <a:ext cx="3143272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Белый гриб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reenyteam.com/wp-content/img/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1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28860" y="285728"/>
            <a:ext cx="4286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 w="1905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Четвертая станция</a:t>
            </a: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5072074"/>
            <a:ext cx="628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«Экологическая»</a:t>
            </a:r>
            <a:endParaRPr lang="ru-RU" sz="5400" b="1" dirty="0">
              <a:ln w="11430">
                <a:solidFill>
                  <a:srgbClr val="00B0F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t2.gstatic.com/images?q=tbn:ANd9GcS6T5U42_UGS0x1DiPqISjU1Ng0dNaRUKpURgRBVTR3mHbli4NkEw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43042" y="500042"/>
            <a:ext cx="5786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 w="1905">
                  <a:solidFill>
                    <a:srgbClr val="00B0F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Правила друзей природы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887682"/>
            <a:ext cx="86439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Не ломай ветки деревьев и кустарников.</a:t>
            </a:r>
          </a:p>
          <a:p>
            <a:pPr lvl="0" algn="ctr"/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Не рви в лесу и на лугу цветы. Пусть красивые растения останутся в природе!</a:t>
            </a:r>
          </a:p>
          <a:p>
            <a:pPr algn="ctr"/>
            <a:r>
              <a:rPr lang="ru-RU" sz="2800" b="1" spc="50" dirty="0" smtClean="0">
                <a:ln w="135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 лови бабочек, шмелей, стрекоз и</a:t>
            </a:r>
            <a:endParaRPr lang="ru-RU" sz="2800" b="1" dirty="0" smtClean="0">
              <a:ln w="135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ru-RU" sz="2800" b="1" spc="50" dirty="0" smtClean="0">
                <a:ln w="135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других насекомых.</a:t>
            </a:r>
            <a:endParaRPr lang="ru-RU" sz="2800" b="1" dirty="0" smtClean="0">
              <a:ln w="135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</a:endParaRPr>
          </a:p>
          <a:p>
            <a:pPr lvl="0" algn="ctr"/>
            <a:r>
              <a:rPr lang="ru-RU" sz="2800" b="1" spc="50" dirty="0" smtClean="0">
                <a:ln w="135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 подходи близко к гнёздам птиц и не разоряй их.</a:t>
            </a:r>
          </a:p>
          <a:p>
            <a:pPr algn="ctr"/>
            <a:r>
              <a:rPr lang="ru-RU" sz="2800" b="1" spc="50" dirty="0" smtClean="0">
                <a:ln w="135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 оставляй в лесу, на лугу, у реки, у моря мусор.            </a:t>
            </a:r>
            <a:endParaRPr lang="ru-RU" sz="2800" b="1" spc="50" dirty="0">
              <a:ln w="135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емной шар обо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9858380" cy="792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85918" y="2714620"/>
            <a:ext cx="6000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905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Ваш мир - наш мир!</a:t>
            </a:r>
            <a:br>
              <a:rPr lang="ru-RU" sz="6000" b="1" dirty="0" smtClean="0">
                <a:ln w="1905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6000" b="1" dirty="0" smtClean="0">
                <a:ln w="1905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Берегите его!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0.gstatic.com/images?q=tbn:ANd9GcSEFKBD4RuxIZB6HOggiuZMzOH2m4iqitLtSXUgSCkhBQN6rs4b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28662" y="500042"/>
            <a:ext cx="7215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Список используемой литературы: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2643182"/>
            <a:ext cx="72152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3200" b="1" dirty="0" smtClean="0">
                <a:ln w="1905">
                  <a:solidFill>
                    <a:srgbClr val="22CE43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прекрасен этот мир!/</a:t>
            </a:r>
            <a:r>
              <a:rPr lang="ru-RU" sz="3200" b="1" dirty="0" err="1" smtClean="0">
                <a:ln w="1905">
                  <a:solidFill>
                    <a:srgbClr val="22CE43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Ред-сост</a:t>
            </a:r>
            <a:r>
              <a:rPr lang="ru-RU" sz="3200" b="1" dirty="0" smtClean="0">
                <a:ln w="1905">
                  <a:solidFill>
                    <a:srgbClr val="22CE43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Л.И. Жук </a:t>
            </a:r>
            <a:r>
              <a:rPr lang="ru-RU" sz="3200" b="1" dirty="0" err="1" smtClean="0">
                <a:ln w="1905">
                  <a:solidFill>
                    <a:srgbClr val="22CE43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Мн.Красико-Принт</a:t>
            </a:r>
            <a:r>
              <a:rPr lang="ru-RU" sz="3200" b="1" dirty="0" smtClean="0">
                <a:ln w="1905">
                  <a:solidFill>
                    <a:srgbClr val="22CE43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2005 г.</a:t>
            </a:r>
          </a:p>
          <a:p>
            <a:pPr marL="457200" indent="-457200">
              <a:buAutoNum type="arabicPeriod"/>
            </a:pPr>
            <a:r>
              <a:rPr lang="ru-RU" sz="3200" b="1" dirty="0" smtClean="0">
                <a:ln w="1905">
                  <a:solidFill>
                    <a:srgbClr val="22CE43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Учите детей отгадывать загадки./Ю.Г. </a:t>
            </a:r>
            <a:r>
              <a:rPr lang="ru-RU" sz="3200" b="1" dirty="0" err="1" smtClean="0">
                <a:ln w="1905">
                  <a:solidFill>
                    <a:srgbClr val="22CE43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Илларионова.-М</a:t>
            </a:r>
            <a:r>
              <a:rPr lang="ru-RU" sz="3200" b="1" dirty="0" smtClean="0">
                <a:ln w="1905">
                  <a:solidFill>
                    <a:srgbClr val="22CE43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Просвещение, 2005 г.</a:t>
            </a:r>
            <a:endParaRPr lang="ru-RU" sz="3200" b="1" dirty="0">
              <a:ln w="1905">
                <a:solidFill>
                  <a:srgbClr val="22CE43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2.gstatic.com/images?q=tbn:ANd9GcRB7p_SAP1GKW1iP9xsUs37qgvmY3GekUfmDcOjqz_rTAi6tQFz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43042" y="2643182"/>
            <a:ext cx="5786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905">
                  <a:solidFill>
                    <a:srgbClr val="00B0F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6000" b="1" dirty="0">
              <a:ln w="1905">
                <a:solidFill>
                  <a:srgbClr val="00B0F0"/>
                </a:solidFill>
              </a:ln>
              <a:solidFill>
                <a:srgbClr val="00B05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0.gstatic.com/images?q=tbn:ANd9GcSZxiQNPx7VjdVZQfN-X4QBLKubh2KHzULh_UrVBSfDuQjzDGDw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71670" y="1214422"/>
            <a:ext cx="4929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 w="1905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ПЕРВАЯ СТАНЦИЯ</a:t>
            </a:r>
            <a:endParaRPr lang="ru-RU" sz="5400" dirty="0">
              <a:ln w="1905">
                <a:solidFill>
                  <a:srgbClr val="0070C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174" y="4143380"/>
            <a:ext cx="4643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5400" b="1" dirty="0" smtClean="0">
                <a:ln w="1143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ЦАРСТВО</a:t>
            </a:r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143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РАСТЕНИЙ</a:t>
            </a:r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sz="5400" b="1" dirty="0">
              <a:ln w="11430"/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какие группы можно разделить все растения?</a:t>
            </a:r>
            <a:endParaRPr lang="ru-RU" sz="36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000240"/>
            <a:ext cx="3000396" cy="428628"/>
          </a:xfrm>
          <a:ln>
            <a:solidFill>
              <a:srgbClr val="00B050"/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ХВОЙНЫЕ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000760" y="2000240"/>
            <a:ext cx="2857520" cy="428628"/>
          </a:xfrm>
          <a:ln>
            <a:solidFill>
              <a:srgbClr val="00B050"/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ЦВЕТКОВЫЕ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Содержимое 12" descr="http://t3.gstatic.com/images?q=tbn:ANd9GcRbBWLQ-sBQ_Cw88wBIvzxtfYfYrJm2V8zwPKVOa6u5OAk5JhNvLg"/>
          <p:cNvPicPr>
            <a:picLocks noGrp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 rot="20718007">
            <a:off x="694159" y="2986730"/>
            <a:ext cx="3077052" cy="2863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Содержимое 11" descr="http://t2.gstatic.com/images?q=tbn:ANd9GcQPiPbJf-TmqsyEQoLbVgbr4T7qip9VVmhfaU7QNj-b-R_gybjM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 rot="908140">
            <a:off x="5101084" y="2924829"/>
            <a:ext cx="2913834" cy="3016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928670"/>
            <a:ext cx="2457440" cy="2357454"/>
          </a:xfrm>
        </p:spPr>
        <p:txBody>
          <a:bodyPr/>
          <a:lstStyle/>
          <a:p>
            <a:pPr algn="ctr"/>
            <a:r>
              <a:rPr lang="ru-RU" sz="28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Какой цветок отцветая,  разлетается на все стороны света  ?</a:t>
            </a:r>
            <a:endParaRPr lang="ru-RU" sz="2800" dirty="0">
              <a:ln w="1905">
                <a:solidFill>
                  <a:srgbClr val="00B0F0"/>
                </a:solidFill>
              </a:ln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42910" y="4429132"/>
            <a:ext cx="2428892" cy="500066"/>
          </a:xfrm>
          <a:ln>
            <a:solidFill>
              <a:srgbClr val="00B050"/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одуванчик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Содержимое 5" descr="http://t1.gstatic.com/images?q=tbn:ANd9GcQfjHLraTGNy3KcT_outZhC-wDTiQrDajFB4cB1C1x0Aa_os355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0"/>
            <a:ext cx="5572132" cy="6858000"/>
          </a:xfrm>
          <a:prstGeom prst="roundRect">
            <a:avLst/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704088"/>
            <a:ext cx="7215238" cy="8675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Какие</a:t>
            </a:r>
            <a:r>
              <a:rPr lang="ru-RU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деревья</a:t>
            </a:r>
            <a:r>
              <a:rPr lang="ru-RU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называют</a:t>
            </a:r>
            <a:r>
              <a:rPr lang="ru-RU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вечнозелеными</a:t>
            </a:r>
            <a:r>
              <a:rPr lang="ru-RU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?</a:t>
            </a:r>
            <a:endParaRPr lang="ru-RU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2000240"/>
            <a:ext cx="2143140" cy="357190"/>
          </a:xfrm>
          <a:ln>
            <a:solidFill>
              <a:srgbClr val="00B050"/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ель</a:t>
            </a: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000760" y="2000240"/>
            <a:ext cx="2143140" cy="357190"/>
          </a:xfrm>
          <a:ln>
            <a:solidFill>
              <a:srgbClr val="00B050"/>
            </a:solidFill>
          </a:ln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сосна</a:t>
            </a: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Содержимое 6" descr="http://t2.gstatic.com/images?q=tbn:ANd9GcQ5eIIM2RTPoHKjaKi2svGEPHjMtRtOiIyoLwEZHKjhvbRWhdTe"/>
          <p:cNvPicPr>
            <a:picLocks noGrp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285720" y="2714620"/>
            <a:ext cx="3571900" cy="3929066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Содержимое 7" descr="http://t2.gstatic.com/images?q=tbn:ANd9GcTVkrfez7_TlpPVSMzC-K6UmtuOaweC_bRjxX-C2PYOXGxgk6LO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714620"/>
            <a:ext cx="3500462" cy="4000528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Какие деревья с белой корой ?</a:t>
            </a:r>
            <a:endParaRPr lang="ru-RU" sz="32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14480" y="2000240"/>
            <a:ext cx="2071702" cy="514360"/>
          </a:xfrm>
          <a:ln>
            <a:solidFill>
              <a:srgbClr val="00B050"/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береза</a:t>
            </a: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57817" y="2000241"/>
            <a:ext cx="2071703" cy="500066"/>
          </a:xfrm>
          <a:ln>
            <a:solidFill>
              <a:srgbClr val="00B050"/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осина</a:t>
            </a: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Содержимое 8" descr="http://t2.gstatic.com/images?q=tbn:ANd9GcQDnLkrPMn4iTMmFR8oeedmpqdK3MC0idytwVpDsL-N72u8wXeo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786058"/>
            <a:ext cx="2857520" cy="4071942"/>
          </a:xfrm>
          <a:prstGeom prst="round1Rect">
            <a:avLst/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9" descr="http://travnick-altay.com/images/product_images/info_images/139_0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56212" y="2723356"/>
            <a:ext cx="2887688" cy="4134644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928670"/>
            <a:ext cx="2000264" cy="2500330"/>
          </a:xfrm>
        </p:spPr>
        <p:txBody>
          <a:bodyPr/>
          <a:lstStyle/>
          <a:p>
            <a:pPr algn="ctr"/>
            <a:r>
              <a:rPr lang="ru-RU" sz="2800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Какая ягода бывает красной,  белой, желтой, черной?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4143380"/>
            <a:ext cx="1957374" cy="500066"/>
          </a:xfrm>
          <a:ln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смородина</a:t>
            </a:r>
          </a:p>
          <a:p>
            <a:endParaRPr lang="ru-RU" dirty="0"/>
          </a:p>
        </p:txBody>
      </p:sp>
      <p:pic>
        <p:nvPicPr>
          <p:cNvPr id="5" name="Содержимое 4" descr="http://dic.academic.ru/pictures/bse/jpg/0245625571.jpg"/>
          <p:cNvPicPr>
            <a:picLocks noGrp="1"/>
          </p:cNvPicPr>
          <p:nvPr>
            <p:ph sz="half" idx="1"/>
          </p:nvPr>
        </p:nvPicPr>
        <p:blipFill>
          <a:blip r:embed="rId2"/>
          <a:srcRect l="842" r="842"/>
          <a:stretch>
            <a:fillRect/>
          </a:stretch>
        </p:blipFill>
        <p:spPr bwMode="auto">
          <a:xfrm>
            <a:off x="3297154" y="214290"/>
            <a:ext cx="5632564" cy="65008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1639</TotalTime>
  <Words>401</Words>
  <PresentationFormat>Экран (4:3)</PresentationFormat>
  <Paragraphs>89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Поток</vt:lpstr>
      <vt:lpstr>Слайд 1</vt:lpstr>
      <vt:lpstr>Слайд 2</vt:lpstr>
      <vt:lpstr>Слайд 3</vt:lpstr>
      <vt:lpstr>Слайд 4</vt:lpstr>
      <vt:lpstr>На какие группы можно разделить все растения?</vt:lpstr>
      <vt:lpstr>Какой цветок отцветая,  разлетается на все стороны света  ?</vt:lpstr>
      <vt:lpstr>Какие деревья называют вечнозелеными ?</vt:lpstr>
      <vt:lpstr>Какие деревья с белой корой ?</vt:lpstr>
      <vt:lpstr>Какая ягода бывает красной,  белой, желтой, черной?</vt:lpstr>
      <vt:lpstr>На этом цветке любят гадать влюбленные девушки.</vt:lpstr>
      <vt:lpstr>Это самый первый цветок, появляющийся из под снега.</vt:lpstr>
      <vt:lpstr>Какой цветок называют царицей цветов?</vt:lpstr>
      <vt:lpstr>Какое дерево, как и береза дает сладкий сок?</vt:lpstr>
      <vt:lpstr>У каких деревьев листья осенью красные?</vt:lpstr>
      <vt:lpstr>Листья какого дерева и без ветра трепещут?</vt:lpstr>
      <vt:lpstr>Слайд 16</vt:lpstr>
      <vt:lpstr>Как называются животные, тело которых покрыто перьями?</vt:lpstr>
      <vt:lpstr>Как называются животные, тело которых покрыто чешуей?</vt:lpstr>
      <vt:lpstr>Как называются животные, тело которых покрыто шерстью?</vt:lpstr>
      <vt:lpstr>Птенцы, какой птицы не знают своей матери?</vt:lpstr>
      <vt:lpstr>Кто путешествует по воздуху на нитке?</vt:lpstr>
      <vt:lpstr>У кого на сучке кладовая?</vt:lpstr>
      <vt:lpstr>Какую птицу называют белобока?</vt:lpstr>
      <vt:lpstr>Слайд 24</vt:lpstr>
      <vt:lpstr>Вот в траве приметные Шляпки разноцветные. Вспомни ты их имя Но не ешь сырыми.</vt:lpstr>
      <vt:lpstr>Очень дружные ребята У пенька растут …</vt:lpstr>
      <vt:lpstr>Где хвоинок многовато Поджидают нас …</vt:lpstr>
      <vt:lpstr>Под осиной гриб тот, дети, В ярком красненьком берете.</vt:lpstr>
      <vt:lpstr>У березок, посмотри: Здесь один, тут целых три.</vt:lpstr>
      <vt:lpstr>Царь грибов живет в дубраве. Для жаркого нужен маме.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Экологическая игра - викторина</dc:title>
  <cp:lastModifiedBy>Пользователь</cp:lastModifiedBy>
  <cp:revision>173</cp:revision>
  <dcterms:modified xsi:type="dcterms:W3CDTF">2012-05-03T07:14:58Z</dcterms:modified>
</cp:coreProperties>
</file>