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browse/>
    <p:sldRg st="1" end="10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93" d="100"/>
          <a:sy n="93" d="100"/>
        </p:scale>
        <p:origin x="-336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EEE6-2C4F-4D57-B0BE-E53C010DEDB7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6FFB-5C25-4E4E-AEDF-B1B15B671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EEE6-2C4F-4D57-B0BE-E53C010DEDB7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6FFB-5C25-4E4E-AEDF-B1B15B671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3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3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EEE6-2C4F-4D57-B0BE-E53C010DEDB7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6FFB-5C25-4E4E-AEDF-B1B15B671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EEE6-2C4F-4D57-B0BE-E53C010DEDB7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6FFB-5C25-4E4E-AEDF-B1B15B671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EEE6-2C4F-4D57-B0BE-E53C010DEDB7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6FFB-5C25-4E4E-AEDF-B1B15B671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EEE6-2C4F-4D57-B0BE-E53C010DEDB7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6FFB-5C25-4E4E-AEDF-B1B15B671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2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EEE6-2C4F-4D57-B0BE-E53C010DEDB7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6FFB-5C25-4E4E-AEDF-B1B15B671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EEE6-2C4F-4D57-B0BE-E53C010DEDB7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6FFB-5C25-4E4E-AEDF-B1B15B671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EEE6-2C4F-4D57-B0BE-E53C010DEDB7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6FFB-5C25-4E4E-AEDF-B1B15B671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1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EEE6-2C4F-4D57-B0BE-E53C010DEDB7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6FFB-5C25-4E4E-AEDF-B1B15B671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EEE6-2C4F-4D57-B0BE-E53C010DEDB7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C63A6FFB-5C25-4E4E-AEDF-B1B15B671B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2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2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50EEE6-2C4F-4D57-B0BE-E53C010DEDB7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3A6FFB-5C25-4E4E-AEDF-B1B15B671B0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file:///G:\detskaya-zaryadka_dlya_detey.mp3" TargetMode="Externa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1" y="357167"/>
            <a:ext cx="7572428" cy="3786214"/>
          </a:xfrm>
        </p:spPr>
        <p:txBody>
          <a:bodyPr>
            <a:normAutofit/>
          </a:bodyPr>
          <a:lstStyle/>
          <a:p>
            <a:pPr algn="ctr"/>
            <a:r>
              <a:rPr lang="ru-RU" sz="1100" dirty="0" smtClean="0">
                <a:solidFill>
                  <a:schemeClr val="bg1"/>
                </a:solidFill>
                <a:effectLst/>
              </a:rPr>
              <a:t>КОНСПЕКТ </a:t>
            </a:r>
            <a:r>
              <a:rPr lang="ru-RU" sz="11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1100" dirty="0" smtClean="0">
                <a:solidFill>
                  <a:schemeClr val="bg1"/>
                </a:solidFill>
                <a:effectLst/>
              </a:rPr>
            </a:br>
            <a:r>
              <a:rPr lang="ru-RU" sz="1100" dirty="0" smtClean="0">
                <a:solidFill>
                  <a:schemeClr val="bg1"/>
                </a:solidFill>
                <a:effectLst/>
              </a:rPr>
              <a:t> НЕПОСРЕДСТВЕННО ОБРАЗОВАТЕЛЬНОЙ </a:t>
            </a:r>
            <a:r>
              <a:rPr lang="ru-RU" sz="1100" dirty="0" smtClean="0">
                <a:solidFill>
                  <a:schemeClr val="bg1"/>
                </a:solidFill>
                <a:effectLst/>
              </a:rPr>
              <a:t>ДЕЯТЕЛЬНОСТИ</a:t>
            </a:r>
            <a:br>
              <a:rPr lang="ru-RU" sz="1100" dirty="0" smtClean="0">
                <a:solidFill>
                  <a:schemeClr val="bg1"/>
                </a:solidFill>
                <a:effectLst/>
              </a:rPr>
            </a:br>
            <a:r>
              <a:rPr lang="ru-RU" sz="11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100" dirty="0" smtClean="0">
                <a:solidFill>
                  <a:schemeClr val="bg1"/>
                </a:solidFill>
                <a:effectLst/>
              </a:rPr>
              <a:t>ХУДОЖЕСТВЕННО-ЭСТЕТИЧЕСКОГО РАЗВИТИЯ.</a:t>
            </a:r>
            <a:br>
              <a:rPr lang="ru-RU" sz="1100" dirty="0" smtClean="0">
                <a:solidFill>
                  <a:schemeClr val="bg1"/>
                </a:solidFill>
                <a:effectLst/>
              </a:rPr>
            </a:br>
            <a:r>
              <a:rPr lang="ru-RU" sz="11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1100" dirty="0" smtClean="0">
                <a:solidFill>
                  <a:schemeClr val="bg1"/>
                </a:solidFill>
                <a:effectLst/>
              </a:rPr>
            </a:br>
            <a:r>
              <a:rPr lang="ru-RU" sz="1100" dirty="0" smtClean="0">
                <a:solidFill>
                  <a:schemeClr val="bg1"/>
                </a:solidFill>
                <a:effectLst/>
              </a:rPr>
              <a:t>«В гости к нам зима пришла»</a:t>
            </a:r>
            <a:br>
              <a:rPr lang="ru-RU" sz="1100" dirty="0" smtClean="0">
                <a:solidFill>
                  <a:schemeClr val="bg1"/>
                </a:solidFill>
                <a:effectLst/>
              </a:rPr>
            </a:br>
            <a:r>
              <a:rPr lang="ru-RU" sz="1100" dirty="0" smtClean="0">
                <a:solidFill>
                  <a:schemeClr val="bg1"/>
                </a:solidFill>
                <a:effectLst/>
              </a:rPr>
              <a:t> </a:t>
            </a:r>
            <a:br>
              <a:rPr lang="ru-RU" sz="1100" dirty="0" smtClean="0">
                <a:solidFill>
                  <a:schemeClr val="bg1"/>
                </a:solidFill>
                <a:effectLst/>
              </a:rPr>
            </a:br>
            <a:r>
              <a:rPr lang="ru-RU" sz="1100" dirty="0" smtClean="0">
                <a:solidFill>
                  <a:schemeClr val="bg1"/>
                </a:solidFill>
                <a:effectLst/>
              </a:rPr>
              <a:t> </a:t>
            </a:r>
            <a:br>
              <a:rPr lang="ru-RU" sz="1100" dirty="0" smtClean="0">
                <a:solidFill>
                  <a:schemeClr val="bg1"/>
                </a:solidFill>
                <a:effectLst/>
              </a:rPr>
            </a:br>
            <a:r>
              <a:rPr lang="ru-RU" sz="1100" u="sng" dirty="0" smtClean="0">
                <a:solidFill>
                  <a:schemeClr val="bg1"/>
                </a:solidFill>
                <a:effectLst/>
              </a:rPr>
              <a:t>Педагогические технологии:</a:t>
            </a:r>
            <a:r>
              <a:rPr lang="ru-RU" sz="11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1100" dirty="0" smtClean="0">
                <a:solidFill>
                  <a:schemeClr val="bg1"/>
                </a:solidFill>
                <a:effectLst/>
              </a:rPr>
            </a:br>
            <a:r>
              <a:rPr lang="ru-RU" sz="1100" dirty="0" smtClean="0">
                <a:solidFill>
                  <a:schemeClr val="bg1"/>
                </a:solidFill>
                <a:effectLst/>
              </a:rPr>
              <a:t>Игровая</a:t>
            </a:r>
            <a:br>
              <a:rPr lang="ru-RU" sz="1100" dirty="0" smtClean="0">
                <a:solidFill>
                  <a:schemeClr val="bg1"/>
                </a:solidFill>
                <a:effectLst/>
              </a:rPr>
            </a:br>
            <a:r>
              <a:rPr lang="ru-RU" sz="1100" dirty="0" err="1" smtClean="0">
                <a:solidFill>
                  <a:schemeClr val="bg1"/>
                </a:solidFill>
                <a:effectLst/>
              </a:rPr>
              <a:t>Здоровьесберегающая</a:t>
            </a:r>
            <a:r>
              <a:rPr lang="ru-RU" sz="11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1100" dirty="0" smtClean="0">
                <a:solidFill>
                  <a:schemeClr val="bg1"/>
                </a:solidFill>
                <a:effectLst/>
              </a:rPr>
            </a:br>
            <a:r>
              <a:rPr lang="ru-RU" sz="1100" dirty="0" smtClean="0">
                <a:solidFill>
                  <a:schemeClr val="bg1"/>
                </a:solidFill>
                <a:effectLst/>
              </a:rPr>
              <a:t>Развивающая</a:t>
            </a:r>
            <a:br>
              <a:rPr lang="ru-RU" sz="1100" dirty="0" smtClean="0">
                <a:solidFill>
                  <a:schemeClr val="bg1"/>
                </a:solidFill>
                <a:effectLst/>
              </a:rPr>
            </a:br>
            <a:r>
              <a:rPr lang="ru-RU" sz="1100" dirty="0" smtClean="0">
                <a:solidFill>
                  <a:schemeClr val="bg1"/>
                </a:solidFill>
                <a:effectLst/>
              </a:rPr>
              <a:t>Информационно-коммуникационная</a:t>
            </a:r>
            <a:br>
              <a:rPr lang="ru-RU" sz="1100" dirty="0" smtClean="0">
                <a:solidFill>
                  <a:schemeClr val="bg1"/>
                </a:solidFill>
                <a:effectLst/>
              </a:rPr>
            </a:br>
            <a:r>
              <a:rPr lang="ru-RU" sz="1100" dirty="0" smtClean="0">
                <a:solidFill>
                  <a:schemeClr val="bg1"/>
                </a:solidFill>
                <a:effectLst/>
              </a:rPr>
              <a:t>Технология сказочной атмосферы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>.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i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6" y="3929067"/>
            <a:ext cx="8501121" cy="1181096"/>
          </a:xfrm>
        </p:spPr>
        <p:txBody>
          <a:bodyPr>
            <a:normAutofit fontScale="47500" lnSpcReduction="20000"/>
          </a:bodyPr>
          <a:lstStyle/>
          <a:p>
            <a:r>
              <a:rPr lang="ru-RU" sz="2900" dirty="0" smtClean="0">
                <a:solidFill>
                  <a:schemeClr val="bg1"/>
                </a:solidFill>
              </a:rPr>
              <a:t>Составила </a:t>
            </a:r>
            <a:r>
              <a:rPr lang="ru-RU" sz="2900" dirty="0" smtClean="0">
                <a:solidFill>
                  <a:schemeClr val="bg1"/>
                </a:solidFill>
              </a:rPr>
              <a:t>воспитатель </a:t>
            </a:r>
          </a:p>
          <a:p>
            <a:r>
              <a:rPr lang="ru-RU" sz="2900" dirty="0" smtClean="0">
                <a:solidFill>
                  <a:schemeClr val="bg1"/>
                </a:solidFill>
              </a:rPr>
              <a:t>ГБДОУ детский сад №4</a:t>
            </a:r>
          </a:p>
          <a:p>
            <a:r>
              <a:rPr lang="ru-RU" sz="2900" dirty="0" smtClean="0">
                <a:solidFill>
                  <a:schemeClr val="bg1"/>
                </a:solidFill>
              </a:rPr>
              <a:t>Приморского района</a:t>
            </a:r>
          </a:p>
          <a:p>
            <a:r>
              <a:rPr lang="ru-RU" sz="2900" dirty="0" smtClean="0">
                <a:solidFill>
                  <a:schemeClr val="bg1"/>
                </a:solidFill>
              </a:rPr>
              <a:t>Санкт-Петербурга</a:t>
            </a:r>
          </a:p>
          <a:p>
            <a:r>
              <a:rPr lang="ru-RU" sz="2900" dirty="0" smtClean="0">
                <a:solidFill>
                  <a:schemeClr val="bg1"/>
                </a:solidFill>
              </a:rPr>
              <a:t>Черняева Н.В</a:t>
            </a:r>
            <a:r>
              <a:rPr lang="ru-RU" sz="1200" dirty="0" smtClean="0">
                <a:solidFill>
                  <a:schemeClr val="bg1"/>
                </a:solidFill>
              </a:rPr>
              <a:t>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3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Игры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7" y="1357298"/>
            <a:ext cx="4040188" cy="659352"/>
          </a:xfrm>
        </p:spPr>
        <p:txBody>
          <a:bodyPr/>
          <a:lstStyle/>
          <a:p>
            <a:r>
              <a:rPr lang="ru-RU" sz="1400" dirty="0" smtClean="0"/>
              <a:t>Подвижная игра «Снег кружится»</a:t>
            </a:r>
          </a:p>
          <a:p>
            <a:r>
              <a:rPr lang="ru-RU" sz="1400" dirty="0" smtClean="0"/>
              <a:t>(По стихотворению А. </a:t>
            </a:r>
            <a:r>
              <a:rPr lang="ru-RU" sz="1400" dirty="0" err="1" smtClean="0"/>
              <a:t>Барто</a:t>
            </a:r>
            <a:r>
              <a:rPr lang="ru-RU" sz="1400" dirty="0" smtClean="0"/>
              <a:t>)</a:t>
            </a:r>
            <a:endParaRPr lang="ru-RU" sz="1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2" y="1357298"/>
            <a:ext cx="4041775" cy="654843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Нервно — мышечная релаксация. Игра «Улыбка»</a:t>
            </a:r>
            <a:endParaRPr lang="ru-RU" sz="1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2" y="2214555"/>
            <a:ext cx="4040188" cy="4145767"/>
          </a:xfrm>
        </p:spPr>
        <p:txBody>
          <a:bodyPr>
            <a:normAutofit fontScale="55000" lnSpcReduction="20000"/>
          </a:bodyPr>
          <a:lstStyle/>
          <a:p>
            <a:r>
              <a:rPr lang="ru-RU" b="1" cap="small" dirty="0" smtClean="0"/>
              <a:t>Снег кружится</a:t>
            </a:r>
            <a:endParaRPr lang="ru-RU" dirty="0" smtClean="0"/>
          </a:p>
          <a:p>
            <a:r>
              <a:rPr lang="ru-RU" dirty="0" smtClean="0"/>
              <a:t>(по стихотворению А. </a:t>
            </a:r>
            <a:r>
              <a:rPr lang="ru-RU" dirty="0" err="1" smtClean="0"/>
              <a:t>Барто</a:t>
            </a:r>
            <a:r>
              <a:rPr lang="ru-RU" dirty="0" smtClean="0"/>
              <a:t>)</a:t>
            </a:r>
          </a:p>
          <a:p>
            <a:r>
              <a:rPr lang="ru-RU" b="1" dirty="0" smtClean="0"/>
              <a:t>Цель: </a:t>
            </a:r>
            <a:r>
              <a:rPr lang="ru-RU" dirty="0" smtClean="0"/>
              <a:t>научить соотносить собственные действия с действиями участников игры. Материал: ободки с эмблемами-снежинками.</a:t>
            </a:r>
          </a:p>
          <a:p>
            <a:r>
              <a:rPr lang="ru-RU" b="1" dirty="0" smtClean="0"/>
              <a:t>Ход игры</a:t>
            </a:r>
            <a:endParaRPr lang="ru-RU" dirty="0" smtClean="0"/>
          </a:p>
          <a:p>
            <a:r>
              <a:rPr lang="ru-RU" dirty="0" smtClean="0"/>
              <a:t>Воспитатель напоминает детям, что снег легкий, он медленно падает на землю, кружится когда подует ветерок.</a:t>
            </a:r>
          </a:p>
          <a:p>
            <a:r>
              <a:rPr lang="ru-RU" dirty="0" smtClean="0"/>
              <a:t>Затем предлагает всем участникам игры ободки-снежинки. Воспитатель, предлагает детям покружиться, произнося: «Снег, снег кружится, белая вся улица!»</a:t>
            </a:r>
          </a:p>
          <a:p>
            <a:r>
              <a:rPr lang="ru-RU" dirty="0" smtClean="0"/>
              <a:t>Затем жестом приглашая детей приблизиться, произносит: «Собрались мы все в кружок! вертелись, как снежок».</a:t>
            </a:r>
          </a:p>
          <a:p>
            <a:r>
              <a:rPr lang="ru-RU" dirty="0" smtClean="0"/>
              <a:t>Дети выполняют действия произвольно и в конце медленно приседают. Воспитатель произносит: «Подул холодный ветер. Как? </a:t>
            </a:r>
            <a:r>
              <a:rPr lang="ru-RU" dirty="0" err="1" smtClean="0"/>
              <a:t>В-в-в-в</a:t>
            </a:r>
            <a:r>
              <a:rPr lang="ru-RU" dirty="0" smtClean="0"/>
              <a:t>! </a:t>
            </a:r>
            <a:r>
              <a:rPr lang="ru-RU" i="1" dirty="0" smtClean="0"/>
              <a:t>(«</a:t>
            </a:r>
            <a:r>
              <a:rPr lang="ru-RU" i="1" dirty="0" err="1" smtClean="0"/>
              <a:t>В-в-в</a:t>
            </a:r>
            <a:r>
              <a:rPr lang="ru-RU" i="1" dirty="0" smtClean="0"/>
              <a:t>!» </a:t>
            </a:r>
            <a:r>
              <a:rPr lang="ru-RU" dirty="0" smtClean="0"/>
              <a:t>- </a:t>
            </a:r>
            <a:r>
              <a:rPr lang="ru-RU" i="1" dirty="0" smtClean="0"/>
              <a:t>произносят дети.) </a:t>
            </a:r>
            <a:r>
              <a:rPr lang="ru-RU" dirty="0" smtClean="0"/>
              <a:t>Разлетелись, </a:t>
            </a:r>
            <a:r>
              <a:rPr lang="ru-RU" i="1" dirty="0" smtClean="0"/>
              <a:t>разле</a:t>
            </a:r>
            <a:r>
              <a:rPr lang="ru-RU" dirty="0" smtClean="0"/>
              <a:t>телись снежинки в разные стороны».</a:t>
            </a:r>
          </a:p>
          <a:p>
            <a:r>
              <a:rPr lang="ru-RU" dirty="0" smtClean="0"/>
              <a:t>Дети разбегаются по площадке.</a:t>
            </a:r>
          </a:p>
          <a:p>
            <a:r>
              <a:rPr lang="ru-RU" dirty="0" smtClean="0"/>
              <a:t>Игра по желанию детей повторяется 3-4 раза.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43117"/>
            <a:ext cx="4041775" cy="4217205"/>
          </a:xfrm>
        </p:spPr>
        <p:txBody>
          <a:bodyPr>
            <a:normAutofit/>
          </a:bodyPr>
          <a:lstStyle/>
          <a:p>
            <a:r>
              <a:rPr lang="ru-RU" sz="1400" b="1" dirty="0" smtClean="0"/>
              <a:t>«Улыбка»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Цель :</a:t>
            </a:r>
            <a:r>
              <a:rPr lang="ru-RU" sz="1400" dirty="0" smtClean="0"/>
              <a:t>снять напряжение мышц лица.</a:t>
            </a:r>
            <a:br>
              <a:rPr lang="ru-RU" sz="1400" dirty="0" smtClean="0"/>
            </a:br>
            <a:r>
              <a:rPr lang="ru-RU" sz="1400" b="1" dirty="0" smtClean="0"/>
              <a:t>Процедура проведения .</a:t>
            </a:r>
            <a:r>
              <a:rPr lang="ru-RU" sz="1400" dirty="0" smtClean="0"/>
              <a:t>Детям показывают картинку с улыбающимся солнышком. Ведущий: «Посмотрите, какое красивое солнышко, оно широко улыбается для вас. Давайте улыбнемся солнышку в ответ. Почувствуйте, как улыбка переходит в ваши ручки, доходит до ладошек. Улыбнитесь еще раз и попробуйте улыбнуться пошире. Рас­тягиваются ваши губки, напрягаются щечки. Дышите и улыбайтесь. Ваши ручки и ладошки наполняются улыбающейся силой солнышка».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57224" y="500042"/>
          <a:ext cx="7143800" cy="8353044"/>
        </p:xfrm>
        <a:graphic>
          <a:graphicData uri="http://schemas.openxmlformats.org/drawingml/2006/table">
            <a:tbl>
              <a:tblPr/>
              <a:tblGrid>
                <a:gridCol w="7143800"/>
              </a:tblGrid>
              <a:tr h="83530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Arial"/>
                          <a:ea typeface="Calibri"/>
                          <a:cs typeface="Times New Roman"/>
                        </a:rPr>
                        <a:t>Программное содержание</a:t>
                      </a:r>
                      <a:r>
                        <a:rPr lang="ru-RU" sz="1400" i="1" dirty="0">
                          <a:latin typeface="Arial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ru-RU" sz="1400" dirty="0">
                          <a:latin typeface="Arial"/>
                          <a:ea typeface="Calibri"/>
                          <a:cs typeface="Times New Roman"/>
                        </a:rPr>
                        <a:t>Расширять представления детей 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Calibri"/>
                          <a:cs typeface="Times New Roman"/>
                        </a:rPr>
                        <a:t>характерных особенностях зимней природы, учить замечать ее красоту,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Calibri"/>
                          <a:cs typeface="Times New Roman"/>
                        </a:rPr>
                        <a:t>познакомить с зимним явлением природы — снегопад, воспитывать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Calibri"/>
                          <a:cs typeface="Times New Roman"/>
                        </a:rPr>
                        <a:t>бережное отношение к природе, отзывчивость; развивать речевую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Calibri"/>
                          <a:cs typeface="Times New Roman"/>
                        </a:rPr>
                        <a:t>активность детей; способствовать развитию физических качеств,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Calibri"/>
                          <a:cs typeface="Times New Roman"/>
                        </a:rPr>
                        <a:t>накоплению и обогащению двигательного опыта детей; формировать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Calibri"/>
                          <a:cs typeface="Times New Roman"/>
                        </a:rPr>
                        <a:t>навыки безопасного поведения в подвижных играх, учить соотносить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Calibri"/>
                          <a:cs typeface="Times New Roman"/>
                        </a:rPr>
                        <a:t>собственные действия с другими участниками игры; познакомить детей 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Calibri"/>
                          <a:cs typeface="Times New Roman"/>
                        </a:rPr>
                        <a:t>нетрадиционной продуктивной деятельностью (</a:t>
                      </a:r>
                      <a:r>
                        <a:rPr lang="ru-RU" sz="1400" dirty="0" err="1">
                          <a:latin typeface="Arial"/>
                          <a:ea typeface="Calibri"/>
                          <a:cs typeface="Times New Roman"/>
                        </a:rPr>
                        <a:t>пластилинография</a:t>
                      </a:r>
                      <a:r>
                        <a:rPr lang="ru-RU" sz="1400" dirty="0">
                          <a:latin typeface="Arial"/>
                          <a:ea typeface="Calibri"/>
                          <a:cs typeface="Times New Roman"/>
                        </a:rPr>
                        <a:t>,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Calibri"/>
                          <a:cs typeface="Times New Roman"/>
                        </a:rPr>
                        <a:t>учить самостоятельно прикреплять маленькие шарики пластилина 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Calibri"/>
                          <a:cs typeface="Times New Roman"/>
                        </a:rPr>
                        <a:t>изображение дерева путем надавливания; развивать мелкую моторику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Calibri"/>
                          <a:cs typeface="Times New Roman"/>
                        </a:rPr>
                        <a:t>пальцев рук; формировать интерес к сотворчеству с педагогом и другими детьми в создании коллективной композиции; развивать эстетическое восприятие</a:t>
                      </a:r>
                      <a:r>
                        <a:rPr lang="ru-RU" sz="1400" dirty="0" smtClean="0"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r>
                        <a:rPr kumimoji="0" lang="ru-RU" sz="16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Оборудование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Зимнее оформление группы, доска -</a:t>
                      </a:r>
                    </a:p>
                    <a:p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«дорожка», снежки (из ваты, изображение дерева на картоне, </a:t>
                      </a:r>
                    </a:p>
                    <a:p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маленькие белые шарики пластилина, салфетки.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Ход организованной образовательной деятельности.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Воспитатель — Дети, посмотрите, как красиво вокруг. Что же за</a:t>
            </a:r>
          </a:p>
          <a:p>
            <a:r>
              <a:rPr lang="ru-RU" dirty="0" smtClean="0"/>
              <a:t>волшебник так разукрасил здесь? Это зима пришла к нам в гости.</a:t>
            </a:r>
            <a:endParaRPr lang="ru-RU" dirty="0"/>
          </a:p>
        </p:txBody>
      </p:sp>
      <p:pic>
        <p:nvPicPr>
          <p:cNvPr id="5" name="Рисунок 4" descr="5sh9XsHckRM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1534" b="21534"/>
          <a:stretch>
            <a:fillRect/>
          </a:stretch>
        </p:blipFill>
        <p:spPr>
          <a:xfrm>
            <a:off x="3128579" y="1148684"/>
            <a:ext cx="5307952" cy="39810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1390632" cy="323178"/>
          </a:xfrm>
        </p:spPr>
        <p:txBody>
          <a:bodyPr>
            <a:normAutofit/>
          </a:bodyPr>
          <a:lstStyle/>
          <a:p>
            <a:r>
              <a:rPr lang="ru-RU" sz="1400" dirty="0" smtClean="0"/>
              <a:t>Стих про Зиму</a:t>
            </a: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09600" y="1857365"/>
            <a:ext cx="2209800" cy="3150741"/>
          </a:xfrm>
        </p:spPr>
        <p:txBody>
          <a:bodyPr>
            <a:normAutofit/>
          </a:bodyPr>
          <a:lstStyle/>
          <a:p>
            <a:r>
              <a:rPr lang="ru-RU" dirty="0" smtClean="0"/>
              <a:t>Все</a:t>
            </a:r>
          </a:p>
          <a:p>
            <a:r>
              <a:rPr lang="ru-RU" dirty="0" smtClean="0"/>
              <a:t>кругом белое, красивое. </a:t>
            </a:r>
          </a:p>
          <a:p>
            <a:r>
              <a:rPr lang="ru-RU" dirty="0" smtClean="0"/>
              <a:t>В гости к нам пришла зима, </a:t>
            </a:r>
          </a:p>
          <a:p>
            <a:r>
              <a:rPr lang="ru-RU" dirty="0" smtClean="0"/>
              <a:t>В белый снег одела дома. </a:t>
            </a:r>
          </a:p>
          <a:p>
            <a:r>
              <a:rPr lang="ru-RU" dirty="0" smtClean="0"/>
              <a:t>И скамейки, и дорожки</a:t>
            </a:r>
          </a:p>
          <a:p>
            <a:r>
              <a:rPr lang="ru-RU" dirty="0" smtClean="0"/>
              <a:t>Запорошила немножко, </a:t>
            </a:r>
          </a:p>
          <a:p>
            <a:r>
              <a:rPr lang="ru-RU" dirty="0" smtClean="0"/>
              <a:t>Разукрасила дворы -</a:t>
            </a:r>
          </a:p>
          <a:p>
            <a:r>
              <a:rPr lang="ru-RU" dirty="0" smtClean="0"/>
              <a:t>Всюду снежные ковры. </a:t>
            </a:r>
          </a:p>
          <a:p>
            <a:r>
              <a:rPr lang="ru-RU" dirty="0" smtClean="0"/>
              <a:t>И деревья, и кусты, </a:t>
            </a:r>
          </a:p>
          <a:p>
            <a:r>
              <a:rPr lang="ru-RU" dirty="0" smtClean="0"/>
              <a:t>Словно белые цветы. </a:t>
            </a:r>
          </a:p>
          <a:p>
            <a:r>
              <a:rPr lang="ru-RU" dirty="0" smtClean="0"/>
              <a:t>А нам нравится гулять, </a:t>
            </a:r>
          </a:p>
          <a:p>
            <a:r>
              <a:rPr lang="ru-RU" dirty="0" smtClean="0"/>
              <a:t>Весело в снежки играть. </a:t>
            </a:r>
          </a:p>
          <a:p>
            <a:endParaRPr lang="ru-RU" dirty="0"/>
          </a:p>
        </p:txBody>
      </p:sp>
      <p:pic>
        <p:nvPicPr>
          <p:cNvPr id="5" name="Рисунок 4" descr="X6-R32AW0D8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0337" b="20337"/>
          <a:stretch>
            <a:fillRect/>
          </a:stretch>
        </p:blipFill>
        <p:spPr>
          <a:xfrm>
            <a:off x="3485793" y="1199517"/>
            <a:ext cx="4617720" cy="39319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1" y="1214422"/>
            <a:ext cx="678661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волшебник так разукрасил здесь? Это зима пришла к нам в гости. </a:t>
            </a:r>
          </a:p>
          <a:p>
            <a:r>
              <a:rPr lang="ru-RU" dirty="0"/>
              <a:t>Пойдемте погуляем по зимней комнате. </a:t>
            </a:r>
          </a:p>
          <a:p>
            <a:r>
              <a:rPr lang="ru-RU" dirty="0"/>
              <a:t>Ходьба стайкой за воспитателем, ходьба с высоким подниманием</a:t>
            </a:r>
          </a:p>
          <a:p>
            <a:r>
              <a:rPr lang="ru-RU" dirty="0"/>
              <a:t>колен (по сугробам) .</a:t>
            </a:r>
          </a:p>
          <a:p>
            <a:r>
              <a:rPr lang="ru-RU" dirty="0"/>
              <a:t>По сугробам мы идем, </a:t>
            </a:r>
          </a:p>
          <a:p>
            <a:r>
              <a:rPr lang="ru-RU" dirty="0"/>
              <a:t>По глубоким мы идем, </a:t>
            </a:r>
          </a:p>
          <a:p>
            <a:r>
              <a:rPr lang="ru-RU" dirty="0"/>
              <a:t>Выше ноги поднимаем, </a:t>
            </a:r>
          </a:p>
          <a:p>
            <a:r>
              <a:rPr lang="ru-RU" dirty="0"/>
              <a:t>Вот как дружно мы шагаем. </a:t>
            </a:r>
          </a:p>
          <a:p>
            <a:r>
              <a:rPr lang="ru-RU" dirty="0"/>
              <a:t>Легкий бег, ходьба, дети берут по одному снежку, построение в круг.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dirty="0" smtClean="0"/>
              <a:t>Упражнения со снежками</a:t>
            </a:r>
            <a:endParaRPr lang="ru-RU" sz="16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685801" y="1676400"/>
            <a:ext cx="3457572" cy="4572000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i="1" dirty="0" smtClean="0"/>
              <a:t>Ты снежок свой покажи, </a:t>
            </a:r>
          </a:p>
          <a:p>
            <a:pPr algn="ctr"/>
            <a:r>
              <a:rPr lang="ru-RU" i="1" dirty="0" smtClean="0"/>
              <a:t>Вправо, влево поверни. </a:t>
            </a:r>
          </a:p>
          <a:p>
            <a:pPr algn="ctr"/>
            <a:r>
              <a:rPr lang="ru-RU" i="1" dirty="0" smtClean="0"/>
              <a:t>Со снежком ты приседай, </a:t>
            </a:r>
          </a:p>
          <a:p>
            <a:pPr algn="ctr"/>
            <a:r>
              <a:rPr lang="ru-RU" i="1" dirty="0" smtClean="0"/>
              <a:t>Сели, встали! Не зевай! </a:t>
            </a:r>
          </a:p>
          <a:p>
            <a:pPr algn="ctr"/>
            <a:r>
              <a:rPr lang="ru-RU" i="1" dirty="0" smtClean="0"/>
              <a:t>Потянулись за снежком -</a:t>
            </a:r>
          </a:p>
          <a:p>
            <a:pPr algn="ctr"/>
            <a:r>
              <a:rPr lang="ru-RU" i="1" dirty="0" smtClean="0"/>
              <a:t>Спину хорошо прогнем. </a:t>
            </a:r>
          </a:p>
          <a:p>
            <a:pPr algn="ctr"/>
            <a:r>
              <a:rPr lang="ru-RU" i="1" dirty="0" smtClean="0"/>
              <a:t>Дружно дети наклонились</a:t>
            </a:r>
          </a:p>
          <a:p>
            <a:pPr algn="ctr"/>
            <a:r>
              <a:rPr lang="ru-RU" i="1" dirty="0" smtClean="0"/>
              <a:t>И снежки все положили. </a:t>
            </a:r>
          </a:p>
          <a:p>
            <a:pPr algn="ctr"/>
            <a:r>
              <a:rPr lang="ru-RU" i="1" dirty="0" smtClean="0"/>
              <a:t>Дружно взяли, раз, два, три. </a:t>
            </a:r>
          </a:p>
          <a:p>
            <a:pPr algn="ctr"/>
            <a:r>
              <a:rPr lang="ru-RU" i="1" dirty="0" smtClean="0"/>
              <a:t>Вот снежочек, посмотри! </a:t>
            </a:r>
          </a:p>
          <a:p>
            <a:pPr algn="ctr"/>
            <a:r>
              <a:rPr lang="ru-RU" i="1" dirty="0" smtClean="0"/>
              <a:t>Размахнись рукой — бросок! </a:t>
            </a:r>
          </a:p>
          <a:p>
            <a:pPr algn="ctr"/>
            <a:r>
              <a:rPr lang="ru-RU" i="1" dirty="0" smtClean="0"/>
              <a:t>Прямо в цель летит снежок! </a:t>
            </a:r>
          </a:p>
          <a:p>
            <a:pPr algn="ctr"/>
            <a:r>
              <a:rPr lang="ru-RU" i="1" dirty="0" smtClean="0"/>
              <a:t>А теперь скорей за дело -</a:t>
            </a:r>
          </a:p>
          <a:p>
            <a:pPr algn="ctr"/>
            <a:r>
              <a:rPr lang="ru-RU" i="1" dirty="0" smtClean="0"/>
              <a:t>Будем прыгать мы умело. </a:t>
            </a:r>
          </a:p>
          <a:p>
            <a:endParaRPr lang="ru-RU" dirty="0"/>
          </a:p>
        </p:txBody>
      </p:sp>
      <p:pic>
        <p:nvPicPr>
          <p:cNvPr id="10" name="detskaya-zaryadka_dlya_detey.mp3">
            <a:hlinkClick r:id="" action="ppaction://media"/>
          </p:cNvPr>
          <p:cNvPicPr>
            <a:picLocks noGrp="1" noRot="1" noChangeAspect="1"/>
          </p:cNvPicPr>
          <p:nvPr>
            <p:ph sz="half" idx="1"/>
            <a:audioFile r:link="rId2"/>
          </p:nvPr>
        </p:nvPicPr>
        <p:blipFill>
          <a:blip r:embed="rId4"/>
          <a:stretch>
            <a:fillRect/>
          </a:stretch>
        </p:blipFill>
        <p:spPr>
          <a:xfrm>
            <a:off x="5978525" y="38100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530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285861"/>
            <a:ext cx="2212848" cy="500066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>Игра «Снегопад»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09600" y="1714489"/>
            <a:ext cx="2176451" cy="329361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Снег сегодня шел с утра, (руки вверх — вниз) </a:t>
            </a:r>
          </a:p>
          <a:p>
            <a:r>
              <a:rPr lang="ru-RU" dirty="0" smtClean="0"/>
              <a:t>Рада снегу детвора! (хлопать в ладоши) </a:t>
            </a:r>
          </a:p>
          <a:p>
            <a:r>
              <a:rPr lang="ru-RU" dirty="0" smtClean="0"/>
              <a:t>Снег на ветках, на дорожках, (руки вверх, вниз, присесть) </a:t>
            </a:r>
          </a:p>
          <a:p>
            <a:r>
              <a:rPr lang="ru-RU" dirty="0" smtClean="0"/>
              <a:t>На носу и на ладошках. (показать нос, ладошки) </a:t>
            </a:r>
          </a:p>
          <a:p>
            <a:r>
              <a:rPr lang="ru-RU" dirty="0" smtClean="0"/>
              <a:t>Воспитатель — Ой, посмотрите, дети, одно дерево стоит голое, не</a:t>
            </a:r>
          </a:p>
          <a:p>
            <a:r>
              <a:rPr lang="ru-RU" dirty="0" smtClean="0"/>
              <a:t>одел его снегопад (Показывает нарисованное на картоне дерево). А</a:t>
            </a:r>
          </a:p>
          <a:p>
            <a:r>
              <a:rPr lang="ru-RU" dirty="0" smtClean="0"/>
              <a:t>вдруг замерзнет оно? Давайте мы укроем это дерево снежинками, </a:t>
            </a:r>
          </a:p>
          <a:p>
            <a:r>
              <a:rPr lang="ru-RU" dirty="0" smtClean="0"/>
              <a:t>согреем веточки. </a:t>
            </a:r>
          </a:p>
          <a:p>
            <a:endParaRPr lang="ru-RU" dirty="0"/>
          </a:p>
        </p:txBody>
      </p:sp>
      <p:pic>
        <p:nvPicPr>
          <p:cNvPr id="5" name="Рисунок 4" descr="дерево-зима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3285" r="13285"/>
          <a:stretch>
            <a:fillRect/>
          </a:stretch>
        </p:blipFill>
        <p:spPr>
          <a:xfrm>
            <a:off x="3485793" y="1199518"/>
            <a:ext cx="4943859" cy="36621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Пластилинография</a:t>
            </a:r>
            <a:r>
              <a:rPr lang="ru-RU" sz="2400" dirty="0" smtClean="0"/>
              <a:t>                 Пальчиковая игра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Дети прикрепляют маленькие белые шарики пластилина по всей</a:t>
            </a:r>
          </a:p>
          <a:p>
            <a:r>
              <a:rPr lang="ru-RU" dirty="0" smtClean="0"/>
              <a:t>поверхности дерева на расстоянии друг от друга, надавливая пальчиком, вытирают пальцы салфеткой. </a:t>
            </a:r>
          </a:p>
          <a:p>
            <a:pPr>
              <a:buNone/>
            </a:pPr>
            <a:r>
              <a:rPr lang="ru-RU" dirty="0" smtClean="0"/>
              <a:t>Воспитатель — Какое красивое дерево получилось у нас! Молодцы, </a:t>
            </a:r>
          </a:p>
          <a:p>
            <a:r>
              <a:rPr lang="ru-RU" dirty="0" smtClean="0"/>
              <a:t>ребята, укрыли веточки снежинками. Теперь дереву будет тепло. А у вас от холодных снежинок пальчики замерзли? Давайте погреем ладошки.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 (Дети трут ладошки друг о друга, шевелят пальцами). </a:t>
            </a:r>
          </a:p>
          <a:p>
            <a:r>
              <a:rPr lang="ru-RU" dirty="0" smtClean="0"/>
              <a:t>Воспитатель — А теперь мы станем снежинками, поиграем. </a:t>
            </a:r>
          </a:p>
          <a:p>
            <a:r>
              <a:rPr lang="ru-RU" dirty="0" smtClean="0"/>
              <a:t>Упражнения на развитие дыхания</a:t>
            </a:r>
          </a:p>
          <a:p>
            <a:r>
              <a:rPr lang="ru-RU" dirty="0" smtClean="0"/>
              <a:t>(Дети стоят в кругу) </a:t>
            </a:r>
          </a:p>
          <a:p>
            <a:r>
              <a:rPr lang="ru-RU" dirty="0" smtClean="0"/>
              <a:t>В небе высоком снежинки летают, (руки в стороны, вверх) </a:t>
            </a:r>
          </a:p>
          <a:p>
            <a:r>
              <a:rPr lang="ru-RU" dirty="0" smtClean="0"/>
              <a:t>На землю ложатся и отдыхают (присесть) </a:t>
            </a:r>
          </a:p>
          <a:p>
            <a:r>
              <a:rPr lang="ru-RU" dirty="0" smtClean="0"/>
              <a:t>Опять поднялись и легко покружились (медленно кружиться) </a:t>
            </a:r>
          </a:p>
          <a:p>
            <a:r>
              <a:rPr lang="ru-RU" dirty="0" smtClean="0"/>
              <a:t>И, налетавшись, вниз опустились (присесть)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Воспитатель — Давайте поймаем снежинки на ладошки, подуем, пусть они улетят, закружатся. И мы тоже поиграем в снежинки. 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Дети кладут снежки в корзину. </a:t>
            </a:r>
          </a:p>
          <a:p>
            <a:r>
              <a:rPr lang="ru-RU" sz="1600" dirty="0" smtClean="0"/>
              <a:t>Подвижная игра «Снег кружится»</a:t>
            </a:r>
          </a:p>
          <a:p>
            <a:pPr>
              <a:buNone/>
            </a:pPr>
            <a:r>
              <a:rPr lang="ru-RU" sz="1600" dirty="0" smtClean="0"/>
              <a:t>(По стихотворению А. </a:t>
            </a:r>
            <a:r>
              <a:rPr lang="ru-RU" sz="1600" dirty="0" err="1" smtClean="0"/>
              <a:t>Барто</a:t>
            </a:r>
            <a:r>
              <a:rPr lang="ru-RU" sz="1600" dirty="0" smtClean="0"/>
              <a:t>) </a:t>
            </a:r>
          </a:p>
          <a:p>
            <a:r>
              <a:rPr lang="ru-RU" sz="1600" dirty="0" smtClean="0"/>
              <a:t>Нервно — мышечная релаксация. Игра «Улыбка» </a:t>
            </a:r>
          </a:p>
          <a:p>
            <a:r>
              <a:rPr lang="ru-RU" sz="1600" dirty="0" smtClean="0"/>
              <a:t>Воспитатель — Посмотрите, какая красивая снежинка (показывает) .</a:t>
            </a:r>
          </a:p>
          <a:p>
            <a:r>
              <a:rPr lang="ru-RU" sz="1600" dirty="0" smtClean="0"/>
              <a:t>Она широко улыбается вам. Давайте улыбнемся снежинке в ответ. </a:t>
            </a:r>
          </a:p>
          <a:p>
            <a:r>
              <a:rPr lang="ru-RU" sz="1600" dirty="0" smtClean="0"/>
              <a:t>Почувствуйте, как улыбка переходит в ваши руки, ладошки.</a:t>
            </a:r>
          </a:p>
          <a:p>
            <a:r>
              <a:rPr lang="ru-RU" sz="1600" dirty="0" smtClean="0"/>
              <a:t> Улыбнитесь еще раз пошире.</a:t>
            </a:r>
          </a:p>
          <a:p>
            <a:r>
              <a:rPr lang="ru-RU" sz="1600" dirty="0" smtClean="0"/>
              <a:t> Растягиваются ваши губки, напрягаются щечки.</a:t>
            </a:r>
          </a:p>
          <a:p>
            <a:r>
              <a:rPr lang="ru-RU" sz="1600" smtClean="0"/>
              <a:t> Дышите и </a:t>
            </a:r>
            <a:r>
              <a:rPr lang="ru-RU" sz="1600" dirty="0" smtClean="0"/>
              <a:t>улыбайтесь. (Дети выполняют) .</a:t>
            </a:r>
          </a:p>
          <a:p>
            <a:r>
              <a:rPr lang="ru-RU" sz="1600" dirty="0" smtClean="0"/>
              <a:t>Воспитатель — Дети, какое у вас сейчас настроение? (Радостное, веселое).</a:t>
            </a:r>
          </a:p>
          <a:p>
            <a:r>
              <a:rPr lang="ru-RU" sz="1600" dirty="0" smtClean="0"/>
              <a:t> Давайте мы подуем на ладошки и поделимся своим настроением друг с другом.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0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Другая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</TotalTime>
  <Words>831</Words>
  <Application>Microsoft Office PowerPoint</Application>
  <PresentationFormat>Экран (4:3)</PresentationFormat>
  <Paragraphs>111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КОНСПЕКТ   НЕПОСРЕДСТВЕННО ОБРАЗОВАТЕЛЬНОЙ ДЕЯТЕЛЬНОСТИ  ХУДОЖЕСТВЕННО-ЭСТЕТИЧЕСКОГО РАЗВИТИЯ.  «В гости к нам зима пришла»     Педагогические технологии: Игровая Здоровьесберегающая Развивающая Информационно-коммуникационная Технология сказочной атмосферы. </vt:lpstr>
      <vt:lpstr>Слайд 2</vt:lpstr>
      <vt:lpstr>Ход организованной образовательной деятельности.  </vt:lpstr>
      <vt:lpstr>Стих про Зиму</vt:lpstr>
      <vt:lpstr>Слайд 5</vt:lpstr>
      <vt:lpstr>Упражнения со снежками</vt:lpstr>
      <vt:lpstr>Игра «Снегопад» </vt:lpstr>
      <vt:lpstr>Пластилинография                 Пальчиковая игра  </vt:lpstr>
      <vt:lpstr>Воспитатель — Давайте поймаем снежинки на ладошки, подуем, пусть они улетят, закружатся. И мы тоже поиграем в снежинки.  </vt:lpstr>
      <vt:lpstr>Игры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Конспект  непосредственно образовательной деятельности в младшей группе «В гости к нам зима пришла»</dc:title>
  <dc:creator>Надежда</dc:creator>
  <cp:lastModifiedBy>Надежда</cp:lastModifiedBy>
  <cp:revision>13</cp:revision>
  <dcterms:created xsi:type="dcterms:W3CDTF">2013-11-27T09:36:00Z</dcterms:created>
  <dcterms:modified xsi:type="dcterms:W3CDTF">2014-09-27T20:10:07Z</dcterms:modified>
</cp:coreProperties>
</file>