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202-2721-4250-A99F-A5AED073F0B3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04D2AF-FB4C-4F48-91E8-5006D0F14D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202-2721-4250-A99F-A5AED073F0B3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D2AF-FB4C-4F48-91E8-5006D0F14D8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E04D2AF-FB4C-4F48-91E8-5006D0F14D8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202-2721-4250-A99F-A5AED073F0B3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202-2721-4250-A99F-A5AED073F0B3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E04D2AF-FB4C-4F48-91E8-5006D0F14D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202-2721-4250-A99F-A5AED073F0B3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04D2AF-FB4C-4F48-91E8-5006D0F14D8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80202-2721-4250-A99F-A5AED073F0B3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D2AF-FB4C-4F48-91E8-5006D0F14D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202-2721-4250-A99F-A5AED073F0B3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E04D2AF-FB4C-4F48-91E8-5006D0F14D8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202-2721-4250-A99F-A5AED073F0B3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E04D2AF-FB4C-4F48-91E8-5006D0F14D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202-2721-4250-A99F-A5AED073F0B3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04D2AF-FB4C-4F48-91E8-5006D0F14D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04D2AF-FB4C-4F48-91E8-5006D0F14D8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202-2721-4250-A99F-A5AED073F0B3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E04D2AF-FB4C-4F48-91E8-5006D0F14D8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80202-2721-4250-A99F-A5AED073F0B3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80202-2721-4250-A99F-A5AED073F0B3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04D2AF-FB4C-4F48-91E8-5006D0F14D8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993776"/>
          </a:xfrm>
        </p:spPr>
        <p:txBody>
          <a:bodyPr>
            <a:normAutofit lnSpcReduction="10000"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п</a:t>
            </a:r>
            <a:r>
              <a:rPr lang="ru-RU" sz="4400" dirty="0" smtClean="0">
                <a:solidFill>
                  <a:schemeClr val="tx1"/>
                </a:solidFill>
              </a:rPr>
              <a:t>о разделу «Земля и Солнце»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872207"/>
          </a:xfrm>
        </p:spPr>
        <p:txBody>
          <a:bodyPr/>
          <a:lstStyle/>
          <a:p>
            <a:r>
              <a:rPr lang="ru-RU" dirty="0" smtClean="0">
                <a:latin typeface="Cambria" pitchFamily="18" charset="0"/>
              </a:rPr>
              <a:t>Урок-тренинг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9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896342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/>
              <a:t>Составьте на основе прошлого задания схемы взаимосвязи тем и причин.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ru-RU" sz="3800" b="1" dirty="0" smtClean="0">
                <a:solidFill>
                  <a:schemeClr val="accent2"/>
                </a:solidFill>
              </a:rPr>
              <a:t>Три </a:t>
            </a:r>
            <a:r>
              <a:rPr lang="ru-RU" sz="3800" b="1" dirty="0">
                <a:solidFill>
                  <a:schemeClr val="accent2"/>
                </a:solidFill>
              </a:rPr>
              <a:t>состояния </a:t>
            </a:r>
            <a:r>
              <a:rPr lang="ru-RU" sz="3800" b="1" dirty="0" smtClean="0">
                <a:solidFill>
                  <a:schemeClr val="accent2"/>
                </a:solidFill>
              </a:rPr>
              <a:t>вещества         Всемирное тяготение            Наклон оси</a:t>
            </a:r>
          </a:p>
          <a:p>
            <a:pPr marL="0" indent="0">
              <a:buNone/>
            </a:pPr>
            <a:endParaRPr lang="ru-RU" sz="3800" b="1" dirty="0" smtClean="0">
              <a:solidFill>
                <a:schemeClr val="accent2"/>
              </a:solidFill>
            </a:endParaRPr>
          </a:p>
          <a:p>
            <a:pPr marL="0" lvl="0" indent="0">
              <a:buNone/>
            </a:pPr>
            <a:endParaRPr lang="ru-RU" sz="3800" b="1" dirty="0">
              <a:solidFill>
                <a:schemeClr val="accent2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800" b="1" dirty="0" smtClean="0"/>
              <a:t>Пояса </a:t>
            </a:r>
            <a:r>
              <a:rPr lang="ru-RU" sz="3800" b="1" dirty="0"/>
              <a:t>освещенности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b="1" dirty="0"/>
              <a:t>Вращение Земли вокруг себя и вокруг Солнца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b="1" dirty="0"/>
              <a:t>Наличие сторон </a:t>
            </a:r>
            <a:r>
              <a:rPr lang="ru-RU" sz="3800" b="1" dirty="0" smtClean="0"/>
              <a:t>света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b="1" dirty="0" smtClean="0"/>
              <a:t>Солнечная система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b="1" dirty="0" smtClean="0"/>
              <a:t>Форма Земли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b="1" dirty="0" smtClean="0"/>
              <a:t>Смена времен года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b="1" dirty="0" smtClean="0"/>
              <a:t>Смена дня и ночи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b="1" dirty="0" smtClean="0"/>
              <a:t>Газообразное, жидкое, твердое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b="1" dirty="0" smtClean="0"/>
              <a:t>Атмосферные явления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b="1" dirty="0" smtClean="0"/>
              <a:t>Полюса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b="1" dirty="0" smtClean="0"/>
              <a:t>Круговорот воды в природе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53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chemeClr val="accent2"/>
                </a:solidFill>
                <a:latin typeface="Cambria" pitchFamily="18" charset="0"/>
              </a:rPr>
              <a:t>Три состояния вещества</a:t>
            </a:r>
            <a:r>
              <a:rPr lang="ru-RU" sz="2400" dirty="0" smtClean="0">
                <a:solidFill>
                  <a:schemeClr val="accent2"/>
                </a:solidFill>
              </a:rPr>
              <a:t/>
            </a:r>
            <a:br>
              <a:rPr lang="ru-RU" sz="2400" dirty="0" smtClean="0">
                <a:solidFill>
                  <a:schemeClr val="accent2"/>
                </a:solidFill>
              </a:rPr>
            </a:b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latin typeface="Cambria" pitchFamily="18" charset="0"/>
              </a:rPr>
              <a:t>Газообразное</a:t>
            </a:r>
            <a:r>
              <a:rPr lang="ru-RU" sz="2400" b="1" dirty="0">
                <a:latin typeface="Cambria" pitchFamily="18" charset="0"/>
              </a:rPr>
              <a:t>, жидкое, твердое</a:t>
            </a:r>
            <a:endParaRPr lang="ru-RU" sz="2400" dirty="0">
              <a:latin typeface="Cambria" pitchFamily="18" charset="0"/>
            </a:endParaRPr>
          </a:p>
          <a:p>
            <a:r>
              <a:rPr lang="ru-RU" sz="2400" dirty="0">
                <a:latin typeface="Cambria" pitchFamily="18" charset="0"/>
              </a:rPr>
              <a:t>Атмосферные явления</a:t>
            </a:r>
          </a:p>
          <a:p>
            <a:r>
              <a:rPr lang="ru-RU" sz="2400" dirty="0">
                <a:latin typeface="Cambria" pitchFamily="18" charset="0"/>
              </a:rPr>
              <a:t>Полюса</a:t>
            </a:r>
          </a:p>
          <a:p>
            <a:r>
              <a:rPr lang="ru-RU" sz="2400" dirty="0">
                <a:latin typeface="Cambria" pitchFamily="18" charset="0"/>
              </a:rPr>
              <a:t>Круговорот воды в </a:t>
            </a:r>
            <a:r>
              <a:rPr lang="ru-RU" sz="2400" dirty="0" smtClean="0">
                <a:latin typeface="Cambria" pitchFamily="18" charset="0"/>
              </a:rPr>
              <a:t>природе</a:t>
            </a:r>
          </a:p>
          <a:p>
            <a:pPr marL="0" lvl="0" indent="0" algn="ctr">
              <a:buNone/>
            </a:pPr>
            <a:r>
              <a:rPr lang="ru-RU" sz="2400" dirty="0">
                <a:solidFill>
                  <a:schemeClr val="accent2"/>
                </a:solidFill>
                <a:latin typeface="Cambria" pitchFamily="18" charset="0"/>
              </a:rPr>
              <a:t>Всемирное тяготение</a:t>
            </a:r>
          </a:p>
          <a:p>
            <a:r>
              <a:rPr lang="ru-RU" sz="2400" b="1" dirty="0">
                <a:latin typeface="Cambria" pitchFamily="18" charset="0"/>
              </a:rPr>
              <a:t>Солнечная система</a:t>
            </a:r>
            <a:endParaRPr lang="ru-RU" sz="2400" dirty="0">
              <a:latin typeface="Cambria" pitchFamily="18" charset="0"/>
            </a:endParaRPr>
          </a:p>
          <a:p>
            <a:r>
              <a:rPr lang="ru-RU" sz="2400" dirty="0">
                <a:latin typeface="Cambria" pitchFamily="18" charset="0"/>
              </a:rPr>
              <a:t>Форма Земли</a:t>
            </a:r>
          </a:p>
          <a:p>
            <a:r>
              <a:rPr lang="ru-RU" sz="2400" dirty="0">
                <a:latin typeface="Cambria" pitchFamily="18" charset="0"/>
              </a:rPr>
              <a:t>Смена времен года</a:t>
            </a:r>
          </a:p>
          <a:p>
            <a:r>
              <a:rPr lang="ru-RU" sz="2400" dirty="0">
                <a:latin typeface="Cambria" pitchFamily="18" charset="0"/>
              </a:rPr>
              <a:t>Смена дня и </a:t>
            </a:r>
            <a:r>
              <a:rPr lang="ru-RU" sz="2400" dirty="0" smtClean="0">
                <a:latin typeface="Cambria" pitchFamily="18" charset="0"/>
              </a:rPr>
              <a:t>ночи</a:t>
            </a:r>
          </a:p>
          <a:p>
            <a:pPr marL="0" lvl="0" indent="0" algn="ctr">
              <a:buNone/>
            </a:pPr>
            <a:r>
              <a:rPr lang="ru-RU" sz="2400" dirty="0">
                <a:solidFill>
                  <a:schemeClr val="accent2"/>
                </a:solidFill>
                <a:latin typeface="Cambria" pitchFamily="18" charset="0"/>
              </a:rPr>
              <a:t>Наклон оси</a:t>
            </a:r>
          </a:p>
          <a:p>
            <a:r>
              <a:rPr lang="ru-RU" sz="2400" b="1" dirty="0">
                <a:latin typeface="Cambria" pitchFamily="18" charset="0"/>
              </a:rPr>
              <a:t>Пояса освещенности</a:t>
            </a:r>
            <a:endParaRPr lang="ru-RU" sz="2400" dirty="0">
              <a:latin typeface="Cambria" pitchFamily="18" charset="0"/>
            </a:endParaRPr>
          </a:p>
          <a:p>
            <a:r>
              <a:rPr lang="ru-RU" sz="2400" dirty="0">
                <a:latin typeface="Cambria" pitchFamily="18" charset="0"/>
              </a:rPr>
              <a:t>Вращение Земли вокруг себя и вокруг Солнца</a:t>
            </a:r>
          </a:p>
          <a:p>
            <a:r>
              <a:rPr lang="ru-RU" sz="2400" dirty="0">
                <a:latin typeface="Cambria" pitchFamily="18" charset="0"/>
              </a:rPr>
              <a:t>Наличие сторон света</a:t>
            </a:r>
          </a:p>
          <a:p>
            <a:pPr marL="0" indent="0">
              <a:buNone/>
            </a:pPr>
            <a:endParaRPr lang="ru-RU" sz="2400" dirty="0">
              <a:latin typeface="Cambria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8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ambria" pitchFamily="18" charset="0"/>
              </a:rPr>
              <a:t>Оцени работу группы и свою работу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mtClean="0"/>
              <a:t>                          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131840" y="2060848"/>
            <a:ext cx="0" cy="108012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051720" y="3140968"/>
            <a:ext cx="1080120" cy="576064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131840" y="3140968"/>
            <a:ext cx="1008112" cy="64807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4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</a:rPr>
              <a:t>Тема 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Cambria" pitchFamily="18" charset="0"/>
              </a:rPr>
              <a:t>Природные часы, календарь и компас. Погода и климат. Притяжение Земли. Из чего состоят все предметы. Земля в космосе. Где на Земле теплее? Земля имеет форму шара. Глобус – модель Земли. Смена времен года. Смена дня и ночи.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88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74675" y="188913"/>
            <a:ext cx="8569325" cy="640873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500" b="1" dirty="0">
                <a:latin typeface="Cambria" pitchFamily="18" charset="0"/>
              </a:rPr>
              <a:t>Из чего состоят все </a:t>
            </a:r>
            <a:r>
              <a:rPr lang="ru-RU" sz="3500" b="1" dirty="0" smtClean="0">
                <a:latin typeface="Cambria" pitchFamily="18" charset="0"/>
              </a:rPr>
              <a:t>предметы.</a:t>
            </a:r>
          </a:p>
          <a:p>
            <a:pPr algn="just"/>
            <a:r>
              <a:rPr lang="ru-RU" sz="3500" b="1" dirty="0" smtClean="0">
                <a:latin typeface="Cambria" pitchFamily="18" charset="0"/>
              </a:rPr>
              <a:t>Природные </a:t>
            </a:r>
            <a:r>
              <a:rPr lang="ru-RU" sz="3500" b="1" dirty="0">
                <a:latin typeface="Cambria" pitchFamily="18" charset="0"/>
              </a:rPr>
              <a:t>часы, календарь и компас. </a:t>
            </a:r>
            <a:endParaRPr lang="ru-RU" sz="3500" b="1" dirty="0" smtClean="0">
              <a:latin typeface="Cambria" pitchFamily="18" charset="0"/>
            </a:endParaRPr>
          </a:p>
          <a:p>
            <a:pPr algn="just"/>
            <a:r>
              <a:rPr lang="ru-RU" sz="3500" b="1" dirty="0" smtClean="0">
                <a:latin typeface="Cambria" pitchFamily="18" charset="0"/>
              </a:rPr>
              <a:t>Земля </a:t>
            </a:r>
            <a:r>
              <a:rPr lang="ru-RU" sz="3500" b="1" dirty="0">
                <a:latin typeface="Cambria" pitchFamily="18" charset="0"/>
              </a:rPr>
              <a:t>имеет форму </a:t>
            </a:r>
            <a:r>
              <a:rPr lang="ru-RU" sz="3500" b="1" dirty="0" smtClean="0">
                <a:latin typeface="Cambria" pitchFamily="18" charset="0"/>
              </a:rPr>
              <a:t>шара.*</a:t>
            </a:r>
          </a:p>
          <a:p>
            <a:pPr algn="just"/>
            <a:r>
              <a:rPr lang="ru-RU" sz="3500" b="1" dirty="0" smtClean="0">
                <a:latin typeface="Cambria" pitchFamily="18" charset="0"/>
              </a:rPr>
              <a:t> </a:t>
            </a:r>
            <a:r>
              <a:rPr lang="ru-RU" sz="3500" b="1" dirty="0">
                <a:latin typeface="Cambria" pitchFamily="18" charset="0"/>
              </a:rPr>
              <a:t>Глобус – модель Земли. </a:t>
            </a:r>
            <a:endParaRPr lang="ru-RU" sz="3500" b="1" dirty="0" smtClean="0">
              <a:latin typeface="Cambria" pitchFamily="18" charset="0"/>
            </a:endParaRPr>
          </a:p>
          <a:p>
            <a:pPr algn="just"/>
            <a:r>
              <a:rPr lang="ru-RU" sz="3500" b="1" dirty="0" smtClean="0">
                <a:latin typeface="Cambria" pitchFamily="18" charset="0"/>
              </a:rPr>
              <a:t>Земля </a:t>
            </a:r>
            <a:r>
              <a:rPr lang="ru-RU" sz="3500" b="1" dirty="0">
                <a:latin typeface="Cambria" pitchFamily="18" charset="0"/>
              </a:rPr>
              <a:t>в космосе. </a:t>
            </a:r>
            <a:r>
              <a:rPr lang="ru-RU" sz="3500" b="1" dirty="0" smtClean="0">
                <a:latin typeface="Cambria" pitchFamily="18" charset="0"/>
              </a:rPr>
              <a:t>*</a:t>
            </a:r>
          </a:p>
          <a:p>
            <a:pPr algn="just"/>
            <a:r>
              <a:rPr lang="ru-RU" sz="3500" b="1" dirty="0" smtClean="0">
                <a:latin typeface="Cambria" pitchFamily="18" charset="0"/>
              </a:rPr>
              <a:t>Притяжение </a:t>
            </a:r>
            <a:r>
              <a:rPr lang="ru-RU" sz="3500" b="1" dirty="0">
                <a:latin typeface="Cambria" pitchFamily="18" charset="0"/>
              </a:rPr>
              <a:t>Земли. </a:t>
            </a:r>
            <a:endParaRPr lang="ru-RU" sz="3500" b="1" dirty="0" smtClean="0">
              <a:latin typeface="Cambria" pitchFamily="18" charset="0"/>
            </a:endParaRPr>
          </a:p>
          <a:p>
            <a:pPr algn="just"/>
            <a:r>
              <a:rPr lang="ru-RU" sz="3500" b="1" dirty="0" smtClean="0">
                <a:latin typeface="Cambria" pitchFamily="18" charset="0"/>
              </a:rPr>
              <a:t>Смена </a:t>
            </a:r>
            <a:r>
              <a:rPr lang="ru-RU" sz="3500" b="1" dirty="0">
                <a:latin typeface="Cambria" pitchFamily="18" charset="0"/>
              </a:rPr>
              <a:t>дня и ночи. </a:t>
            </a:r>
            <a:endParaRPr lang="ru-RU" sz="3500" b="1" dirty="0" smtClean="0">
              <a:latin typeface="Cambria" pitchFamily="18" charset="0"/>
            </a:endParaRPr>
          </a:p>
          <a:p>
            <a:pPr algn="just"/>
            <a:r>
              <a:rPr lang="ru-RU" sz="3500" b="1" dirty="0" smtClean="0">
                <a:latin typeface="Cambria" pitchFamily="18" charset="0"/>
              </a:rPr>
              <a:t>Смена </a:t>
            </a:r>
            <a:r>
              <a:rPr lang="ru-RU" sz="3500" b="1" dirty="0">
                <a:latin typeface="Cambria" pitchFamily="18" charset="0"/>
              </a:rPr>
              <a:t>времен года</a:t>
            </a:r>
            <a:r>
              <a:rPr lang="ru-RU" sz="3500" b="1" dirty="0" smtClean="0">
                <a:latin typeface="Cambria" pitchFamily="18" charset="0"/>
              </a:rPr>
              <a:t>.*</a:t>
            </a:r>
          </a:p>
          <a:p>
            <a:pPr algn="just"/>
            <a:r>
              <a:rPr lang="ru-RU" sz="3500" b="1" dirty="0" smtClean="0">
                <a:latin typeface="Cambria" pitchFamily="18" charset="0"/>
              </a:rPr>
              <a:t> </a:t>
            </a:r>
            <a:r>
              <a:rPr lang="ru-RU" sz="3500" b="1" dirty="0">
                <a:latin typeface="Cambria" pitchFamily="18" charset="0"/>
              </a:rPr>
              <a:t>Где на Земле теплее? </a:t>
            </a:r>
            <a:endParaRPr lang="ru-RU" sz="3500" b="1" dirty="0" smtClean="0">
              <a:latin typeface="Cambria" pitchFamily="18" charset="0"/>
            </a:endParaRPr>
          </a:p>
          <a:p>
            <a:pPr algn="just"/>
            <a:r>
              <a:rPr lang="ru-RU" sz="3500" b="1" dirty="0" smtClean="0">
                <a:latin typeface="Cambria" pitchFamily="18" charset="0"/>
              </a:rPr>
              <a:t>Погода </a:t>
            </a:r>
            <a:r>
              <a:rPr lang="ru-RU" sz="3500" b="1" dirty="0">
                <a:latin typeface="Cambria" pitchFamily="18" charset="0"/>
              </a:rPr>
              <a:t>и климат.</a:t>
            </a:r>
            <a:endParaRPr lang="ru-RU" sz="3500" dirty="0">
              <a:latin typeface="Cambria" pitchFamily="18" charset="0"/>
            </a:endParaRPr>
          </a:p>
          <a:p>
            <a:endParaRPr lang="ru-RU" sz="3600" dirty="0">
              <a:latin typeface="Cambr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55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dirty="0">
                <a:latin typeface="Cambria" pitchFamily="18" charset="0"/>
              </a:rPr>
              <a:t>«Торопись – да не ошибись». </a:t>
            </a:r>
            <a:endParaRPr lang="ru-RU" sz="36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36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dirty="0">
                <a:latin typeface="Cambria" pitchFamily="18" charset="0"/>
              </a:rPr>
              <a:t>«С чем не справится один – одолеем вместе</a:t>
            </a:r>
            <a:r>
              <a:rPr lang="ru-RU" sz="3600" dirty="0" smtClean="0">
                <a:latin typeface="Cambria" pitchFamily="18" charset="0"/>
              </a:rPr>
              <a:t>».</a:t>
            </a:r>
          </a:p>
          <a:p>
            <a:pPr marL="0" indent="0">
              <a:buNone/>
            </a:pPr>
            <a:endParaRPr lang="ru-RU" sz="36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>
                <a:latin typeface="Cambria" pitchFamily="18" charset="0"/>
              </a:rPr>
              <a:t>«Красна птица </a:t>
            </a:r>
            <a:r>
              <a:rPr lang="ru-RU" sz="3600" b="1" dirty="0">
                <a:latin typeface="Cambria" pitchFamily="18" charset="0"/>
              </a:rPr>
              <a:t>опереньем, а человек – уменьем».</a:t>
            </a:r>
            <a:endParaRPr lang="ru-RU" sz="3600" dirty="0">
              <a:latin typeface="Cambria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8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latin typeface="Cambria" pitchFamily="18" charset="0"/>
              </a:rPr>
              <a:t>Блиц-проверка 1.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/>
              <a:t>а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/>
              <a:t>б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б</a:t>
            </a:r>
          </a:p>
          <a:p>
            <a:pPr marL="514350" indent="-514350">
              <a:buAutoNum type="arabicPeriod"/>
            </a:pPr>
            <a:r>
              <a:rPr lang="ru-RU" dirty="0"/>
              <a:t>а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б</a:t>
            </a:r>
          </a:p>
          <a:p>
            <a:pPr marL="514350" indent="-514350">
              <a:buAutoNum type="arabicPeriod"/>
            </a:pPr>
            <a:r>
              <a:rPr lang="ru-RU" dirty="0"/>
              <a:t>в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а</a:t>
            </a:r>
          </a:p>
          <a:p>
            <a:pPr marL="514350" indent="-514350">
              <a:buAutoNum type="arabicPeriod"/>
            </a:pPr>
            <a:r>
              <a:rPr lang="ru-RU" dirty="0"/>
              <a:t>б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/>
              <a:t>в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</a:rPr>
              <a:t>Тест 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1845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/>
              <a:t>г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/>
              <a:t>б</a:t>
            </a:r>
            <a:r>
              <a:rPr lang="ru-RU" dirty="0" smtClean="0"/>
              <a:t>, г</a:t>
            </a:r>
          </a:p>
          <a:p>
            <a:pPr marL="514350" indent="-514350">
              <a:buAutoNum type="arabicPeriod"/>
            </a:pPr>
            <a:r>
              <a:rPr lang="ru-RU" dirty="0"/>
              <a:t>б</a:t>
            </a:r>
            <a:r>
              <a:rPr lang="ru-RU" dirty="0" smtClean="0"/>
              <a:t>, д</a:t>
            </a:r>
          </a:p>
          <a:p>
            <a:pPr marL="514350" indent="-514350">
              <a:buAutoNum type="arabicPeriod"/>
            </a:pPr>
            <a:r>
              <a:rPr lang="ru-RU" dirty="0"/>
              <a:t>д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/>
              <a:t>б</a:t>
            </a:r>
            <a:r>
              <a:rPr lang="ru-RU" dirty="0" smtClean="0"/>
              <a:t>, г</a:t>
            </a:r>
          </a:p>
          <a:p>
            <a:pPr marL="514350" indent="-514350">
              <a:buAutoNum type="arabicPeriod"/>
            </a:pPr>
            <a:r>
              <a:rPr lang="ru-RU" dirty="0"/>
              <a:t>в</a:t>
            </a:r>
            <a:r>
              <a:rPr lang="ru-RU" dirty="0" smtClean="0"/>
              <a:t>, д</a:t>
            </a:r>
          </a:p>
          <a:p>
            <a:pPr marL="514350" indent="-514350">
              <a:buAutoNum type="arabicPeriod"/>
            </a:pPr>
            <a:r>
              <a:rPr lang="ru-RU" dirty="0"/>
              <a:t>а</a:t>
            </a:r>
            <a:r>
              <a:rPr lang="ru-RU" dirty="0" smtClean="0"/>
              <a:t>, г</a:t>
            </a:r>
          </a:p>
          <a:p>
            <a:pPr marL="514350" indent="-514350">
              <a:buAutoNum type="arabicPeriod"/>
            </a:pPr>
            <a:r>
              <a:rPr lang="ru-RU" dirty="0"/>
              <a:t>б</a:t>
            </a:r>
            <a:r>
              <a:rPr lang="ru-RU" dirty="0" smtClean="0"/>
              <a:t>, д</a:t>
            </a:r>
          </a:p>
          <a:p>
            <a:pPr marL="514350" indent="-514350">
              <a:buAutoNum type="arabicPeriod"/>
            </a:pPr>
            <a:r>
              <a:rPr lang="ru-RU" dirty="0"/>
              <a:t>в</a:t>
            </a:r>
            <a:r>
              <a:rPr lang="ru-RU" dirty="0" smtClean="0"/>
              <a:t>, 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7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latin typeface="Cambria" pitchFamily="18" charset="0"/>
              </a:rPr>
              <a:t>Задание на нахождение лишнего и классификацию</a:t>
            </a:r>
            <a:r>
              <a:rPr lang="ru-RU" sz="2800" dirty="0" smtClean="0">
                <a:latin typeface="Cambria" pitchFamily="18" charset="0"/>
              </a:rPr>
              <a:t/>
            </a:r>
            <a:br>
              <a:rPr lang="ru-RU" sz="2800" dirty="0" smtClean="0">
                <a:latin typeface="Cambria" pitchFamily="18" charset="0"/>
              </a:rPr>
            </a:br>
            <a:endParaRPr lang="ru-RU" sz="2800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schemeClr val="accent4"/>
                </a:solidFill>
                <a:latin typeface="Cambria" pitchFamily="18" charset="0"/>
              </a:rPr>
              <a:t>Выберите </a:t>
            </a:r>
            <a:r>
              <a:rPr lang="ru-RU" dirty="0">
                <a:solidFill>
                  <a:schemeClr val="accent4"/>
                </a:solidFill>
                <a:latin typeface="Cambria" pitchFamily="18" charset="0"/>
              </a:rPr>
              <a:t>из предложенных лишнюю:</a:t>
            </a:r>
          </a:p>
          <a:p>
            <a:pPr marL="0" lvl="0" indent="0">
              <a:buNone/>
            </a:pPr>
            <a:r>
              <a:rPr lang="ru-RU" b="1" dirty="0" smtClean="0">
                <a:latin typeface="Cambria" pitchFamily="18" charset="0"/>
              </a:rPr>
              <a:t>1. Земля </a:t>
            </a:r>
            <a:r>
              <a:rPr lang="ru-RU" b="1" dirty="0">
                <a:latin typeface="Cambria" pitchFamily="18" charset="0"/>
              </a:rPr>
              <a:t>в космосе </a:t>
            </a:r>
            <a:endParaRPr lang="ru-RU" dirty="0">
              <a:latin typeface="Cambria" pitchFamily="18" charset="0"/>
            </a:endParaRPr>
          </a:p>
          <a:p>
            <a:pPr marL="0" lvl="0" indent="0">
              <a:buNone/>
            </a:pPr>
            <a:r>
              <a:rPr lang="ru-RU" b="1" dirty="0" smtClean="0">
                <a:latin typeface="Cambria" pitchFamily="18" charset="0"/>
              </a:rPr>
              <a:t>2. Всемирное </a:t>
            </a:r>
            <a:r>
              <a:rPr lang="ru-RU" b="1" dirty="0">
                <a:latin typeface="Cambria" pitchFamily="18" charset="0"/>
              </a:rPr>
              <a:t>тяготение</a:t>
            </a:r>
            <a:endParaRPr lang="ru-RU" dirty="0">
              <a:latin typeface="Cambria" pitchFamily="18" charset="0"/>
            </a:endParaRPr>
          </a:p>
          <a:p>
            <a:pPr marL="0" lvl="0" indent="0">
              <a:buNone/>
            </a:pPr>
            <a:r>
              <a:rPr lang="ru-RU" b="1" dirty="0" smtClean="0">
                <a:latin typeface="Cambria" pitchFamily="18" charset="0"/>
              </a:rPr>
              <a:t>3. Смена </a:t>
            </a:r>
            <a:r>
              <a:rPr lang="ru-RU" b="1" dirty="0">
                <a:latin typeface="Cambria" pitchFamily="18" charset="0"/>
              </a:rPr>
              <a:t>времен года</a:t>
            </a:r>
            <a:endParaRPr lang="ru-RU" dirty="0">
              <a:latin typeface="Cambria" pitchFamily="18" charset="0"/>
            </a:endParaRPr>
          </a:p>
          <a:p>
            <a:pPr marL="0" lvl="0" indent="0">
              <a:buNone/>
            </a:pPr>
            <a:r>
              <a:rPr lang="ru-RU" dirty="0">
                <a:solidFill>
                  <a:schemeClr val="accent4"/>
                </a:solidFill>
                <a:latin typeface="Cambria" pitchFamily="18" charset="0"/>
              </a:rPr>
              <a:t>Найдите пары</a:t>
            </a:r>
          </a:p>
          <a:p>
            <a:r>
              <a:rPr lang="ru-RU" b="1" dirty="0">
                <a:latin typeface="Cambria" pitchFamily="18" charset="0"/>
              </a:rPr>
              <a:t>Смена дня и ночи             Погода и климат</a:t>
            </a:r>
            <a:endParaRPr lang="ru-RU" dirty="0">
              <a:latin typeface="Cambria" pitchFamily="18" charset="0"/>
            </a:endParaRPr>
          </a:p>
          <a:p>
            <a:r>
              <a:rPr lang="ru-RU" b="1" dirty="0">
                <a:latin typeface="Cambria" pitchFamily="18" charset="0"/>
              </a:rPr>
              <a:t>Где на Земле теплее?      Смена времен года</a:t>
            </a:r>
            <a:endParaRPr lang="ru-RU" dirty="0">
              <a:latin typeface="Cambria" pitchFamily="18" charset="0"/>
            </a:endParaRPr>
          </a:p>
          <a:p>
            <a:r>
              <a:rPr lang="ru-RU" b="1" dirty="0">
                <a:latin typeface="Cambria" pitchFamily="18" charset="0"/>
              </a:rPr>
              <a:t>Земля имеет форму шара Притяжение Земли</a:t>
            </a:r>
            <a:endParaRPr lang="ru-RU" dirty="0">
              <a:latin typeface="Cambria" pitchFamily="18" charset="0"/>
            </a:endParaRPr>
          </a:p>
          <a:p>
            <a:pPr marL="0" lvl="0" indent="0">
              <a:buNone/>
            </a:pPr>
            <a:r>
              <a:rPr lang="ru-RU" dirty="0">
                <a:solidFill>
                  <a:schemeClr val="accent4"/>
                </a:solidFill>
                <a:latin typeface="Cambria" pitchFamily="18" charset="0"/>
              </a:rPr>
              <a:t>Разбейте на группы:</a:t>
            </a:r>
          </a:p>
          <a:p>
            <a:pPr marL="0" indent="0">
              <a:buNone/>
            </a:pPr>
            <a:r>
              <a:rPr lang="ru-RU" b="1" dirty="0">
                <a:latin typeface="Cambria" pitchFamily="18" charset="0"/>
              </a:rPr>
              <a:t>Из чего состоят все предметы? Природные часы, календарь и компас. Земля имеет форму шара. Земля в космосе. Притяжение Земли. Смена дня и ночи. Смена времен года. </a:t>
            </a:r>
            <a:r>
              <a:rPr lang="ru-RU" b="1" dirty="0" smtClean="0">
                <a:latin typeface="Cambria" pitchFamily="18" charset="0"/>
              </a:rPr>
              <a:t>Где </a:t>
            </a:r>
            <a:r>
              <a:rPr lang="ru-RU" b="1" dirty="0">
                <a:latin typeface="Cambria" pitchFamily="18" charset="0"/>
              </a:rPr>
              <a:t>на Земле теплее? Погода и климат.</a:t>
            </a:r>
            <a:endParaRPr lang="ru-RU" dirty="0">
              <a:latin typeface="Cambria" pitchFamily="18" charset="0"/>
            </a:endParaRPr>
          </a:p>
          <a:p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3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 smtClean="0">
                <a:latin typeface="Cambria" pitchFamily="18" charset="0"/>
              </a:rPr>
              <a:t>Задание на выявление логических связей между темами</a:t>
            </a:r>
            <a:endParaRPr lang="ru-RU" sz="2800" b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4"/>
                </a:solidFill>
                <a:latin typeface="Cambria" pitchFamily="18" charset="0"/>
              </a:rPr>
              <a:t>Укажите </a:t>
            </a:r>
            <a:r>
              <a:rPr lang="ru-RU" dirty="0">
                <a:solidFill>
                  <a:schemeClr val="accent4"/>
                </a:solidFill>
                <a:latin typeface="Cambria" pitchFamily="18" charset="0"/>
              </a:rPr>
              <a:t>причину явлений</a:t>
            </a:r>
          </a:p>
          <a:p>
            <a:pPr lvl="0"/>
            <a:r>
              <a:rPr lang="ru-RU" dirty="0" smtClean="0">
                <a:latin typeface="Cambria" pitchFamily="18" charset="0"/>
              </a:rPr>
              <a:t>Почему </a:t>
            </a:r>
            <a:r>
              <a:rPr lang="ru-RU" dirty="0">
                <a:latin typeface="Cambria" pitchFamily="18" charset="0"/>
              </a:rPr>
              <a:t>у Земли такая форма?</a:t>
            </a:r>
          </a:p>
          <a:p>
            <a:pPr lvl="0"/>
            <a:r>
              <a:rPr lang="ru-RU" dirty="0">
                <a:latin typeface="Cambria" pitchFamily="18" charset="0"/>
              </a:rPr>
              <a:t>Почему планеты не улетают от Солнца?</a:t>
            </a:r>
          </a:p>
          <a:p>
            <a:pPr lvl="0"/>
            <a:r>
              <a:rPr lang="ru-RU" dirty="0">
                <a:latin typeface="Cambria" pitchFamily="18" charset="0"/>
              </a:rPr>
              <a:t>Почему, когда в Москве день, в Америке наступает ночь?</a:t>
            </a:r>
          </a:p>
          <a:p>
            <a:pPr lvl="0"/>
            <a:r>
              <a:rPr lang="ru-RU" dirty="0">
                <a:latin typeface="Cambria" pitchFamily="18" charset="0"/>
              </a:rPr>
              <a:t>Почему, когда на Северном полюсе наступает полярная ночь, на Южном – Полярный день?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/>
                </a:solidFill>
                <a:latin typeface="Cambria" pitchFamily="18" charset="0"/>
              </a:rPr>
              <a:t>Укажите</a:t>
            </a:r>
            <a:r>
              <a:rPr lang="ru-RU" dirty="0">
                <a:solidFill>
                  <a:schemeClr val="accent4"/>
                </a:solidFill>
                <a:latin typeface="Cambria" pitchFamily="18" charset="0"/>
              </a:rPr>
              <a:t>, что последует, если…</a:t>
            </a:r>
          </a:p>
          <a:p>
            <a:pPr lvl="0"/>
            <a:r>
              <a:rPr lang="ru-RU" dirty="0">
                <a:latin typeface="Cambria" pitchFamily="18" charset="0"/>
              </a:rPr>
              <a:t>Твердое тело нагреть?</a:t>
            </a:r>
          </a:p>
          <a:p>
            <a:pPr lvl="0"/>
            <a:r>
              <a:rPr lang="ru-RU" dirty="0">
                <a:latin typeface="Cambria" pitchFamily="18" charset="0"/>
              </a:rPr>
              <a:t>Сначала идти на юг, потом повернуть направо.</a:t>
            </a:r>
          </a:p>
          <a:p>
            <a:pPr lvl="0"/>
            <a:r>
              <a:rPr lang="ru-RU" dirty="0">
                <a:latin typeface="Cambria" pitchFamily="18" charset="0"/>
              </a:rPr>
              <a:t>Бросить самолетик и камень вверх?</a:t>
            </a:r>
          </a:p>
          <a:p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96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ambria" pitchFamily="18" charset="0"/>
              </a:rPr>
              <a:t>Составление схемы из тем.</a:t>
            </a:r>
            <a:br>
              <a:rPr lang="ru-RU" dirty="0" smtClean="0">
                <a:latin typeface="Cambria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4"/>
                </a:solidFill>
                <a:latin typeface="Cambria" pitchFamily="18" charset="0"/>
              </a:rPr>
              <a:t>Разделите темы на группы по причине возникновения явлений. Укажите причину</a:t>
            </a:r>
            <a:r>
              <a:rPr lang="ru-RU" dirty="0" smtClean="0">
                <a:latin typeface="Cambria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Cambria" pitchFamily="18" charset="0"/>
              </a:rPr>
              <a:t>Земля имеет форму шара. Земля в космосе. Смена дня и ночи. Природные часы, календарь и компас. Притяжение Земли. Смена времен года. Где на земле теплее? Наклон земной оси. Из чего состоят все предметы? Погода и климат</a:t>
            </a:r>
            <a:endParaRPr lang="ru-RU" dirty="0" smtClean="0">
              <a:latin typeface="Cambr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20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</TotalTime>
  <Words>509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Урок-тренинг</vt:lpstr>
      <vt:lpstr>Тема </vt:lpstr>
      <vt:lpstr>Презентация PowerPoint</vt:lpstr>
      <vt:lpstr>Презентация PowerPoint</vt:lpstr>
      <vt:lpstr>Блиц-проверка 1.</vt:lpstr>
      <vt:lpstr>Тест </vt:lpstr>
      <vt:lpstr>Задание на нахождение лишнего и классификацию </vt:lpstr>
      <vt:lpstr>Задание на выявление логических связей между темами</vt:lpstr>
      <vt:lpstr>Составление схемы из тем. </vt:lpstr>
      <vt:lpstr>Составьте на основе прошлого задания схемы взаимосвязи тем и причин. </vt:lpstr>
      <vt:lpstr>Три состояния вещества </vt:lpstr>
      <vt:lpstr>Оцени работу группы и свою работу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Урок-тренинг</dc:title>
  <dc:creator>Дом</dc:creator>
  <cp:lastModifiedBy> Иванова Луиза</cp:lastModifiedBy>
  <cp:revision>7</cp:revision>
  <dcterms:created xsi:type="dcterms:W3CDTF">2011-11-14T11:50:06Z</dcterms:created>
  <dcterms:modified xsi:type="dcterms:W3CDTF">2012-05-02T14:25:38Z</dcterms:modified>
</cp:coreProperties>
</file>