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16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659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gif"/><Relationship Id="rId4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gif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62D2A4-94FD-4FDE-9B52-B4F7CB173573}" type="doc">
      <dgm:prSet loTypeId="urn:microsoft.com/office/officeart/2005/8/layout/vList4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23FEC4-68B7-4286-9959-0B5E5E2ED674}">
      <dgm:prSet phldrT="[Текст]"/>
      <dgm:spPr/>
      <dgm:t>
        <a:bodyPr/>
        <a:lstStyle/>
        <a:p>
          <a:r>
            <a:rPr lang="ru-RU" b="1" dirty="0" smtClean="0"/>
            <a:t>1.</a:t>
          </a:r>
          <a:r>
            <a:rPr lang="ru-RU" dirty="0" smtClean="0"/>
            <a:t> </a:t>
          </a:r>
          <a:r>
            <a:rPr lang="ru-RU" b="1" dirty="0" smtClean="0"/>
            <a:t>Полная отрешенность от происходящего.</a:t>
          </a:r>
          <a:r>
            <a:rPr lang="ru-RU" dirty="0" smtClean="0"/>
            <a:t> Дети демонстрируют в раннем возрасте наибольший дискомфорт и нарушение активности, которые затем преодолевают, выстроив радикальную компенсаторную защиту: они полностью отказываются от активных контактов с внешним миром. Такие дети не откликаются на просьбы и ничего не просят сами, у них не формируется целенаправленное поведение. Они не используют речь, мимику и жесты. Это наиболее глубокая форма аутизма, проявляющаяся в полной отрешенности от происходящего вокруг</a:t>
          </a:r>
          <a:endParaRPr lang="ru-RU" dirty="0"/>
        </a:p>
      </dgm:t>
    </dgm:pt>
    <dgm:pt modelId="{8C669CA8-F6D0-4A5E-8BEE-0A480EBEEA44}" type="parTrans" cxnId="{95D47C87-E869-4359-960C-86E759A6BAED}">
      <dgm:prSet/>
      <dgm:spPr/>
      <dgm:t>
        <a:bodyPr/>
        <a:lstStyle/>
        <a:p>
          <a:endParaRPr lang="ru-RU"/>
        </a:p>
      </dgm:t>
    </dgm:pt>
    <dgm:pt modelId="{E74810EA-01D4-4AA8-89CB-D6DBDB5ED1D1}" type="sibTrans" cxnId="{95D47C87-E869-4359-960C-86E759A6BAED}">
      <dgm:prSet/>
      <dgm:spPr/>
      <dgm:t>
        <a:bodyPr/>
        <a:lstStyle/>
        <a:p>
          <a:endParaRPr lang="ru-RU"/>
        </a:p>
      </dgm:t>
    </dgm:pt>
    <dgm:pt modelId="{A9B00B10-CDCC-44DD-8D86-9804E26CA29B}">
      <dgm:prSet phldrT="[Текст]" custT="1"/>
      <dgm:spPr/>
      <dgm:t>
        <a:bodyPr/>
        <a:lstStyle/>
        <a:p>
          <a:r>
            <a:rPr lang="ru-RU" sz="1100" b="1" dirty="0" smtClean="0"/>
            <a:t>2.</a:t>
          </a:r>
          <a:r>
            <a:rPr lang="ru-RU" sz="1100" dirty="0" smtClean="0"/>
            <a:t> </a:t>
          </a:r>
          <a:r>
            <a:rPr lang="ru-RU" sz="1100" b="1" dirty="0" smtClean="0"/>
            <a:t>Активное отвержение.</a:t>
          </a:r>
          <a:r>
            <a:rPr lang="ru-RU" sz="1100" dirty="0" smtClean="0"/>
            <a:t> Дети  более активны и менее ранимы в контактах со средой, но  для них характерно </a:t>
          </a:r>
          <a:r>
            <a:rPr lang="ru-RU" sz="1200" dirty="0" smtClean="0"/>
            <a:t>неприятие</a:t>
          </a:r>
          <a:r>
            <a:rPr lang="ru-RU" sz="1100" dirty="0" smtClean="0"/>
            <a:t> большей части мира. Для таких детей важно строгое соблюдение сложившегося жесткого жизненного стереотипа, определенных ритуалов. Их должна окружать привычная обстановка, поэтому наиболее остро их проблемы проявляются с возрастом, когда становится необходимым выйти за границы домашней жизни, общаться с новыми людьми.  Наблюдается множество двигательных стереотипов. Они могут пользоваться речью, однако их речевое развитие специфично: они усваивают, прежде всего, речевые штампы, жестко связывая их с конкретной ситуацией. Для них характерен рубленый телеграфный стиль.</a:t>
          </a:r>
          <a:endParaRPr lang="ru-RU" sz="1100" dirty="0"/>
        </a:p>
      </dgm:t>
    </dgm:pt>
    <dgm:pt modelId="{74BB08FE-7B49-488C-9A8A-64E454BF83A8}" type="parTrans" cxnId="{DA928459-24E0-458D-9908-A88E6467F703}">
      <dgm:prSet/>
      <dgm:spPr/>
      <dgm:t>
        <a:bodyPr/>
        <a:lstStyle/>
        <a:p>
          <a:endParaRPr lang="ru-RU"/>
        </a:p>
      </dgm:t>
    </dgm:pt>
    <dgm:pt modelId="{FFCD68C8-37A0-42A6-A1AC-A15B836138A6}" type="sibTrans" cxnId="{DA928459-24E0-458D-9908-A88E6467F703}">
      <dgm:prSet/>
      <dgm:spPr/>
      <dgm:t>
        <a:bodyPr/>
        <a:lstStyle/>
        <a:p>
          <a:endParaRPr lang="ru-RU"/>
        </a:p>
      </dgm:t>
    </dgm:pt>
    <dgm:pt modelId="{1FF95879-722C-4CF1-83D9-B51DFBD0DEFC}">
      <dgm:prSet phldrT="[Текст]" custT="1"/>
      <dgm:spPr/>
      <dgm:t>
        <a:bodyPr/>
        <a:lstStyle/>
        <a:p>
          <a:r>
            <a:rPr lang="ru-RU" sz="900" b="1" dirty="0" smtClean="0"/>
            <a:t>3.</a:t>
          </a:r>
          <a:r>
            <a:rPr lang="ru-RU" sz="900" dirty="0" smtClean="0"/>
            <a:t> </a:t>
          </a:r>
          <a:r>
            <a:rPr lang="ru-RU" sz="1200" b="1" dirty="0" err="1" smtClean="0"/>
            <a:t>Захваченность</a:t>
          </a:r>
          <a:r>
            <a:rPr lang="ru-RU" sz="1200" b="1" dirty="0" smtClean="0"/>
            <a:t> </a:t>
          </a:r>
          <a:r>
            <a:rPr lang="ru-RU" sz="1200" b="1" dirty="0" err="1" smtClean="0"/>
            <a:t>аутистическими</a:t>
          </a:r>
          <a:r>
            <a:rPr lang="ru-RU" sz="1200" b="1" dirty="0" smtClean="0"/>
            <a:t> интересами.</a:t>
          </a:r>
          <a:r>
            <a:rPr lang="ru-RU" sz="1200" dirty="0" smtClean="0"/>
            <a:t> Дети этой группы отличаются конфликтностью, неумением учитывать интересы другого, поглощенностью одними и теми же занятиями и интересами. Это очень"речевые" дети, с  большим словарным запасом, но они говорят сложными, "книжными" фразами, их речь производит неестественно взрослое впечатление. Несмотря на интеллектуальную одаренность, у них нарушено мышление, они не чувствуют подтекста ситуации, им трудно воспринять одновременно несколько смысловых линий в происходящем.</a:t>
          </a:r>
          <a:endParaRPr lang="ru-RU" sz="1200" dirty="0"/>
        </a:p>
      </dgm:t>
    </dgm:pt>
    <dgm:pt modelId="{0803481D-3B8E-4607-8D9A-0F190A06CDD0}" type="parTrans" cxnId="{E58718D5-2DC4-451F-A15B-C8F8E089DA7A}">
      <dgm:prSet/>
      <dgm:spPr/>
      <dgm:t>
        <a:bodyPr/>
        <a:lstStyle/>
        <a:p>
          <a:endParaRPr lang="ru-RU"/>
        </a:p>
      </dgm:t>
    </dgm:pt>
    <dgm:pt modelId="{A39D0290-ABAF-469B-800D-BE913132765F}" type="sibTrans" cxnId="{E58718D5-2DC4-451F-A15B-C8F8E089DA7A}">
      <dgm:prSet/>
      <dgm:spPr/>
      <dgm:t>
        <a:bodyPr/>
        <a:lstStyle/>
        <a:p>
          <a:endParaRPr lang="ru-RU"/>
        </a:p>
      </dgm:t>
    </dgm:pt>
    <dgm:pt modelId="{26101D01-5E2F-40E3-AEE3-C3A3153EAAA2}">
      <dgm:prSet phldrT="[Текст]" custT="1"/>
      <dgm:spPr/>
      <dgm:t>
        <a:bodyPr/>
        <a:lstStyle/>
        <a:p>
          <a:r>
            <a:rPr lang="ru-RU" sz="1200" b="1" dirty="0" smtClean="0"/>
            <a:t>4. Чрезвычайная трудность организации общения и взаимодействия.</a:t>
          </a:r>
          <a:r>
            <a:rPr lang="ru-RU" sz="1200" dirty="0" smtClean="0"/>
            <a:t> Центральная проблема детей этой группы - недостаточность возможностей в организации взаимодействия с другими людьми. Для этих детей характерны трудности в усвоении двигательных навыков, их речь бедна и грамматична, они могут теряться в простейших социальных ситуациях. Это наиболее легкий вариант аутизма</a:t>
          </a:r>
          <a:endParaRPr lang="ru-RU" sz="1200" dirty="0"/>
        </a:p>
      </dgm:t>
    </dgm:pt>
    <dgm:pt modelId="{530EBF12-58F2-4BAA-A9AB-19DAD672EFD8}" type="parTrans" cxnId="{EC9DEF7D-BABB-4EFA-9146-4166333A6DC5}">
      <dgm:prSet/>
      <dgm:spPr/>
      <dgm:t>
        <a:bodyPr/>
        <a:lstStyle/>
        <a:p>
          <a:endParaRPr lang="ru-RU"/>
        </a:p>
      </dgm:t>
    </dgm:pt>
    <dgm:pt modelId="{E62E08F0-0D17-4D58-A41D-DA871A5B1A4E}" type="sibTrans" cxnId="{EC9DEF7D-BABB-4EFA-9146-4166333A6DC5}">
      <dgm:prSet/>
      <dgm:spPr/>
      <dgm:t>
        <a:bodyPr/>
        <a:lstStyle/>
        <a:p>
          <a:endParaRPr lang="ru-RU"/>
        </a:p>
      </dgm:t>
    </dgm:pt>
    <dgm:pt modelId="{89DCAB2A-2CF7-4496-A1B3-455F44F99EE3}" type="pres">
      <dgm:prSet presAssocID="{3962D2A4-94FD-4FDE-9B52-B4F7CB17357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4C02FBE-26E6-4647-9880-273DE6047404}" type="pres">
      <dgm:prSet presAssocID="{2923FEC4-68B7-4286-9959-0B5E5E2ED674}" presName="comp" presStyleCnt="0"/>
      <dgm:spPr/>
    </dgm:pt>
    <dgm:pt modelId="{90F60D2C-C4CF-46CC-A79C-A1FDE27290D3}" type="pres">
      <dgm:prSet presAssocID="{2923FEC4-68B7-4286-9959-0B5E5E2ED674}" presName="box" presStyleLbl="node1" presStyleIdx="0" presStyleCnt="4" custScaleX="98340" custScaleY="164174" custLinFactNeighborX="-1239"/>
      <dgm:spPr/>
      <dgm:t>
        <a:bodyPr/>
        <a:lstStyle/>
        <a:p>
          <a:endParaRPr lang="ru-RU"/>
        </a:p>
      </dgm:t>
    </dgm:pt>
    <dgm:pt modelId="{350F3709-6240-4758-A83B-D072F6ADE2BE}" type="pres">
      <dgm:prSet presAssocID="{2923FEC4-68B7-4286-9959-0B5E5E2ED674}" presName="img" presStyleLbl="fgImgPlace1" presStyleIdx="0" presStyleCnt="4" custScaleX="5931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9ECD3D8-9373-4AF4-A08F-DF383DAFBB56}" type="pres">
      <dgm:prSet presAssocID="{2923FEC4-68B7-4286-9959-0B5E5E2ED67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FDF762-15D9-491C-A32E-86521173D397}" type="pres">
      <dgm:prSet presAssocID="{E74810EA-01D4-4AA8-89CB-D6DBDB5ED1D1}" presName="spacer" presStyleCnt="0"/>
      <dgm:spPr/>
    </dgm:pt>
    <dgm:pt modelId="{6FEDDEEB-BA4A-47C0-9D7A-114A16C7A7A8}" type="pres">
      <dgm:prSet presAssocID="{A9B00B10-CDCC-44DD-8D86-9804E26CA29B}" presName="comp" presStyleCnt="0"/>
      <dgm:spPr/>
    </dgm:pt>
    <dgm:pt modelId="{39962559-03CA-4228-8B79-B9AA0E589B73}" type="pres">
      <dgm:prSet presAssocID="{A9B00B10-CDCC-44DD-8D86-9804E26CA29B}" presName="box" presStyleLbl="node1" presStyleIdx="1" presStyleCnt="4" custScaleX="95020" custScaleY="157023" custLinFactNeighborY="-2301"/>
      <dgm:spPr/>
      <dgm:t>
        <a:bodyPr/>
        <a:lstStyle/>
        <a:p>
          <a:endParaRPr lang="ru-RU"/>
        </a:p>
      </dgm:t>
    </dgm:pt>
    <dgm:pt modelId="{6C115337-6703-4CAB-A081-756C5492D25B}" type="pres">
      <dgm:prSet presAssocID="{A9B00B10-CDCC-44DD-8D86-9804E26CA29B}" presName="img" presStyleLbl="fgImgPlace1" presStyleIdx="1" presStyleCnt="4" custScaleX="58152" custScaleY="115713" custLinFactNeighborX="-11964" custLinFactNeighborY="781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597A0C6-DC4C-43F3-9696-F15F75101B83}" type="pres">
      <dgm:prSet presAssocID="{A9B00B10-CDCC-44DD-8D86-9804E26CA29B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97BC1-D85D-4850-B8F0-7EF44BBEADE8}" type="pres">
      <dgm:prSet presAssocID="{FFCD68C8-37A0-42A6-A1AC-A15B836138A6}" presName="spacer" presStyleCnt="0"/>
      <dgm:spPr/>
    </dgm:pt>
    <dgm:pt modelId="{47626655-106D-4491-A78A-CF5AA4E1AE88}" type="pres">
      <dgm:prSet presAssocID="{1FF95879-722C-4CF1-83D9-B51DFBD0DEFC}" presName="comp" presStyleCnt="0"/>
      <dgm:spPr/>
    </dgm:pt>
    <dgm:pt modelId="{27E90942-DA5B-4A53-B598-1F8739324D8C}" type="pres">
      <dgm:prSet presAssocID="{1FF95879-722C-4CF1-83D9-B51DFBD0DEFC}" presName="box" presStyleLbl="node1" presStyleIdx="2" presStyleCnt="4" custScaleY="151372" custLinFactNeighborX="-721" custLinFactNeighborY="-10388"/>
      <dgm:spPr/>
      <dgm:t>
        <a:bodyPr/>
        <a:lstStyle/>
        <a:p>
          <a:endParaRPr lang="ru-RU"/>
        </a:p>
      </dgm:t>
    </dgm:pt>
    <dgm:pt modelId="{BBA38139-738A-4E41-8569-0ED692243E4F}" type="pres">
      <dgm:prSet presAssocID="{1FF95879-722C-4CF1-83D9-B51DFBD0DEFC}" presName="img" presStyleLbl="fgImgPlace1" presStyleIdx="2" presStyleCnt="4" custScaleX="124081" custScaleY="212518" custLinFactNeighborX="3606" custLinFactNeighborY="2467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C4608A80-7352-41D5-A542-E5B9B42226DD}" type="pres">
      <dgm:prSet presAssocID="{1FF95879-722C-4CF1-83D9-B51DFBD0DEF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3DE5D6-D622-4C98-8956-EEB1CD1CBFC4}" type="pres">
      <dgm:prSet presAssocID="{A39D0290-ABAF-469B-800D-BE913132765F}" presName="spacer" presStyleCnt="0"/>
      <dgm:spPr/>
    </dgm:pt>
    <dgm:pt modelId="{0CD45F1B-E005-41D8-8CDA-9398F6F0E4F1}" type="pres">
      <dgm:prSet presAssocID="{26101D01-5E2F-40E3-AEE3-C3A3153EAAA2}" presName="comp" presStyleCnt="0"/>
      <dgm:spPr/>
    </dgm:pt>
    <dgm:pt modelId="{5DF37B23-70D9-4811-BA85-F49E4585BE0A}" type="pres">
      <dgm:prSet presAssocID="{26101D01-5E2F-40E3-AEE3-C3A3153EAAA2}" presName="box" presStyleLbl="node1" presStyleIdx="3" presStyleCnt="4" custScaleY="140006" custLinFactNeighborY="3002"/>
      <dgm:spPr/>
      <dgm:t>
        <a:bodyPr/>
        <a:lstStyle/>
        <a:p>
          <a:endParaRPr lang="ru-RU"/>
        </a:p>
      </dgm:t>
    </dgm:pt>
    <dgm:pt modelId="{DA49DE16-4310-4DF3-AE43-A0E1FDA6BD0D}" type="pres">
      <dgm:prSet presAssocID="{26101D01-5E2F-40E3-AEE3-C3A3153EAAA2}" presName="img" presStyleLbl="fgImgPlace1" presStyleIdx="3" presStyleCnt="4" custScaleX="62292" custScaleY="157928" custLinFactNeighborX="-1973" custLinFactNeighborY="23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9F41518E-294E-4FF3-8E9A-91D874ED9BC8}" type="pres">
      <dgm:prSet presAssocID="{26101D01-5E2F-40E3-AEE3-C3A3153EAAA2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860CBCD-866A-4D64-B6C2-67DA97158078}" type="presOf" srcId="{1FF95879-722C-4CF1-83D9-B51DFBD0DEFC}" destId="{27E90942-DA5B-4A53-B598-1F8739324D8C}" srcOrd="0" destOrd="0" presId="urn:microsoft.com/office/officeart/2005/8/layout/vList4"/>
    <dgm:cxn modelId="{D1CD4BB6-1BF8-4DFD-9E08-93A72EB49322}" type="presOf" srcId="{26101D01-5E2F-40E3-AEE3-C3A3153EAAA2}" destId="{5DF37B23-70D9-4811-BA85-F49E4585BE0A}" srcOrd="0" destOrd="0" presId="urn:microsoft.com/office/officeart/2005/8/layout/vList4"/>
    <dgm:cxn modelId="{EC9DEF7D-BABB-4EFA-9146-4166333A6DC5}" srcId="{3962D2A4-94FD-4FDE-9B52-B4F7CB173573}" destId="{26101D01-5E2F-40E3-AEE3-C3A3153EAAA2}" srcOrd="3" destOrd="0" parTransId="{530EBF12-58F2-4BAA-A9AB-19DAD672EFD8}" sibTransId="{E62E08F0-0D17-4D58-A41D-DA871A5B1A4E}"/>
    <dgm:cxn modelId="{9BE9CB7F-83E4-4447-9B67-B48927FF7EBC}" type="presOf" srcId="{26101D01-5E2F-40E3-AEE3-C3A3153EAAA2}" destId="{9F41518E-294E-4FF3-8E9A-91D874ED9BC8}" srcOrd="1" destOrd="0" presId="urn:microsoft.com/office/officeart/2005/8/layout/vList4"/>
    <dgm:cxn modelId="{FEB2696A-1609-4DA7-8EC4-E0777ADA772F}" type="presOf" srcId="{1FF95879-722C-4CF1-83D9-B51DFBD0DEFC}" destId="{C4608A80-7352-41D5-A542-E5B9B42226DD}" srcOrd="1" destOrd="0" presId="urn:microsoft.com/office/officeart/2005/8/layout/vList4"/>
    <dgm:cxn modelId="{F9F02430-6317-4F96-BBE7-0774836FAB27}" type="presOf" srcId="{3962D2A4-94FD-4FDE-9B52-B4F7CB173573}" destId="{89DCAB2A-2CF7-4496-A1B3-455F44F99EE3}" srcOrd="0" destOrd="0" presId="urn:microsoft.com/office/officeart/2005/8/layout/vList4"/>
    <dgm:cxn modelId="{DA928459-24E0-458D-9908-A88E6467F703}" srcId="{3962D2A4-94FD-4FDE-9B52-B4F7CB173573}" destId="{A9B00B10-CDCC-44DD-8D86-9804E26CA29B}" srcOrd="1" destOrd="0" parTransId="{74BB08FE-7B49-488C-9A8A-64E454BF83A8}" sibTransId="{FFCD68C8-37A0-42A6-A1AC-A15B836138A6}"/>
    <dgm:cxn modelId="{E2FC1FAB-120D-44AE-B6D5-CB595E720D0C}" type="presOf" srcId="{A9B00B10-CDCC-44DD-8D86-9804E26CA29B}" destId="{39962559-03CA-4228-8B79-B9AA0E589B73}" srcOrd="0" destOrd="0" presId="urn:microsoft.com/office/officeart/2005/8/layout/vList4"/>
    <dgm:cxn modelId="{2AD9E436-7214-43BC-BEA1-93A712034BAE}" type="presOf" srcId="{2923FEC4-68B7-4286-9959-0B5E5E2ED674}" destId="{69ECD3D8-9373-4AF4-A08F-DF383DAFBB56}" srcOrd="1" destOrd="0" presId="urn:microsoft.com/office/officeart/2005/8/layout/vList4"/>
    <dgm:cxn modelId="{E58718D5-2DC4-451F-A15B-C8F8E089DA7A}" srcId="{3962D2A4-94FD-4FDE-9B52-B4F7CB173573}" destId="{1FF95879-722C-4CF1-83D9-B51DFBD0DEFC}" srcOrd="2" destOrd="0" parTransId="{0803481D-3B8E-4607-8D9A-0F190A06CDD0}" sibTransId="{A39D0290-ABAF-469B-800D-BE913132765F}"/>
    <dgm:cxn modelId="{32794E2D-7682-4E73-9D15-24327F1064BC}" type="presOf" srcId="{2923FEC4-68B7-4286-9959-0B5E5E2ED674}" destId="{90F60D2C-C4CF-46CC-A79C-A1FDE27290D3}" srcOrd="0" destOrd="0" presId="urn:microsoft.com/office/officeart/2005/8/layout/vList4"/>
    <dgm:cxn modelId="{95D47C87-E869-4359-960C-86E759A6BAED}" srcId="{3962D2A4-94FD-4FDE-9B52-B4F7CB173573}" destId="{2923FEC4-68B7-4286-9959-0B5E5E2ED674}" srcOrd="0" destOrd="0" parTransId="{8C669CA8-F6D0-4A5E-8BEE-0A480EBEEA44}" sibTransId="{E74810EA-01D4-4AA8-89CB-D6DBDB5ED1D1}"/>
    <dgm:cxn modelId="{BCBC2F8D-A7C5-418C-8081-D356483C1290}" type="presOf" srcId="{A9B00B10-CDCC-44DD-8D86-9804E26CA29B}" destId="{D597A0C6-DC4C-43F3-9696-F15F75101B83}" srcOrd="1" destOrd="0" presId="urn:microsoft.com/office/officeart/2005/8/layout/vList4"/>
    <dgm:cxn modelId="{E771F8AA-2FE4-4F5C-AFC0-63460AFF152B}" type="presParOf" srcId="{89DCAB2A-2CF7-4496-A1B3-455F44F99EE3}" destId="{F4C02FBE-26E6-4647-9880-273DE6047404}" srcOrd="0" destOrd="0" presId="urn:microsoft.com/office/officeart/2005/8/layout/vList4"/>
    <dgm:cxn modelId="{89764B56-5A61-4156-ABA0-8550BC918FA8}" type="presParOf" srcId="{F4C02FBE-26E6-4647-9880-273DE6047404}" destId="{90F60D2C-C4CF-46CC-A79C-A1FDE27290D3}" srcOrd="0" destOrd="0" presId="urn:microsoft.com/office/officeart/2005/8/layout/vList4"/>
    <dgm:cxn modelId="{38150E9A-334D-4CB1-A2C8-B73B29F717FE}" type="presParOf" srcId="{F4C02FBE-26E6-4647-9880-273DE6047404}" destId="{350F3709-6240-4758-A83B-D072F6ADE2BE}" srcOrd="1" destOrd="0" presId="urn:microsoft.com/office/officeart/2005/8/layout/vList4"/>
    <dgm:cxn modelId="{E93F29EA-BC70-45C6-B385-07960B896CFE}" type="presParOf" srcId="{F4C02FBE-26E6-4647-9880-273DE6047404}" destId="{69ECD3D8-9373-4AF4-A08F-DF383DAFBB56}" srcOrd="2" destOrd="0" presId="urn:microsoft.com/office/officeart/2005/8/layout/vList4"/>
    <dgm:cxn modelId="{950F650B-D33A-470A-898C-6D693A59036F}" type="presParOf" srcId="{89DCAB2A-2CF7-4496-A1B3-455F44F99EE3}" destId="{FEFDF762-15D9-491C-A32E-86521173D397}" srcOrd="1" destOrd="0" presId="urn:microsoft.com/office/officeart/2005/8/layout/vList4"/>
    <dgm:cxn modelId="{893402B0-EE32-4149-B720-5045B11ECB25}" type="presParOf" srcId="{89DCAB2A-2CF7-4496-A1B3-455F44F99EE3}" destId="{6FEDDEEB-BA4A-47C0-9D7A-114A16C7A7A8}" srcOrd="2" destOrd="0" presId="urn:microsoft.com/office/officeart/2005/8/layout/vList4"/>
    <dgm:cxn modelId="{6B28673B-C713-4840-B640-DF603D7ABE8A}" type="presParOf" srcId="{6FEDDEEB-BA4A-47C0-9D7A-114A16C7A7A8}" destId="{39962559-03CA-4228-8B79-B9AA0E589B73}" srcOrd="0" destOrd="0" presId="urn:microsoft.com/office/officeart/2005/8/layout/vList4"/>
    <dgm:cxn modelId="{559A6651-1328-46C7-B612-780FDF1037F0}" type="presParOf" srcId="{6FEDDEEB-BA4A-47C0-9D7A-114A16C7A7A8}" destId="{6C115337-6703-4CAB-A081-756C5492D25B}" srcOrd="1" destOrd="0" presId="urn:microsoft.com/office/officeart/2005/8/layout/vList4"/>
    <dgm:cxn modelId="{701528E5-BA32-4413-8935-75BD9FAFD07D}" type="presParOf" srcId="{6FEDDEEB-BA4A-47C0-9D7A-114A16C7A7A8}" destId="{D597A0C6-DC4C-43F3-9696-F15F75101B83}" srcOrd="2" destOrd="0" presId="urn:microsoft.com/office/officeart/2005/8/layout/vList4"/>
    <dgm:cxn modelId="{67EAE351-9B00-40CC-84A9-F785A4A8A538}" type="presParOf" srcId="{89DCAB2A-2CF7-4496-A1B3-455F44F99EE3}" destId="{38397BC1-D85D-4850-B8F0-7EF44BBEADE8}" srcOrd="3" destOrd="0" presId="urn:microsoft.com/office/officeart/2005/8/layout/vList4"/>
    <dgm:cxn modelId="{6593F5B3-2DE3-4804-89E1-78E130956C11}" type="presParOf" srcId="{89DCAB2A-2CF7-4496-A1B3-455F44F99EE3}" destId="{47626655-106D-4491-A78A-CF5AA4E1AE88}" srcOrd="4" destOrd="0" presId="urn:microsoft.com/office/officeart/2005/8/layout/vList4"/>
    <dgm:cxn modelId="{57FEB8A5-E2DF-46FB-8DE7-7FC511359E73}" type="presParOf" srcId="{47626655-106D-4491-A78A-CF5AA4E1AE88}" destId="{27E90942-DA5B-4A53-B598-1F8739324D8C}" srcOrd="0" destOrd="0" presId="urn:microsoft.com/office/officeart/2005/8/layout/vList4"/>
    <dgm:cxn modelId="{A2CDF00F-A0E2-4901-9C3F-123687D5EB41}" type="presParOf" srcId="{47626655-106D-4491-A78A-CF5AA4E1AE88}" destId="{BBA38139-738A-4E41-8569-0ED692243E4F}" srcOrd="1" destOrd="0" presId="urn:microsoft.com/office/officeart/2005/8/layout/vList4"/>
    <dgm:cxn modelId="{3E550796-D652-42D2-8DEA-A07CA7D1F8F1}" type="presParOf" srcId="{47626655-106D-4491-A78A-CF5AA4E1AE88}" destId="{C4608A80-7352-41D5-A542-E5B9B42226DD}" srcOrd="2" destOrd="0" presId="urn:microsoft.com/office/officeart/2005/8/layout/vList4"/>
    <dgm:cxn modelId="{E16E64AC-293A-4E04-BF76-DB566180866F}" type="presParOf" srcId="{89DCAB2A-2CF7-4496-A1B3-455F44F99EE3}" destId="{3A3DE5D6-D622-4C98-8956-EEB1CD1CBFC4}" srcOrd="5" destOrd="0" presId="urn:microsoft.com/office/officeart/2005/8/layout/vList4"/>
    <dgm:cxn modelId="{2EFBEE58-030E-4DC9-B8DD-9D896B8D35B0}" type="presParOf" srcId="{89DCAB2A-2CF7-4496-A1B3-455F44F99EE3}" destId="{0CD45F1B-E005-41D8-8CDA-9398F6F0E4F1}" srcOrd="6" destOrd="0" presId="urn:microsoft.com/office/officeart/2005/8/layout/vList4"/>
    <dgm:cxn modelId="{C376115B-1DC9-4DBF-8C01-ABDDF8ACD734}" type="presParOf" srcId="{0CD45F1B-E005-41D8-8CDA-9398F6F0E4F1}" destId="{5DF37B23-70D9-4811-BA85-F49E4585BE0A}" srcOrd="0" destOrd="0" presId="urn:microsoft.com/office/officeart/2005/8/layout/vList4"/>
    <dgm:cxn modelId="{3A3626CB-D575-4049-9158-1F8B04363272}" type="presParOf" srcId="{0CD45F1B-E005-41D8-8CDA-9398F6F0E4F1}" destId="{DA49DE16-4310-4DF3-AE43-A0E1FDA6BD0D}" srcOrd="1" destOrd="0" presId="urn:microsoft.com/office/officeart/2005/8/layout/vList4"/>
    <dgm:cxn modelId="{EDA44AC6-5F81-4D61-B870-E75D7BA6612E}" type="presParOf" srcId="{0CD45F1B-E005-41D8-8CDA-9398F6F0E4F1}" destId="{9F41518E-294E-4FF3-8E9A-91D874ED9BC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F60D2C-C4CF-46CC-A79C-A1FDE27290D3}">
      <dsp:nvSpPr>
        <dsp:cNvPr id="0" name=""/>
        <dsp:cNvSpPr/>
      </dsp:nvSpPr>
      <dsp:spPr>
        <a:xfrm>
          <a:off x="0" y="0"/>
          <a:ext cx="8532426" cy="13756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1.</a:t>
          </a:r>
          <a:r>
            <a:rPr lang="ru-RU" sz="1300" kern="1200" dirty="0" smtClean="0"/>
            <a:t> </a:t>
          </a:r>
          <a:r>
            <a:rPr lang="ru-RU" sz="1300" b="1" kern="1200" dirty="0" smtClean="0"/>
            <a:t>Полная отрешенность от происходящего.</a:t>
          </a:r>
          <a:r>
            <a:rPr lang="ru-RU" sz="1300" kern="1200" dirty="0" smtClean="0"/>
            <a:t> Дети демонстрируют в раннем возрасте наибольший дискомфорт и нарушение активности, которые затем преодолевают, выстроив радикальную компенсаторную защиту: они полностью отказываются от активных контактов с внешним миром. Такие дети не откликаются на просьбы и ничего не просят сами, у них не формируется целенаправленное поведение. Они не используют речь, мимику и жесты. Это наиболее глубокая форма аутизма, проявляющаяся в полной отрешенности от происходящего вокруг</a:t>
          </a:r>
          <a:endParaRPr lang="ru-RU" sz="1300" kern="1200" dirty="0"/>
        </a:p>
      </dsp:txBody>
      <dsp:txXfrm>
        <a:off x="1788886" y="0"/>
        <a:ext cx="6743540" cy="1375645"/>
      </dsp:txXfrm>
    </dsp:sp>
    <dsp:sp modelId="{350F3709-6240-4758-A83B-D072F6ADE2BE}">
      <dsp:nvSpPr>
        <dsp:cNvPr id="0" name=""/>
        <dsp:cNvSpPr/>
      </dsp:nvSpPr>
      <dsp:spPr>
        <a:xfrm>
          <a:off x="436767" y="352655"/>
          <a:ext cx="1029340" cy="6703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9962559-03CA-4228-8B79-B9AA0E589B73}">
      <dsp:nvSpPr>
        <dsp:cNvPr id="0" name=""/>
        <dsp:cNvSpPr/>
      </dsp:nvSpPr>
      <dsp:spPr>
        <a:xfrm>
          <a:off x="216043" y="1440156"/>
          <a:ext cx="8244368" cy="13157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2.</a:t>
          </a:r>
          <a:r>
            <a:rPr lang="ru-RU" sz="1100" kern="1200" dirty="0" smtClean="0"/>
            <a:t> </a:t>
          </a:r>
          <a:r>
            <a:rPr lang="ru-RU" sz="1100" b="1" kern="1200" dirty="0" smtClean="0"/>
            <a:t>Активное отвержение.</a:t>
          </a:r>
          <a:r>
            <a:rPr lang="ru-RU" sz="1100" kern="1200" dirty="0" smtClean="0"/>
            <a:t> Дети  более активны и менее ранимы в контактах со средой, но  для них характерно </a:t>
          </a:r>
          <a:r>
            <a:rPr lang="ru-RU" sz="1200" kern="1200" dirty="0" smtClean="0"/>
            <a:t>неприятие</a:t>
          </a:r>
          <a:r>
            <a:rPr lang="ru-RU" sz="1100" kern="1200" dirty="0" smtClean="0"/>
            <a:t> большей части мира. Для таких детей важно строгое соблюдение сложившегося жесткого жизненного стереотипа, определенных ритуалов. Их должна окружать привычная обстановка, поэтому наиболее остро их проблемы проявляются с возрастом, когда становится необходимым выйти за границы домашней жизни, общаться с новыми людьми.  Наблюдается множество двигательных стереотипов. Они могут пользоваться речью, однако их речевое развитие специфично: они усваивают, прежде всего, речевые штампы, жестко связывая их с конкретной ситуацией. Для них характерен рубленый телеграфный стиль.</a:t>
          </a:r>
          <a:endParaRPr lang="ru-RU" sz="1100" kern="1200" dirty="0"/>
        </a:p>
      </dsp:txBody>
      <dsp:txXfrm>
        <a:off x="1944536" y="1440156"/>
        <a:ext cx="6515875" cy="1315725"/>
      </dsp:txXfrm>
    </dsp:sp>
    <dsp:sp modelId="{6C115337-6703-4CAB-A081-756C5492D25B}">
      <dsp:nvSpPr>
        <dsp:cNvPr id="0" name=""/>
        <dsp:cNvSpPr/>
      </dsp:nvSpPr>
      <dsp:spPr>
        <a:xfrm>
          <a:off x="239274" y="1781861"/>
          <a:ext cx="1009106" cy="7756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7E90942-DA5B-4A53-B598-1F8739324D8C}">
      <dsp:nvSpPr>
        <dsp:cNvPr id="0" name=""/>
        <dsp:cNvSpPr/>
      </dsp:nvSpPr>
      <dsp:spPr>
        <a:xfrm>
          <a:off x="15" y="2850016"/>
          <a:ext cx="8676456" cy="12683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3.</a:t>
          </a:r>
          <a:r>
            <a:rPr lang="ru-RU" sz="900" kern="1200" dirty="0" smtClean="0"/>
            <a:t> </a:t>
          </a:r>
          <a:r>
            <a:rPr lang="ru-RU" sz="1200" b="1" kern="1200" dirty="0" err="1" smtClean="0"/>
            <a:t>Захваченность</a:t>
          </a:r>
          <a:r>
            <a:rPr lang="ru-RU" sz="1200" b="1" kern="1200" dirty="0" smtClean="0"/>
            <a:t> </a:t>
          </a:r>
          <a:r>
            <a:rPr lang="ru-RU" sz="1200" b="1" kern="1200" dirty="0" err="1" smtClean="0"/>
            <a:t>аутистическими</a:t>
          </a:r>
          <a:r>
            <a:rPr lang="ru-RU" sz="1200" b="1" kern="1200" dirty="0" smtClean="0"/>
            <a:t> интересами.</a:t>
          </a:r>
          <a:r>
            <a:rPr lang="ru-RU" sz="1200" kern="1200" dirty="0" smtClean="0"/>
            <a:t> Дети этой группы отличаются конфликтностью, неумением учитывать интересы другого, поглощенностью одними и теми же занятиями и интересами. Это очень"речевые" дети, с  большим словарным запасом, но они говорят сложными, "книжными" фразами, их речь производит неестественно взрослое впечатление. Несмотря на интеллектуальную одаренность, у них нарушено мышление, они не чувствуют подтекста ситуации, им трудно воспринять одновременно несколько смысловых линий в происходящем.</a:t>
          </a:r>
          <a:endParaRPr lang="ru-RU" sz="1200" kern="1200" dirty="0"/>
        </a:p>
      </dsp:txBody>
      <dsp:txXfrm>
        <a:off x="1819098" y="2850016"/>
        <a:ext cx="6857372" cy="1268375"/>
      </dsp:txXfrm>
    </dsp:sp>
    <dsp:sp modelId="{BBA38139-738A-4E41-8569-0ED692243E4F}">
      <dsp:nvSpPr>
        <dsp:cNvPr id="0" name=""/>
        <dsp:cNvSpPr/>
      </dsp:nvSpPr>
      <dsp:spPr>
        <a:xfrm>
          <a:off x="1" y="3024333"/>
          <a:ext cx="2153166" cy="142458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DF37B23-70D9-4811-BA85-F49E4585BE0A}">
      <dsp:nvSpPr>
        <dsp:cNvPr id="0" name=""/>
        <dsp:cNvSpPr/>
      </dsp:nvSpPr>
      <dsp:spPr>
        <a:xfrm>
          <a:off x="0" y="4371478"/>
          <a:ext cx="8676456" cy="11731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4. Чрезвычайная трудность организации общения и взаимодействия.</a:t>
          </a:r>
          <a:r>
            <a:rPr lang="ru-RU" sz="1200" kern="1200" dirty="0" smtClean="0"/>
            <a:t> Центральная проблема детей этой группы - недостаточность возможностей в организации взаимодействия с другими людьми. Для этих детей характерны трудности в усвоении двигательных навыков, их речь бедна и грамматична, они могут теряться в простейших социальных ситуациях. Это наиболее легкий вариант аутизма</a:t>
          </a:r>
          <a:endParaRPr lang="ru-RU" sz="1200" kern="1200" dirty="0"/>
        </a:p>
      </dsp:txBody>
      <dsp:txXfrm>
        <a:off x="1819083" y="4371478"/>
        <a:ext cx="6857372" cy="1173137"/>
      </dsp:txXfrm>
    </dsp:sp>
    <dsp:sp modelId="{DA49DE16-4310-4DF3-AE43-A0E1FDA6BD0D}">
      <dsp:nvSpPr>
        <dsp:cNvPr id="0" name=""/>
        <dsp:cNvSpPr/>
      </dsp:nvSpPr>
      <dsp:spPr>
        <a:xfrm>
          <a:off x="376726" y="4426130"/>
          <a:ext cx="1080947" cy="105864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E3DEA-F9CD-4180-AF6F-15E5D27EAD31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9D062-97B5-480A-A09E-E9DDC4D87B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39D062-97B5-480A-A09E-E9DDC4D87BC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C24-5EB6-467A-9281-395F011E7E1D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F086-0792-42E0-A14F-AD60F1BF06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C24-5EB6-467A-9281-395F011E7E1D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F086-0792-42E0-A14F-AD60F1BF0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C24-5EB6-467A-9281-395F011E7E1D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F086-0792-42E0-A14F-AD60F1BF0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C24-5EB6-467A-9281-395F011E7E1D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F086-0792-42E0-A14F-AD60F1BF0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C24-5EB6-467A-9281-395F011E7E1D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B70F086-0792-42E0-A14F-AD60F1BF0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C24-5EB6-467A-9281-395F011E7E1D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F086-0792-42E0-A14F-AD60F1BF0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C24-5EB6-467A-9281-395F011E7E1D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F086-0792-42E0-A14F-AD60F1BF0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C24-5EB6-467A-9281-395F011E7E1D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F086-0792-42E0-A14F-AD60F1BF0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C24-5EB6-467A-9281-395F011E7E1D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F086-0792-42E0-A14F-AD60F1BF0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C24-5EB6-467A-9281-395F011E7E1D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F086-0792-42E0-A14F-AD60F1BF0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ADC24-5EB6-467A-9281-395F011E7E1D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0F086-0792-42E0-A14F-AD60F1BF0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5ADC24-5EB6-467A-9281-395F011E7E1D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B70F086-0792-42E0-A14F-AD60F1BF065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764704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метод холдинг-терапии в работе с детьми с аутизмом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Катюшка\Documents\Звёздочка\Раскраски, картинки,рамочки\1300820094_trist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780928"/>
            <a:ext cx="6768752" cy="35283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6356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Способ «эмоционального присоединения»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2736"/>
            <a:ext cx="4114800" cy="5073427"/>
          </a:xfrm>
        </p:spPr>
        <p:txBody>
          <a:bodyPr>
            <a:noAutofit/>
          </a:bodyPr>
          <a:lstStyle/>
          <a:p>
            <a:pPr algn="just"/>
            <a:r>
              <a:rPr lang="ru-RU" sz="1200" dirty="0" smtClean="0"/>
              <a:t>Терапевтический подход, разработанный под руководством К.С.Лебединской и О.С.Никольской (1990, 1993), предполагает постоянное взаимодействие специалистов с родителями. В русле этого подхода </a:t>
            </a:r>
            <a:r>
              <a:rPr lang="ru-RU" sz="1200" dirty="0" smtClean="0"/>
              <a:t>отработаны способы </a:t>
            </a:r>
            <a:r>
              <a:rPr lang="ru-RU" sz="1200" dirty="0" smtClean="0"/>
              <a:t>обучения родителей методам коррекционной работы с аутичным ребенком в игре и ежедневном взаимодействии. </a:t>
            </a:r>
          </a:p>
          <a:p>
            <a:pPr algn="just">
              <a:buFontTx/>
              <a:buChar char="-"/>
            </a:pPr>
            <a:r>
              <a:rPr lang="ru-RU" sz="1200" dirty="0" smtClean="0"/>
              <a:t>Конкретные приемы привлечения внимания ребенка, организации его поведения, обучения навыкам, преодоления нежелательных форм поведения основаны на знании родителей характера нарушения психического развития.</a:t>
            </a:r>
          </a:p>
          <a:p>
            <a:pPr algn="just"/>
            <a:r>
              <a:rPr lang="ru-RU" sz="1200" dirty="0" smtClean="0"/>
              <a:t>Родители в данной коррекционной системе обучаются способам "эмоционального присоединения" к ребенку, с тем, чтобы, моделируя воздействия среды, помочь ему их осознать, постичь эмоциональный смысл всех происходящих с ним событий. Родители так же, как и специалисты, в данной системе должны выработать у себя определенные навыки, позволяющие им стать для ребенка особым "инструментом", опосредующим его контакт со средой, формирующим способы аффективного взаимодействия с ней. Авторы данного коррекционного подхода считают, что выполнение родителями аутичного ребенка этой особой роли (помимо исполнения ими традиционных родительских ролей) позволяет стимулировать развитие ребенка, добиваться значительного прогресса в его социальной адаптации.</a:t>
            </a:r>
          </a:p>
          <a:p>
            <a:pPr algn="just"/>
            <a:endParaRPr lang="ru-RU" sz="1200" dirty="0"/>
          </a:p>
        </p:txBody>
      </p:sp>
      <p:pic>
        <p:nvPicPr>
          <p:cNvPr id="27650" name="Picture 2" descr="C:\Users\Катюшка\Documents\Звёздочка\Раскраски, картинки,рамочки\mama-obnimaet-svoego-rebenka-0000935280-previe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764704"/>
            <a:ext cx="3744416" cy="51125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3008313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ОПИСАНИЕ МЕТОДА ХОЛДИНГ-ТЕРАПИИ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95536" y="1052736"/>
            <a:ext cx="4320480" cy="5472608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/>
              <a:t>Метод разработан доктором </a:t>
            </a:r>
            <a:r>
              <a:rPr lang="ru-RU" sz="1800" dirty="0" err="1" smtClean="0"/>
              <a:t>М.Welch</a:t>
            </a:r>
            <a:r>
              <a:rPr lang="ru-RU" sz="1800" dirty="0" smtClean="0"/>
              <a:t> (1983) как психотерапевтическая техника, холдинг (от английского </a:t>
            </a:r>
            <a:r>
              <a:rPr lang="ru-RU" sz="1800" dirty="0" err="1" smtClean="0"/>
              <a:t>hold</a:t>
            </a:r>
            <a:r>
              <a:rPr lang="ru-RU" sz="1800" dirty="0" smtClean="0"/>
              <a:t> — держать)  В специально отведенное время мать берет своего ребенка на руки, крепко прижимает его к себе. Ребенок должен сидеть у матери на коленях, прижатым к груди, так, чтобы у матери была возможность посмотреть ему в глаза. Не ослабляя объятий, несмотря на сопротивление ребенка, мать говорит о своих чувствах и своей любви к своему сыну или дочке и о том, как она хочет преодолеть ту или иную проблему.</a:t>
            </a:r>
          </a:p>
          <a:p>
            <a:pPr algn="just"/>
            <a:r>
              <a:rPr lang="ru-RU" sz="1800" dirty="0" smtClean="0"/>
              <a:t>Итак, холдинг-терапия включает в себя повторяющиеся процедуры холдинга - удержания ребенка на руках у родителей до его полного расслабления (физического и эмоционального).</a:t>
            </a:r>
            <a:endParaRPr lang="ru-RU" sz="1800" dirty="0"/>
          </a:p>
        </p:txBody>
      </p:sp>
      <p:pic>
        <p:nvPicPr>
          <p:cNvPr id="28674" name="Picture 2" descr="C:\Users\Катюшка\Documents\Звёздочка\Раскраски, картинки,рамочки\4488552-mother-and-daughter-sitting-opposite-each-other-watch-each-other-s-eyes-and-hold-hand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196752"/>
            <a:ext cx="3528391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76672"/>
            <a:ext cx="5983560" cy="288032"/>
          </a:xfrm>
        </p:spPr>
        <p:txBody>
          <a:bodyPr>
            <a:noAutofit/>
          </a:bodyPr>
          <a:lstStyle/>
          <a:p>
            <a:r>
              <a:rPr lang="ru-RU" sz="2400" dirty="0" smtClean="0"/>
              <a:t>Значение холдинг </a:t>
            </a:r>
            <a:r>
              <a:rPr lang="ru-RU" sz="2400" dirty="0" smtClean="0"/>
              <a:t>– терапии для родителей 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47664" y="836712"/>
            <a:ext cx="6120680" cy="216024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Матери аутичного ребенка очень сложно установить тесный контакт с ним, так как ребенок не подкрепляет ее инстинктивное поведение: не смотрит ей в глаза, не принимает позу готовности при взятии на руки, не улыбается в ответ на улыбку матери и т. п. Поэтому </a:t>
            </a:r>
            <a:r>
              <a:rPr lang="ru-RU" dirty="0" err="1" smtClean="0"/>
              <a:t>аутичный</a:t>
            </a:r>
            <a:r>
              <a:rPr lang="ru-RU" dirty="0" smtClean="0"/>
              <a:t> ребенок недополучает такие необходимые для развития вещи, как контакт глазами, голосом, телесный контакт. Холдинг опирается на естественное инстинктивное желание матери обнять ребенка и удержать его при себе, чтобы разобраться в том, что с ним происходит, утешить и попробовать наладить взаимоотношения с ним.</a:t>
            </a:r>
          </a:p>
          <a:p>
            <a:pPr algn="just"/>
            <a:endParaRPr lang="ru-RU" dirty="0"/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1135" b="21135"/>
          <a:stretch>
            <a:fillRect/>
          </a:stretch>
        </p:blipFill>
        <p:spPr bwMode="auto">
          <a:xfrm>
            <a:off x="1619672" y="2924944"/>
            <a:ext cx="6048672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19256" cy="576064"/>
          </a:xfrm>
        </p:spPr>
        <p:txBody>
          <a:bodyPr/>
          <a:lstStyle/>
          <a:p>
            <a:pPr algn="ctr"/>
            <a:r>
              <a:rPr lang="ru-RU" dirty="0" smtClean="0"/>
              <a:t> Стадии холдинг-терапии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80728"/>
            <a:ext cx="8147248" cy="56886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Задача родителей во время холдинга  -  удержать ребенка не только физически, сколько эмоционально, уговаривая его не уходить, не покидать маму и папу, повторяя, как важно быть всем вместе. </a:t>
            </a:r>
          </a:p>
          <a:p>
            <a:pPr algn="just"/>
            <a:r>
              <a:rPr lang="ru-RU" dirty="0" smtClean="0"/>
              <a:t>Автор метода М. </a:t>
            </a:r>
            <a:r>
              <a:rPr lang="ru-RU" dirty="0" err="1" smtClean="0"/>
              <a:t>Welch</a:t>
            </a:r>
            <a:r>
              <a:rPr lang="ru-RU" dirty="0" smtClean="0"/>
              <a:t> выделяет в процедуре холдинга три стадии: </a:t>
            </a:r>
          </a:p>
          <a:p>
            <a:pPr algn="just"/>
            <a:r>
              <a:rPr lang="ru-RU" dirty="0" smtClean="0"/>
              <a:t>- конфронтация Обычно ребенок противится началу холдинга, уклоняется от  начала процедуры,  хотя часто на протяжении всего дня ждет его. </a:t>
            </a:r>
          </a:p>
          <a:p>
            <a:pPr algn="just"/>
            <a:r>
              <a:rPr lang="ru-RU" dirty="0" smtClean="0"/>
              <a:t>- отвержение (или сопротивление) . Когда так или иначе матери удается настоять на своем, усадить ребенка себе на колени и заключить его в свои объятия, после конфронтационной паузы наступает фаза активного отвержения. Наступление этой фазы не должно пугать мать или находящегося рядом с матерью и с ребенком отца. Ее наступление как раз говорит о том, что холдинг проходит нормально. В эти минуты нельзя ни в коем случае поддаться жалобам и плачу ребенка или испугаться и отступить под его физическим натиском. Ребенок может рваться из объятий, кусаться, царапаться, плеваться, кричать и обзывать мать разными обидными словами. Правильная реакция матери - гладя ребенка, успокаивать его, говорить ему, как она его любит и как переживает, что он страдает, но она ни за что не отпустит его именно потому, что любит.</a:t>
            </a:r>
          </a:p>
          <a:p>
            <a:pPr algn="just"/>
            <a:r>
              <a:rPr lang="ru-RU" dirty="0" smtClean="0"/>
              <a:t> - разрешение. После различной по продолжительности второй стадии неизбежно наступает третья стадия. На этой стадии ребенок перестает сопротивляться, устанавливает контакт глазами, расслабляется, у него появляется улыбка, ему становится легко проявить нежность; мать и ребенок получают возможность говорить на самые интимные темы и переживать чувство любви" (из книги М. </a:t>
            </a:r>
            <a:r>
              <a:rPr lang="ru-RU" dirty="0" err="1" smtClean="0"/>
              <a:t>Welch</a:t>
            </a:r>
            <a:r>
              <a:rPr lang="ru-RU" dirty="0" smtClean="0"/>
              <a:t> "</a:t>
            </a:r>
            <a:r>
              <a:rPr lang="ru-RU" dirty="0" err="1" smtClean="0"/>
              <a:t>Holding-Time</a:t>
            </a:r>
            <a:r>
              <a:rPr lang="ru-RU" dirty="0" smtClean="0"/>
              <a:t>". N.Y., 1988).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Рекомендации к проведению </a:t>
            </a:r>
            <a:br>
              <a:rPr lang="ru-RU" sz="3600" dirty="0" smtClean="0"/>
            </a:br>
            <a:r>
              <a:rPr lang="ru-RU" sz="3600" dirty="0" err="1" smtClean="0"/>
              <a:t>холдинг-терпии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dirty="0" smtClean="0"/>
              <a:t>После сеанса холдинга ребенок становится спокойным, расслабленным (иногда  может даже заснуть) или может оставаться достаточно активным.  Он начинает контактировать с родителями: появляется прямой взгляд в глаза, ребенок может рассматривать лицо матери так, как будто видит его впервые, ощупывает его, гладит мать по волосам.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0723" name="Picture 3" descr="C:\Users\Катюшка\Documents\Звёздочка\Раскраски, картинки,рамочки\холдинг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9755" y="1268413"/>
            <a:ext cx="3195489" cy="4857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23528" y="116632"/>
            <a:ext cx="8496944" cy="64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Доктор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Welch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рекомендует: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проводить холдинг ежедневно один раз, а также во всех ситуациях, когда ребенку плохо (либо он прямо выказывает это, либо плохо себя ведет).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полное физическое здоровье родителей и ребенка является необходимым и обязательным условием проведения холдинг-терапии.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-д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лительность первого сеанса холдинга с аутичным ребенком варьирует, в пределах 1,5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4,5 ч.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-о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чень важно, чтобы первый холдинг был доведен до "хорошего конца", и ребенок полностью расслабился, тогда в последующие дни его сопротивление редуцируется, оставляя все больше времени для развития позитивного эмоционального взаимодействия. В противном случае сопротивление ребенка остается таким же отчаянным и длительным, как в первый раз, на протяжении многих дней, и не всем родителям хватает эмоциональной выносливости, чтобы продолжать холдинг-терапию, добиваясь полного эмоционального и физического расслабления ребенка.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Как правило, только первое "сражение" может длиться больше двух часов. В дальнейшем сопротивление ребенка сходит на нет, и занятие занимает не более 1,5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2ч. (при этом преодоление сопротивления ребенка занимает от нескольких минут до получаса, а игры, чтение стихов и сказок, рисование и другие развивающие занятия - остальное время).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216024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ПРОТИВОПОКАЗАНИЯ К ПРОВЕДЕНИЮ ХОЛДИНГ-ТЕРАПИИ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11960" y="1412776"/>
            <a:ext cx="4542656" cy="4968552"/>
          </a:xfrm>
        </p:spPr>
        <p:txBody>
          <a:bodyPr>
            <a:normAutofit fontScale="40000" lnSpcReduction="20000"/>
          </a:bodyPr>
          <a:lstStyle/>
          <a:p>
            <a:r>
              <a:rPr lang="ru-RU" sz="3300" dirty="0" smtClean="0"/>
              <a:t>Существует ряд обстоятельств, </a:t>
            </a:r>
            <a:r>
              <a:rPr lang="ru-RU" sz="2900" dirty="0" smtClean="0"/>
              <a:t>делающих </a:t>
            </a:r>
            <a:r>
              <a:rPr lang="ru-RU" sz="3400" dirty="0" smtClean="0"/>
              <a:t>проведение холдинг-терапии невозможным. </a:t>
            </a:r>
          </a:p>
          <a:p>
            <a:r>
              <a:rPr lang="ru-RU" sz="3400" dirty="0" smtClean="0"/>
              <a:t> </a:t>
            </a:r>
            <a:br>
              <a:rPr lang="ru-RU" sz="3400" dirty="0" smtClean="0"/>
            </a:br>
            <a:r>
              <a:rPr lang="ru-RU" sz="3400" dirty="0" smtClean="0"/>
              <a:t>- тяжелые соматические (острые или хронические) заболевания родителей или ребенка.</a:t>
            </a:r>
          </a:p>
          <a:p>
            <a:endParaRPr lang="ru-RU" sz="3400" dirty="0" smtClean="0"/>
          </a:p>
          <a:p>
            <a:r>
              <a:rPr lang="ru-RU" sz="3400" dirty="0" smtClean="0"/>
              <a:t>-.изучая историю развития ребенка, следует, к примеру, обратить особое внимание на наличие судорожных приступов в анамнезе. В подобных случаях следует отказаться от холдинг-терапии</a:t>
            </a:r>
          </a:p>
          <a:p>
            <a:r>
              <a:rPr lang="ru-RU" sz="3400" dirty="0" smtClean="0"/>
              <a:t> </a:t>
            </a:r>
            <a:br>
              <a:rPr lang="ru-RU" sz="3400" dirty="0" smtClean="0"/>
            </a:br>
            <a:r>
              <a:rPr lang="ru-RU" sz="3400" dirty="0" smtClean="0"/>
              <a:t>- ситуация неполной семьи, когда в семье нет отца, также исключает возможность холдинг-терапии.,  </a:t>
            </a:r>
            <a:r>
              <a:rPr lang="ru-RU" sz="3400" dirty="0" err="1" smtClean="0"/>
              <a:t>M.Welch</a:t>
            </a:r>
            <a:r>
              <a:rPr lang="ru-RU" sz="3400" dirty="0" smtClean="0"/>
              <a:t>, считает, что ни бабушка, ни дедушка, ни любой другой родственник не может выполнить роль отца во время холдинга. </a:t>
            </a:r>
          </a:p>
          <a:p>
            <a:endParaRPr lang="ru-RU" sz="3400" dirty="0" smtClean="0"/>
          </a:p>
          <a:p>
            <a:r>
              <a:rPr lang="ru-RU" sz="3400" dirty="0" smtClean="0"/>
              <a:t>-  По этой же причине категорический отказ отца от участия в холдинг-терапии делает ее невозможной; </a:t>
            </a:r>
            <a:br>
              <a:rPr lang="ru-RU" sz="3400" dirty="0" smtClean="0"/>
            </a:br>
            <a:r>
              <a:rPr lang="ru-RU" sz="3400" dirty="0" smtClean="0"/>
              <a:t>-  сопротивление родителей, их эмоциональная неготовность к холдинг-терапии. Специалист, по нашему мнению, не должен заставлять родителей начинать холдинг "через силу", так как этот метод - далеко не панацея и не единственная форма помощи семье аутичного ребенка.</a:t>
            </a:r>
          </a:p>
          <a:p>
            <a:endParaRPr lang="ru-RU" sz="3400" dirty="0"/>
          </a:p>
        </p:txBody>
      </p:sp>
      <p:pic>
        <p:nvPicPr>
          <p:cNvPr id="35842" name="Picture 2" descr="C:\Users\Катюшка\Documents\Звёздочка\Раскраски, картинки,рамочки\смайлик в очках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3672408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179512" y="842521"/>
            <a:ext cx="871296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 CYR" charset="-52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олдинг-терапию с семьей, имеющей аутичного ребенка, должен вести психолог или педагог, имеющий опыт коррекционной работы с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аутичными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детьми и обладающий необходимыми знаниями о закономерностях аффективного развития таких детей. Задачами специалиста, ведущего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холдинг-терапию, являются: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- подготовка семьи к холдинг-терапии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 (специалист подробно информирует семью о сути и технике холдинга и убеждается в эмоциональной готовности родителей проводить терапию);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- поддержка родителей во время "очищающей" фазы холдинга, причем специалист вдохновляет мать, сдерживает ее гнев и отчаяние, организует помощь отца; передает родителям сигналы от ребенка, которые они не понимают или не замечают, в случае необходимости "суфлирует" родителям, помогает им найти нужные слова, правильно отреагировать в той или иной ситуации;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- определение основных задач "развивающей" фазы холдинга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 CYR" charset="-52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363272" cy="72008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Значение холдинг-терапии в работе с </a:t>
            </a:r>
            <a:r>
              <a:rPr lang="ru-RU" sz="3600" dirty="0" err="1" smtClean="0"/>
              <a:t>аутичными</a:t>
            </a:r>
            <a:r>
              <a:rPr lang="ru-RU" sz="3600" dirty="0" smtClean="0"/>
              <a:t> детьми.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71800" y="1124744"/>
            <a:ext cx="5976664" cy="524604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 процессе холдинг-терапии достигается существенный прогресс в развитии, прежде всего, эмоционального контакта с близкими людьми. Ребенок становится активным в исследовании окружающего мира, проявляет интерес к событиям, происходящим дома, на улице. Он активнее включается в любое взаимодействие, идет на тактильный контакт (дает себя обнять, подержать на руках), чаще смотрит в глаза, чаще обращается с просьбой. Речевое развитие, как правило, тоже прогрессирует, по крайней мере, дети чаще пытаются обращаться не криком, а словом. Уменьшаются проявления агрессии и </a:t>
            </a:r>
            <a:r>
              <a:rPr lang="ru-RU" dirty="0" err="1" smtClean="0"/>
              <a:t>самоагрессии</a:t>
            </a:r>
            <a:r>
              <a:rPr lang="ru-RU" dirty="0" smtClean="0"/>
              <a:t>, ребенок становится более спокойным и управляемым. В ряде случаев дети начинают проявлять интерес к книгам, рисованию, совместной игре. Эти данные приводят М. </a:t>
            </a:r>
            <a:r>
              <a:rPr lang="ru-RU" dirty="0" err="1" smtClean="0"/>
              <a:t>Welch</a:t>
            </a:r>
            <a:r>
              <a:rPr lang="ru-RU" dirty="0" smtClean="0"/>
              <a:t> (1983, 1988); I. </a:t>
            </a:r>
            <a:r>
              <a:rPr lang="ru-RU" dirty="0" err="1" smtClean="0"/>
              <a:t>Prekopp</a:t>
            </a:r>
            <a:r>
              <a:rPr lang="ru-RU" dirty="0" smtClean="0"/>
              <a:t> (1983); М. </a:t>
            </a:r>
            <a:r>
              <a:rPr lang="ru-RU" dirty="0" err="1" smtClean="0"/>
              <a:t>Zapella</a:t>
            </a:r>
            <a:r>
              <a:rPr lang="ru-RU" dirty="0" smtClean="0"/>
              <a:t> (1983, 1987, 1992); J. </a:t>
            </a:r>
            <a:r>
              <a:rPr lang="ru-RU" dirty="0" err="1" smtClean="0"/>
              <a:t>Richer</a:t>
            </a:r>
            <a:r>
              <a:rPr lang="ru-RU" dirty="0" smtClean="0"/>
              <a:t> &amp; М. </a:t>
            </a:r>
            <a:r>
              <a:rPr lang="ru-RU" dirty="0" err="1" smtClean="0"/>
              <a:t>Zapella</a:t>
            </a:r>
            <a:r>
              <a:rPr lang="ru-RU" dirty="0" smtClean="0"/>
              <a:t> (1989); J. </a:t>
            </a:r>
            <a:r>
              <a:rPr lang="ru-RU" dirty="0" err="1" smtClean="0"/>
              <a:t>Richer</a:t>
            </a:r>
            <a:r>
              <a:rPr lang="ru-RU" dirty="0" smtClean="0"/>
              <a:t> (1991), применяющие холдинг-терапию в психологической коррекционной работе с семьями, имеющими </a:t>
            </a:r>
            <a:r>
              <a:rPr lang="ru-RU" dirty="0" err="1" smtClean="0"/>
              <a:t>аутичных</a:t>
            </a:r>
            <a:r>
              <a:rPr lang="ru-RU" dirty="0" smtClean="0"/>
              <a:t> детей.</a:t>
            </a:r>
          </a:p>
          <a:p>
            <a:r>
              <a:rPr lang="ru-RU" dirty="0" smtClean="0"/>
              <a:t>Очевидно, что холдинг-терапия, стимулируя развитие ребенка, дает семье возможность по-новому наладить взаимодействие с ним, преодолевая при этом как сам аутизм, так и связанную с ним задержку психического развития</a:t>
            </a:r>
            <a:endParaRPr lang="ru-RU" dirty="0"/>
          </a:p>
        </p:txBody>
      </p:sp>
      <p:pic>
        <p:nvPicPr>
          <p:cNvPr id="34819" name="Picture 3" descr="C:\Users\Катюшка\Documents\Звёздочка\Раскраски, картинки,рамочки\малыши смеются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2280280" cy="23042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7086600" cy="908720"/>
          </a:xfrm>
        </p:spPr>
        <p:txBody>
          <a:bodyPr/>
          <a:lstStyle/>
          <a:p>
            <a:pPr algn="ctr"/>
            <a:r>
              <a:rPr lang="ru-RU" dirty="0" smtClean="0"/>
              <a:t>Что такое аутизм?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1556792"/>
            <a:ext cx="7086600" cy="4536504"/>
          </a:xfrm>
        </p:spPr>
        <p:txBody>
          <a:bodyPr>
            <a:normAutofit fontScale="92500" lnSpcReduction="10000"/>
          </a:bodyPr>
          <a:lstStyle/>
          <a:p>
            <a:pPr algn="just" fontAlgn="t"/>
            <a:r>
              <a:rPr lang="ru-RU" dirty="0" err="1" smtClean="0"/>
              <a:t>Аутичность</a:t>
            </a:r>
            <a:r>
              <a:rPr lang="ru-RU" dirty="0" smtClean="0"/>
              <a:t> (от греческого - "сам") - обозначает крайние формы нарушения контактов, уход от реальности в мир собственных переживаний . Такое определение аутизма дано в психологическом словаре. Этот термин, впервые введенный швейцарским психиатром и психологом Э. </a:t>
            </a:r>
            <a:r>
              <a:rPr lang="ru-RU" dirty="0" err="1" smtClean="0"/>
              <a:t>Блейлером</a:t>
            </a:r>
            <a:r>
              <a:rPr lang="ru-RU" dirty="0" smtClean="0"/>
              <a:t>, обозначает целый комплекс психических и поведенческих расстройств.</a:t>
            </a:r>
          </a:p>
          <a:p>
            <a:pPr algn="just" fontAlgn="t"/>
            <a:r>
              <a:rPr lang="ru-RU" dirty="0" smtClean="0"/>
              <a:t>Обычно выделяют три основные области, в которых аутизм проявляется особенно ярко: речь и коммуникация; социальное взаимодействие; воображение, эмоциональная сфера.</a:t>
            </a:r>
          </a:p>
          <a:p>
            <a:pPr algn="just" fontAlgn="t"/>
            <a:r>
              <a:rPr lang="ru-RU" dirty="0" smtClean="0"/>
              <a:t>В качестве основных симптомов аутизма называют трудности в общении и социализации, неспособность установления эмоциональных связей, нарушение речевого развития, однако следует отметить, что для аутизма характерно аномальное развитие всех областей психики: интеллектуальной и эмоциональной сфер, восприятия, моторики, внимания, памяти, речи.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507288" cy="1097632"/>
          </a:xfrm>
        </p:spPr>
        <p:txBody>
          <a:bodyPr/>
          <a:lstStyle/>
          <a:p>
            <a:pPr algn="ctr"/>
            <a:r>
              <a:rPr lang="ru-RU" dirty="0" smtClean="0"/>
              <a:t>Анализ научной литературы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6" y="1628800"/>
            <a:ext cx="7571184" cy="496855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Несмотря на общность нарушений в психической сфере, аутизм проявляется в разных формах. В книге О. С. Никольской, Е. Р. </a:t>
            </a:r>
            <a:r>
              <a:rPr lang="ru-RU" dirty="0" err="1" smtClean="0"/>
              <a:t>Баенской</a:t>
            </a:r>
            <a:r>
              <a:rPr lang="ru-RU" dirty="0" smtClean="0"/>
              <a:t>, М. М. </a:t>
            </a:r>
            <a:r>
              <a:rPr lang="ru-RU" dirty="0" err="1" smtClean="0"/>
              <a:t>Либлинг</a:t>
            </a:r>
            <a:r>
              <a:rPr lang="ru-RU" dirty="0" smtClean="0"/>
              <a:t> "</a:t>
            </a:r>
            <a:r>
              <a:rPr lang="ru-RU" dirty="0" err="1" smtClean="0"/>
              <a:t>Аутичный</a:t>
            </a:r>
            <a:r>
              <a:rPr lang="ru-RU" dirty="0" smtClean="0"/>
              <a:t> ребенок: пути помощи" (М., 1997) приведены примеры различных подходов к классификации </a:t>
            </a:r>
            <a:r>
              <a:rPr lang="ru-RU" dirty="0" err="1" smtClean="0"/>
              <a:t>аутичных</a:t>
            </a:r>
            <a:r>
              <a:rPr lang="ru-RU" dirty="0" smtClean="0"/>
              <a:t> детей. Так, английский исследователь доктор Л. </a:t>
            </a:r>
            <a:r>
              <a:rPr lang="ru-RU" dirty="0" err="1" smtClean="0"/>
              <a:t>Винг</a:t>
            </a:r>
            <a:r>
              <a:rPr lang="ru-RU" dirty="0" smtClean="0"/>
              <a:t> разделила таких детей по их возможностям вступления в социальный контакт на "одиноких" (не вовлекающихся в общение), "пассивных" и "</a:t>
            </a:r>
            <a:r>
              <a:rPr lang="ru-RU" dirty="0" err="1" smtClean="0"/>
              <a:t>активных-но-нелепых</a:t>
            </a:r>
            <a:r>
              <a:rPr lang="ru-RU" dirty="0" smtClean="0"/>
              <a:t>". По ее мнению, прогноз социальной адаптации наиболее благоприятен для группы "пассивных" детей. Авторы книги предлагают в качестве основания классификации вырабатываемые </a:t>
            </a:r>
            <a:r>
              <a:rPr lang="ru-RU" dirty="0" err="1" smtClean="0"/>
              <a:t>аутичными</a:t>
            </a:r>
            <a:r>
              <a:rPr lang="ru-RU" dirty="0" smtClean="0"/>
              <a:t> детьми способы взаимодействия с миром и защиты от него и выделяют четыре основных формы проявления аутизма.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Формы проявления аутизма </a:t>
            </a:r>
            <a:endParaRPr lang="ru-RU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4294967295"/>
          </p:nvPr>
        </p:nvGraphicFramePr>
        <p:xfrm>
          <a:off x="179512" y="1124744"/>
          <a:ext cx="867645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260648"/>
            <a:ext cx="8496944" cy="1656184"/>
          </a:xfrm>
        </p:spPr>
        <p:txBody>
          <a:bodyPr/>
          <a:lstStyle/>
          <a:p>
            <a:pPr algn="ctr"/>
            <a:r>
              <a:rPr lang="ru-RU" dirty="0" smtClean="0"/>
              <a:t>Особенности </a:t>
            </a:r>
            <a:r>
              <a:rPr lang="ru-RU" dirty="0" smtClean="0"/>
              <a:t> </a:t>
            </a:r>
            <a:r>
              <a:rPr lang="ru-RU" dirty="0" smtClean="0"/>
              <a:t>работы с </a:t>
            </a:r>
            <a:r>
              <a:rPr lang="ru-RU" dirty="0" smtClean="0"/>
              <a:t>семьёй аутичного ребёнка 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8147248" cy="468052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Коррекционная работа с </a:t>
            </a:r>
            <a:r>
              <a:rPr lang="ru-RU" dirty="0" err="1" smtClean="0"/>
              <a:t>аутичными</a:t>
            </a:r>
            <a:r>
              <a:rPr lang="ru-RU" dirty="0" smtClean="0"/>
              <a:t> детьми – особый раздел коррекционной педагогики и психологии. Но поскольку синдром РДА был выделен как специфическое нарушение сравнительно недавно – проблема аутизма исследована ещё недостаточно.</a:t>
            </a:r>
          </a:p>
          <a:p>
            <a:pPr algn="just"/>
            <a:r>
              <a:rPr lang="ru-RU" dirty="0" smtClean="0"/>
              <a:t>Сегодня   родители ребёнка с диагнозом «аутизм» оказываются перед огромной проблемой: как  организовать помощь ребёнку?</a:t>
            </a:r>
          </a:p>
          <a:p>
            <a:pPr algn="just"/>
            <a:r>
              <a:rPr lang="ru-RU" dirty="0" smtClean="0"/>
              <a:t>Родители должны понять, как сложно жить их ребенку в этом мире, научиться терпеливо наблюдать за ним, замечая и интерпретируя вслух каждое его слово и каждый жест. Это поможет расширить внутренний мир маленького человека и подтолкнет его к необходимости выражать свои мысли, чувства и эмоции словами. Кроме того, родители должны понять, что их ребенок очень раним. Любое мимолетно сказанное взрослыми слово может стать причиной "эмоциональной бури". Именно поэтому родители должны быть очень осторожны и деликатны, общаясь с ребенком.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Катюшка\Documents\Звёздочка\Раскраски, картинки,рамочки\fybvfwbz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375" r="8375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Шпаргалка для взрослых, или правила работы  с </a:t>
            </a:r>
            <a:r>
              <a:rPr lang="ru-RU" sz="3200" dirty="0" err="1" smtClean="0"/>
              <a:t>аутичными</a:t>
            </a:r>
            <a:r>
              <a:rPr lang="ru-RU" sz="3200" dirty="0" smtClean="0"/>
              <a:t> детьми.</a:t>
            </a:r>
            <a:endParaRPr lang="ru-RU" sz="3200" dirty="0"/>
          </a:p>
        </p:txBody>
      </p:sp>
      <p:pic>
        <p:nvPicPr>
          <p:cNvPr id="7" name="Содержимое 4" descr="аутизм, аутичный ребенок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628800"/>
            <a:ext cx="3744416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Катюшка\Documents\Звёздочка\Раскраски, картинки,рамочки\read_to_your_chil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633" y="1700213"/>
            <a:ext cx="3655822" cy="45370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3200" dirty="0" smtClean="0"/>
              <a:t>Холдинг-терапия как форма психологической помощи семье, имеющей аутичного ребенка.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074" name="Picture 2" descr="C:\Users\Катюшка\Documents\Звёздочка\Раскраски, картинки,рамочки\14893097_15394267_davay_obnimems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44824"/>
            <a:ext cx="6912768" cy="43204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>По мнению </a:t>
            </a:r>
            <a:r>
              <a:rPr lang="ru-RU" dirty="0" err="1" smtClean="0"/>
              <a:t>Либлинг</a:t>
            </a:r>
            <a:r>
              <a:rPr lang="ru-RU" dirty="0" smtClean="0"/>
              <a:t> М. М., понять проблемы семьи, имеющей аутичного ребенка, и наметить основные направления помощи такой семье можно не только и не столько за счет специальных экспериментов и наблюдений, сколько в процессе коррекции, включающем в себя семью в целом.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360</TotalTime>
  <Words>1643</Words>
  <Application>Microsoft Office PowerPoint</Application>
  <PresentationFormat>Экран (4:3)</PresentationFormat>
  <Paragraphs>55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 метод холдинг-терапии в работе с детьми с аутизмом</vt:lpstr>
      <vt:lpstr>Что такое аутизм?</vt:lpstr>
      <vt:lpstr>Анализ научной литературы</vt:lpstr>
      <vt:lpstr>Формы проявления аутизма </vt:lpstr>
      <vt:lpstr>Особенности  работы с семьёй аутичного ребёнка </vt:lpstr>
      <vt:lpstr>Слайд 6</vt:lpstr>
      <vt:lpstr>Шпаргалка для взрослых, или правила работы  с аутичными детьми.</vt:lpstr>
      <vt:lpstr>Холдинг-терапия как форма психологической помощи семье, имеющей аутичного ребенка. </vt:lpstr>
      <vt:lpstr>По мнению Либлинг М. М., понять проблемы семьи, имеющей аутичного ребенка, и наметить основные направления помощи такой семье можно не только и не столько за счет специальных экспериментов и наблюдений, сколько в процессе коррекции, включающем в себя семью в целом. </vt:lpstr>
      <vt:lpstr>Способ «эмоционального присоединения»</vt:lpstr>
      <vt:lpstr>ОПИСАНИЕ МЕТОДА ХОЛДИНГ-ТЕРАПИИ </vt:lpstr>
      <vt:lpstr>Значение холдинг – терапии для родителей </vt:lpstr>
      <vt:lpstr> Стадии холдинг-терапии</vt:lpstr>
      <vt:lpstr>Рекомендации к проведению  холдинг-терпии.</vt:lpstr>
      <vt:lpstr>Слайд 15</vt:lpstr>
      <vt:lpstr>ПРОТИВОПОКАЗАНИЯ К ПРОВЕДЕНИЮ ХОЛДИНГ-ТЕРАПИИ </vt:lpstr>
      <vt:lpstr>Слайд 17</vt:lpstr>
      <vt:lpstr>Значение холдинг-терапии в работе с аутичными детьми.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 холдинг-терапии в работе с детьми с ОВЗ</dc:title>
  <dc:creator>Катюшка</dc:creator>
  <cp:lastModifiedBy>Катюшка</cp:lastModifiedBy>
  <cp:revision>44</cp:revision>
  <dcterms:created xsi:type="dcterms:W3CDTF">2012-05-05T09:28:02Z</dcterms:created>
  <dcterms:modified xsi:type="dcterms:W3CDTF">2012-05-23T23:16:13Z</dcterms:modified>
</cp:coreProperties>
</file>