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90ED8E6E-E47E-4339-AEA1-E201AE55A0F7}" type="datetimeFigureOut">
              <a:rPr lang="ru-RU" smtClean="0"/>
              <a:t>13.04.2013</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648E686A-7505-4505-9702-22ACB978166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b="-762"/>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fld id="{90ED8E6E-E47E-4339-AEA1-E201AE55A0F7}" type="datetimeFigureOut">
              <a:rPr lang="ru-RU" smtClean="0"/>
              <a:t>13.04.2013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fld id="{648E686A-7505-4505-9702-22ACB978166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2771800" y="0"/>
            <a:ext cx="5482952" cy="796950"/>
          </a:xfrm>
          <a:prstGeom prst="rect">
            <a:avLst/>
          </a:prstGeom>
          <a:noFill/>
          <a:ln w="9525">
            <a:noFill/>
            <a:miter lim="800000"/>
            <a:headEnd/>
            <a:tailEnd/>
          </a:ln>
        </p:spPr>
        <p:txBody>
          <a:bodyPr vert="horz" wrap="square" lIns="91440" tIns="45720" rIns="91440" bIns="45720" numCol="1" anchor="ctr" anchorCtr="0" compatLnSpc="1">
            <a:prstTxWarp prst="textChevron">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0" i="0" u="none" strike="noStrike" kern="0" cap="none" spc="0" normalizeH="0" baseline="0" noProof="0" dirty="0" smtClean="0">
                <a:ln>
                  <a:noFill/>
                </a:ln>
                <a:solidFill>
                  <a:srgbClr val="0070C0"/>
                </a:solidFill>
                <a:effectLst/>
                <a:uLnTx/>
                <a:uFillTx/>
                <a:latin typeface="+mj-lt"/>
                <a:ea typeface="+mj-ea"/>
                <a:cs typeface="+mj-cs"/>
              </a:rPr>
              <a:t>Продолжение 3</a:t>
            </a:r>
            <a:endParaRPr kumimoji="0" lang="ru-RU" sz="4400" b="0" i="0" u="none" strike="noStrike" kern="0" cap="none" spc="0" normalizeH="0" baseline="0" noProof="0" dirty="0">
              <a:ln>
                <a:noFill/>
              </a:ln>
              <a:solidFill>
                <a:srgbClr val="0070C0"/>
              </a:solidFill>
              <a:effectLst/>
              <a:uLnTx/>
              <a:uFillTx/>
              <a:latin typeface="+mj-lt"/>
              <a:ea typeface="+mj-ea"/>
              <a:cs typeface="+mj-cs"/>
            </a:endParaRPr>
          </a:p>
        </p:txBody>
      </p:sp>
      <p:sp>
        <p:nvSpPr>
          <p:cNvPr id="5" name="AutoShape 4"/>
          <p:cNvSpPr>
            <a:spLocks noChangeArrowheads="1"/>
          </p:cNvSpPr>
          <p:nvPr/>
        </p:nvSpPr>
        <p:spPr bwMode="auto">
          <a:xfrm>
            <a:off x="2483768" y="764704"/>
            <a:ext cx="5903913" cy="3168650"/>
          </a:xfrm>
          <a:prstGeom prst="flowChartAlternateProcess">
            <a:avLst/>
          </a:prstGeom>
          <a:ln>
            <a:solidFill>
              <a:srgbClr val="003366"/>
            </a:solidFill>
            <a:headEnd/>
            <a:tailEnd/>
          </a:ln>
        </p:spPr>
        <p:style>
          <a:lnRef idx="0">
            <a:schemeClr val="accent5"/>
          </a:lnRef>
          <a:fillRef idx="3">
            <a:schemeClr val="accent5"/>
          </a:fillRef>
          <a:effectRef idx="3">
            <a:schemeClr val="accent5"/>
          </a:effectRef>
          <a:fontRef idx="minor">
            <a:schemeClr val="lt1"/>
          </a:fontRef>
        </p:style>
        <p:txBody>
          <a:bodyPr wrap="none" anchor="ctr">
            <a:prstTxWarp prst="textTriangl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Дошкольное образование за рубежом</a:t>
            </a:r>
          </a:p>
          <a:p>
            <a:pPr algn="ctr">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ФИНЛЯНДИЯ</a:t>
            </a:r>
          </a:p>
        </p:txBody>
      </p:sp>
      <p:sp>
        <p:nvSpPr>
          <p:cNvPr id="6" name="Прямоугольник 5"/>
          <p:cNvSpPr/>
          <p:nvPr/>
        </p:nvSpPr>
        <p:spPr>
          <a:xfrm>
            <a:off x="3059832" y="4149080"/>
            <a:ext cx="5256584" cy="1200329"/>
          </a:xfrm>
          <a:prstGeom prst="rect">
            <a:avLst/>
          </a:prstGeom>
        </p:spPr>
        <p:txBody>
          <a:bodyPr>
            <a:prstTxWarp prst="textDoubleWave1">
              <a:avLst/>
            </a:prstTxWarp>
            <a:spAutoFit/>
            <a:scene3d>
              <a:camera prst="orthographicFront"/>
              <a:lightRig rig="threePt" dir="t"/>
            </a:scene3d>
            <a:sp3d extrusionH="57150">
              <a:bevelT w="38100" h="38100"/>
            </a:sp3d>
          </a:bodyPr>
          <a:lstStyle/>
          <a:p>
            <a:pPr>
              <a:defRPr/>
            </a:pPr>
            <a:r>
              <a:rPr lang="ru-RU" dirty="0">
                <a:blipFill>
                  <a:blip r:embed="rId2"/>
                  <a:tile tx="0" ty="0" sx="100000" sy="100000" flip="none" algn="tl"/>
                </a:blipFill>
                <a:latin typeface="Arial" charset="0"/>
                <a:cs typeface="+mn-cs"/>
              </a:rPr>
              <a:t>Работу выполнила </a:t>
            </a:r>
          </a:p>
          <a:p>
            <a:pPr>
              <a:defRPr/>
            </a:pPr>
            <a:r>
              <a:rPr lang="ru-RU" dirty="0">
                <a:blipFill>
                  <a:blip r:embed="rId2"/>
                  <a:tile tx="0" ty="0" sx="100000" sy="100000" flip="none" algn="tl"/>
                </a:blipFill>
                <a:latin typeface="Arial" charset="0"/>
                <a:cs typeface="+mn-cs"/>
              </a:rPr>
              <a:t>музыкальный руководитель </a:t>
            </a:r>
          </a:p>
          <a:p>
            <a:pPr>
              <a:defRPr/>
            </a:pPr>
            <a:r>
              <a:rPr lang="ru-RU" dirty="0">
                <a:blipFill>
                  <a:blip r:embed="rId2"/>
                  <a:tile tx="0" ty="0" sx="100000" sy="100000" flip="none" algn="tl"/>
                </a:blipFill>
                <a:latin typeface="Arial" charset="0"/>
                <a:cs typeface="+mn-cs"/>
              </a:rPr>
              <a:t>МБДОУ №166  г.Владивостока</a:t>
            </a:r>
          </a:p>
          <a:p>
            <a:pPr>
              <a:defRPr/>
            </a:pPr>
            <a:r>
              <a:rPr lang="ru-RU" dirty="0">
                <a:blipFill>
                  <a:blip r:embed="rId2"/>
                  <a:tile tx="0" ty="0" sx="100000" sy="100000" flip="none" algn="tl"/>
                </a:blipFill>
                <a:latin typeface="Arial" charset="0"/>
                <a:cs typeface="+mn-cs"/>
              </a:rPr>
              <a:t>                         Тимошенко Елена Геннадьевна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3635375" y="1484313"/>
            <a:ext cx="5148263" cy="3935412"/>
          </a:xfrm>
          <a:prstGeom prst="cloud">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dirty="0"/>
              <a:t>По данным социологов, большинство финских семей довольны дошкольными учреждениями. Наибольшее удовлетворение вызывают сами воспитатели, характер и содержание деятельности, количество и качество детских игр. </a:t>
            </a:r>
          </a:p>
        </p:txBody>
      </p:sp>
      <p:pic>
        <p:nvPicPr>
          <p:cNvPr id="46082" name="Picture 2"/>
          <p:cNvPicPr>
            <a:picLocks noChangeAspect="1" noChangeArrowheads="1"/>
          </p:cNvPicPr>
          <p:nvPr/>
        </p:nvPicPr>
        <p:blipFill>
          <a:blip r:embed="rId2" cstate="screen"/>
          <a:srcRect/>
          <a:stretch>
            <a:fillRect/>
          </a:stretch>
        </p:blipFill>
        <p:spPr bwMode="auto">
          <a:xfrm>
            <a:off x="395536" y="188640"/>
            <a:ext cx="3635896" cy="2597069"/>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46083" name="Picture 3"/>
          <p:cNvPicPr>
            <a:picLocks noChangeAspect="1" noChangeArrowheads="1"/>
          </p:cNvPicPr>
          <p:nvPr/>
        </p:nvPicPr>
        <p:blipFill>
          <a:blip r:embed="rId3" cstate="screen"/>
          <a:srcRect/>
          <a:stretch>
            <a:fillRect/>
          </a:stretch>
        </p:blipFill>
        <p:spPr bwMode="auto">
          <a:xfrm>
            <a:off x="179513" y="3140968"/>
            <a:ext cx="3024336" cy="3418136"/>
          </a:xfrm>
          <a:prstGeom prst="rect">
            <a:avLst/>
          </a:prstGeom>
          <a:noFill/>
          <a:ln w="9525">
            <a:noFill/>
            <a:miter lim="800000"/>
            <a:headEnd/>
            <a:tailEnd/>
          </a:ln>
          <a:effectLst>
            <a:glow rad="139700">
              <a:schemeClr val="accent2">
                <a:satMod val="175000"/>
                <a:alpha val="40000"/>
              </a:schemeClr>
            </a:glow>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27584" y="353924"/>
            <a:ext cx="7596336" cy="5972532"/>
          </a:xfrm>
          <a:prstGeom prst="flowChartMagneticTape">
            <a:avLst/>
          </a:prstGeom>
          <a:solidFill>
            <a:schemeClr val="accent1"/>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sp3d extrusionH="57150">
              <a:bevelT w="57150" h="38100" prst="artDeco"/>
            </a:sp3d>
          </a:bodyPr>
          <a:lstStyle/>
          <a:p>
            <a:pPr eaLnBrk="0" hangingPunct="0">
              <a:defRPr/>
            </a:pP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latin typeface="Times New Roman" pitchFamily="18" charset="0"/>
                <a:cs typeface="Times New Roman" pitchFamily="18" charset="0"/>
              </a:rPr>
              <a:t>Стандарт образования в этом государстве, прежде всего, предполагает не только обучение и воспитание ребенка, но и его развитие. Для российской системы дошкольного образования, по моему мнению, именно этот аспект является одним из наиболее актуальных. Не всякое обучение развивает. Признать эту простую истину мешает сам ребенок. Он взрослеет, и нам кажется, что развивается. Но это не всегда так. Посмотрите сценарии образцовых занятий. В основном, это концерты, выступления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cs typeface="Times New Roman" pitchFamily="18" charset="0"/>
              </a:rPr>
              <a:t>–</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latin typeface="Times New Roman" pitchFamily="18" charset="0"/>
                <a:cs typeface="Times New Roman" pitchFamily="18" charset="0"/>
              </a:rPr>
              <a:t> словом, то, где дети не думают, а только демонстрируют свои способности. Поэтому перед нами стоит задача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cs typeface="Times New Roman" pitchFamily="18" charset="0"/>
              </a:rPr>
              <a:t>–</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latin typeface="Times New Roman" pitchFamily="18" charset="0"/>
                <a:cs typeface="Times New Roman" pitchFamily="18" charset="0"/>
              </a:rPr>
              <a:t> создать ситуацию развивающего обучения.</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6200000"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68313" y="4868863"/>
            <a:ext cx="6048375" cy="1570037"/>
          </a:xfrm>
          <a:prstGeom prst="rect">
            <a:avLst/>
          </a:prstGeom>
          <a:ln>
            <a:solidFill>
              <a:srgbClr val="7030A0"/>
            </a:solidFill>
            <a:headEnd/>
            <a:tailEnd/>
          </a:ln>
        </p:spPr>
        <p:style>
          <a:lnRef idx="1">
            <a:schemeClr val="accent5"/>
          </a:lnRef>
          <a:fillRef idx="3">
            <a:schemeClr val="accent5"/>
          </a:fillRef>
          <a:effectRef idx="2">
            <a:schemeClr val="accent5"/>
          </a:effectRef>
          <a:fontRef idx="minor">
            <a:schemeClr val="lt1"/>
          </a:fontRef>
        </p:style>
        <p:txBody>
          <a:bodyPr anchor="ctr">
            <a:spAutoFit/>
          </a:bodyPr>
          <a:lstStyle/>
          <a:p>
            <a:pPr indent="509588" eaLnBrk="0" hangingPunct="0">
              <a:defRPr/>
            </a:pPr>
            <a:r>
              <a:rPr lang="ru-RU" sz="1600" b="1">
                <a:solidFill>
                  <a:schemeClr val="tx1"/>
                </a:solidFill>
                <a:latin typeface="Times New Roman" pitchFamily="18" charset="0"/>
                <a:cs typeface="Times New Roman" pitchFamily="18" charset="0"/>
              </a:rPr>
              <a:t>Дошкольное образование является основополагающим направлением в развитии общества, оно является фундаментом. Образование помогает человеку стать личностью, воспитывает в нем духовные качества. Россия должна обеспечить образованию в стране хорошее будущее и вывести его на более высокий уровень. </a:t>
            </a:r>
            <a:endParaRPr lang="ru-RU" sz="1600" b="1">
              <a:solidFill>
                <a:schemeClr val="tx1"/>
              </a:solidFill>
            </a:endParaRPr>
          </a:p>
        </p:txBody>
      </p:sp>
      <p:sp>
        <p:nvSpPr>
          <p:cNvPr id="5" name="Прямоугольник 4"/>
          <p:cNvSpPr/>
          <p:nvPr/>
        </p:nvSpPr>
        <p:spPr>
          <a:xfrm>
            <a:off x="3059113" y="333375"/>
            <a:ext cx="5959475" cy="20304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dirty="0"/>
              <a:t>Изменить положение дел может переориентация системы оценки качества дошкольного образования. Этот процесс в России уже начался с разработкой и введением ФГТ. Мы должны понимать, что появление ФГТ – это не стихийное национальное бедствие, а процесс, который отражает общемировые тенденции развития дошкольного образования.</a:t>
            </a:r>
          </a:p>
        </p:txBody>
      </p:sp>
      <p:pic>
        <p:nvPicPr>
          <p:cNvPr id="47107" name="Picture 3"/>
          <p:cNvPicPr>
            <a:picLocks noChangeAspect="1" noChangeArrowheads="1"/>
          </p:cNvPicPr>
          <p:nvPr/>
        </p:nvPicPr>
        <p:blipFill>
          <a:blip r:embed="rId2" cstate="screen"/>
          <a:srcRect/>
          <a:stretch>
            <a:fillRect/>
          </a:stretch>
        </p:blipFill>
        <p:spPr bwMode="auto">
          <a:xfrm>
            <a:off x="251520" y="2204864"/>
            <a:ext cx="2664296" cy="2162175"/>
          </a:xfrm>
          <a:prstGeom prst="rect">
            <a:avLst/>
          </a:prstGeom>
          <a:ln w="88900" cap="sq" cmpd="thickThin">
            <a:solidFill>
              <a:srgbClr val="000000"/>
            </a:solidFill>
            <a:prstDash val="solid"/>
            <a:miter lim="800000"/>
          </a:ln>
          <a:effectLst>
            <a:innerShdw blurRad="76200">
              <a:srgbClr val="000000"/>
            </a:innerShdw>
          </a:effectLst>
        </p:spPr>
      </p:pic>
      <p:pic>
        <p:nvPicPr>
          <p:cNvPr id="47108" name="Picture 4"/>
          <p:cNvPicPr>
            <a:picLocks noChangeAspect="1" noChangeArrowheads="1"/>
          </p:cNvPicPr>
          <p:nvPr/>
        </p:nvPicPr>
        <p:blipFill>
          <a:blip r:embed="rId3" cstate="screen"/>
          <a:srcRect/>
          <a:stretch>
            <a:fillRect/>
          </a:stretch>
        </p:blipFill>
        <p:spPr bwMode="auto">
          <a:xfrm>
            <a:off x="3059113" y="0"/>
            <a:ext cx="6084887"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rot="19685125">
            <a:off x="795338" y="3070225"/>
            <a:ext cx="8229600" cy="1143000"/>
          </a:xfrm>
        </p:spPr>
        <p:txBody>
          <a:bodyPr/>
          <a:lstStyle/>
          <a:p>
            <a:r>
              <a:rPr lang="ru-RU" smtClean="0"/>
              <a:t>Спасибо за внимание!</a:t>
            </a:r>
          </a:p>
        </p:txBody>
      </p:sp>
      <p:pic>
        <p:nvPicPr>
          <p:cNvPr id="48131" name="Picture 3"/>
          <p:cNvPicPr>
            <a:picLocks noChangeAspect="1" noChangeArrowheads="1"/>
          </p:cNvPicPr>
          <p:nvPr/>
        </p:nvPicPr>
        <p:blipFill>
          <a:blip r:embed="rId2" cstate="screen"/>
          <a:srcRect/>
          <a:stretch>
            <a:fillRect/>
          </a:stretch>
        </p:blipFill>
        <p:spPr bwMode="auto">
          <a:xfrm>
            <a:off x="5967611" y="4437112"/>
            <a:ext cx="3176389" cy="2420888"/>
          </a:xfrm>
          <a:prstGeom prst="snip2DiagRect">
            <a:avLst/>
          </a:prstGeom>
          <a:no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8132" name="Picture 4"/>
          <p:cNvPicPr>
            <a:picLocks noChangeAspect="1" noChangeArrowheads="1"/>
          </p:cNvPicPr>
          <p:nvPr/>
        </p:nvPicPr>
        <p:blipFill>
          <a:blip r:embed="rId3" cstate="screen"/>
          <a:srcRect/>
          <a:stretch>
            <a:fillRect/>
          </a:stretch>
        </p:blipFill>
        <p:spPr bwMode="auto">
          <a:xfrm>
            <a:off x="395536" y="188640"/>
            <a:ext cx="3752418" cy="3744416"/>
          </a:xfrm>
          <a:prstGeom prst="ellipse">
            <a:avLst/>
          </a:prstGeom>
          <a:ln>
            <a:noFill/>
          </a:ln>
          <a:effectLst>
            <a:outerShdw blurRad="149987" dist="250190" dir="8460000" algn="ctr">
              <a:srgbClr val="000000">
                <a:alpha val="28000"/>
              </a:srgbClr>
            </a:outerShdw>
            <a:softEdge rad="127000"/>
          </a:effectLst>
          <a:scene3d>
            <a:camera prst="isometricOffAxis1Right"/>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Template>
  <TotalTime>7</TotalTime>
  <Words>249</Words>
  <Application>Microsoft Office PowerPoint</Application>
  <PresentationFormat>Экран (4:3)</PresentationFormat>
  <Paragraphs>12</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Тема1</vt:lpstr>
      <vt:lpstr>Слайд 1</vt:lpstr>
      <vt:lpstr>Слайд 2</vt:lpstr>
      <vt:lpstr>Слайд 3</vt:lpstr>
      <vt:lpstr>Слайд 4</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dc:creator>
  <cp:lastModifiedBy>поль</cp:lastModifiedBy>
  <cp:revision>2</cp:revision>
  <dcterms:created xsi:type="dcterms:W3CDTF">2013-04-12T15:21:05Z</dcterms:created>
  <dcterms:modified xsi:type="dcterms:W3CDTF">2013-04-12T15:28:36Z</dcterms:modified>
</cp:coreProperties>
</file>