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21A04-F4F3-4423-9115-8CB41B0EDD95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DAA1C-FFDF-44E7-9E8B-C432546B1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21A04-F4F3-4423-9115-8CB41B0EDD95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DAA1C-FFDF-44E7-9E8B-C432546B1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21A04-F4F3-4423-9115-8CB41B0EDD95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DAA1C-FFDF-44E7-9E8B-C432546B1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21A04-F4F3-4423-9115-8CB41B0EDD95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DAA1C-FFDF-44E7-9E8B-C432546B1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21A04-F4F3-4423-9115-8CB41B0EDD95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DAA1C-FFDF-44E7-9E8B-C432546B1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21A04-F4F3-4423-9115-8CB41B0EDD95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DAA1C-FFDF-44E7-9E8B-C432546B1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21A04-F4F3-4423-9115-8CB41B0EDD95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DAA1C-FFDF-44E7-9E8B-C432546B1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21A04-F4F3-4423-9115-8CB41B0EDD95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DAA1C-FFDF-44E7-9E8B-C432546B1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21A04-F4F3-4423-9115-8CB41B0EDD95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DAA1C-FFDF-44E7-9E8B-C432546B1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21A04-F4F3-4423-9115-8CB41B0EDD95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DAA1C-FFDF-44E7-9E8B-C432546B1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21A04-F4F3-4423-9115-8CB41B0EDD95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DAA1C-FFDF-44E7-9E8B-C432546B1F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 b="-762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fld id="{AF721A04-F4F3-4423-9115-8CB41B0EDD95}" type="datetimeFigureOut">
              <a:rPr lang="ru-RU" smtClean="0"/>
              <a:t>13.04.2013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fld id="{294DAA1C-FFDF-44E7-9E8B-C432546B1F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483768" y="764704"/>
            <a:ext cx="5903913" cy="3168650"/>
          </a:xfrm>
          <a:prstGeom prst="flowChartAlternateProcess">
            <a:avLst/>
          </a:prstGeom>
          <a:ln>
            <a:solidFill>
              <a:srgbClr val="003366"/>
            </a:solidFill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>
            <a:prstTxWarp prst="textTriangl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Дошкольное образование за рубежом</a:t>
            </a:r>
          </a:p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ФИНЛЯНДИЯ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771800" y="0"/>
            <a:ext cx="5482952" cy="7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Chevron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Продолжение 1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4149080"/>
            <a:ext cx="5256584" cy="1200329"/>
          </a:xfrm>
          <a:prstGeom prst="rect">
            <a:avLst/>
          </a:prstGeom>
        </p:spPr>
        <p:txBody>
          <a:bodyPr>
            <a:prstTxWarp prst="textDouble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dirty="0">
                <a:blipFill>
                  <a:blip r:embed="rId2"/>
                  <a:tile tx="0" ty="0" sx="100000" sy="100000" flip="none" algn="tl"/>
                </a:blipFill>
                <a:latin typeface="Arial" charset="0"/>
                <a:cs typeface="+mn-cs"/>
              </a:rPr>
              <a:t>Работу выполнила </a:t>
            </a:r>
          </a:p>
          <a:p>
            <a:pPr>
              <a:defRPr/>
            </a:pPr>
            <a:r>
              <a:rPr lang="ru-RU" dirty="0">
                <a:blipFill>
                  <a:blip r:embed="rId2"/>
                  <a:tile tx="0" ty="0" sx="100000" sy="100000" flip="none" algn="tl"/>
                </a:blipFill>
                <a:latin typeface="Arial" charset="0"/>
                <a:cs typeface="+mn-cs"/>
              </a:rPr>
              <a:t>музыкальный руководитель </a:t>
            </a:r>
          </a:p>
          <a:p>
            <a:pPr>
              <a:defRPr/>
            </a:pPr>
            <a:r>
              <a:rPr lang="ru-RU" dirty="0">
                <a:blipFill>
                  <a:blip r:embed="rId2"/>
                  <a:tile tx="0" ty="0" sx="100000" sy="100000" flip="none" algn="tl"/>
                </a:blipFill>
                <a:latin typeface="Arial" charset="0"/>
                <a:cs typeface="+mn-cs"/>
              </a:rPr>
              <a:t>МБДОУ №166  г.Владивостока</a:t>
            </a:r>
          </a:p>
          <a:p>
            <a:pPr>
              <a:defRPr/>
            </a:pPr>
            <a:r>
              <a:rPr lang="ru-RU" dirty="0">
                <a:blipFill>
                  <a:blip r:embed="rId2"/>
                  <a:tile tx="0" ty="0" sx="100000" sy="100000" flip="none" algn="tl"/>
                </a:blipFill>
                <a:latin typeface="Arial" charset="0"/>
                <a:cs typeface="+mn-cs"/>
              </a:rPr>
              <a:t>                         Тимошенко Елена Геннадьевна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042988" y="188913"/>
            <a:ext cx="4572000" cy="1200150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В 1888 г. X. </a:t>
            </a:r>
            <a:r>
              <a:rPr lang="ru-RU" dirty="0" err="1"/>
              <a:t>Ротман</a:t>
            </a:r>
            <a:r>
              <a:rPr lang="ru-RU" dirty="0"/>
              <a:t>, выпускница Дома Песталоцци в Берлине, создала в Хельсинки первый детский сад на научной основе. </a:t>
            </a:r>
          </a:p>
        </p:txBody>
      </p:sp>
      <p:sp>
        <p:nvSpPr>
          <p:cNvPr id="5" name="Прямоугольник с одним вырезанным скругленным углом 4"/>
          <p:cNvSpPr/>
          <p:nvPr/>
        </p:nvSpPr>
        <p:spPr>
          <a:xfrm>
            <a:off x="0" y="1557338"/>
            <a:ext cx="4608513" cy="1547812"/>
          </a:xfrm>
          <a:prstGeom prst="snip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С 1892 г. началась профессиональная подготовка воспитателей, а в 1906 г. были открыты первые летние детские сады (летние детские площадки в городах)</a:t>
            </a:r>
          </a:p>
        </p:txBody>
      </p:sp>
      <p:sp>
        <p:nvSpPr>
          <p:cNvPr id="6" name="Прямоугольник с двумя вырезанными соседними углами 5"/>
          <p:cNvSpPr/>
          <p:nvPr/>
        </p:nvSpPr>
        <p:spPr>
          <a:xfrm>
            <a:off x="4859338" y="2565400"/>
            <a:ext cx="4010025" cy="1304925"/>
          </a:xfrm>
          <a:prstGeom prst="snip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С 1912 г. открыты и специальные загородные лагеря, которые существуют в Финляндии до сих пор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3357563"/>
            <a:ext cx="4284663" cy="1939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В 1919 г. были образованы инспекция детских садов, группы продленного дня для школьников и Ассоциация воспитателей детских садов (позже, отдельно, помощников воспитателя). </a:t>
            </a: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393425">
            <a:off x="5768583" y="163492"/>
            <a:ext cx="2990081" cy="2211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с одним скругленным углом 8"/>
          <p:cNvSpPr/>
          <p:nvPr/>
        </p:nvSpPr>
        <p:spPr>
          <a:xfrm>
            <a:off x="4408488" y="4106863"/>
            <a:ext cx="4572000" cy="2032000"/>
          </a:xfrm>
          <a:prstGeom prst="round1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В 1908 г. была начата педагогическая работа с детьми в больницах (социально-педагогической адаптации и реабилитации детей уделяется и сейчас большое внимание, причем работа строится по-разному в зависимости от типа болезни). </a:t>
            </a:r>
          </a:p>
        </p:txBody>
      </p:sp>
      <p:sp>
        <p:nvSpPr>
          <p:cNvPr id="10" name="Загнутый угол 9"/>
          <p:cNvSpPr/>
          <p:nvPr/>
        </p:nvSpPr>
        <p:spPr>
          <a:xfrm>
            <a:off x="0" y="5661025"/>
            <a:ext cx="4356100" cy="1101725"/>
          </a:xfrm>
          <a:prstGeom prst="foldedCorne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В 1913 г. в дошкольных учреждениях была введена должность педиатра (впоследствии отмененная).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260648"/>
            <a:ext cx="4860032" cy="3746540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Ныне также под влиянием крепнущих связей с мировым сообществом и знакомства с опытом разных стран и культур детские сады становятся все более интегрированными (вместе воспитываются больные и здоровые дети, дети разных национальностей и разного социального происхождения), все меньше в педагогическом процессе организующих моментов и больше разных видов деятельности.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115616" y="3790652"/>
            <a:ext cx="7308304" cy="3067348"/>
          </a:xfrm>
          <a:prstGeom prst="horizontalScroll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Однако существуют и специализированные дошкольные учреждения. Одни из них обслуживают детей с недостатками физического, психического, когнитивного и социального развития (в одной группе такого сада может быть, например, 8 детей и 4 воспитателя). Другие имеют ведущий «профиль». Там, например, очень много времени могут уделять занятиям искусству, иностранным языком и даже футболу.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416769">
            <a:off x="5076056" y="764704"/>
            <a:ext cx="3852936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6057" y="1100495"/>
            <a:ext cx="5454352" cy="17543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New Times Roman"/>
              </a:rPr>
              <a:t>Главной задачей «дневного ухода за маленькими детьми» (именно в такой формулировке в Финляндии был принят закон о дошкольном воспитании в 1973г.) является поддержка родителей в воспитании ребенка. </a:t>
            </a: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11638" y="3319463"/>
            <a:ext cx="4716462" cy="2384425"/>
          </a:xfrm>
          <a:prstGeom prst="wav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Развивая ребенка физически, интеллектуально, социально, необходимо уважать религиозные воззрения родителей или опекунов ребенка.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490850">
            <a:off x="-148880" y="948135"/>
            <a:ext cx="3478765" cy="584775"/>
          </a:xfrm>
          <a:prstGeom prst="rect">
            <a:avLst/>
          </a:prstGeom>
        </p:spPr>
        <p:txBody>
          <a:bodyPr spcFirstLastPara="1">
            <a:prstTxWarp prst="textCircle">
              <a:avLst/>
            </a:prstTxWarp>
            <a:spAutoFit/>
          </a:bodyPr>
          <a:lstStyle/>
          <a:p>
            <a:pPr>
              <a:defRPr/>
            </a:pPr>
            <a:r>
              <a:rPr lang="ru-RU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charset="0"/>
                <a:cs typeface="+mn-cs"/>
              </a:rPr>
              <a:t>Современность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924944"/>
            <a:ext cx="3466356" cy="35433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924300" y="404813"/>
            <a:ext cx="4968875" cy="20304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отличие от среднего и высшего образования, дошкольное воспитание в Финляндии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–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платное. Родители сами выбирают, куда отдать своего ребенка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–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муниципальный, частный или семейный детский садик. Интересно, что оплата везде одинакова и зависит не от престижности дошкольного учреждения, а от доходов семьи.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5732463"/>
            <a:ext cx="4860925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В детские сады Финляндии принимают детей с 9-ти месячного возраста до 7-8 лет.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3141663"/>
            <a:ext cx="5508625" cy="2308225"/>
          </a:xfrm>
          <a:prstGeom prst="homePlate">
            <a:avLst/>
          </a:prstGeom>
          <a:solidFill>
            <a:schemeClr val="accent5">
              <a:lumMod val="9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иногда, как и в России, с местами в саду 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напряженка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»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Такая ситуация встречается в крупных городах - Хельсинки,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Тампере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Турку. Тогда местные муниципальные власти идут на всяческие уловки. Например, ежемесячно выплачивают из бюджета дополнительные 500 евро семье, лишь бы один из родителей оставался с ребенком дома.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3781425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068638"/>
            <a:ext cx="3460750" cy="2592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850" y="4024313"/>
            <a:ext cx="8675688" cy="2247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2000" dirty="0">
                <a:solidFill>
                  <a:schemeClr val="tx1"/>
                </a:solidFill>
                <a:latin typeface="New Times Roman"/>
                <a:cs typeface="Times New Roman" pitchFamily="18" charset="0"/>
              </a:rPr>
              <a:t>На каждого воспитателя детского сада, по закону, приходится по 4 ребенка. Картина, когда на улице играет 20 детей, а между ними гуляет 3-4 воспитателя – привычное дело. </a:t>
            </a:r>
            <a:endParaRPr lang="en-US" sz="2000" dirty="0">
              <a:solidFill>
                <a:schemeClr val="tx1"/>
              </a:solidFill>
              <a:latin typeface="New Times Roman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2000" dirty="0">
                <a:solidFill>
                  <a:schemeClr val="tx1"/>
                </a:solidFill>
                <a:latin typeface="New Times Roman"/>
                <a:cs typeface="Times New Roman" pitchFamily="18" charset="0"/>
              </a:rPr>
              <a:t>В 6-летней возрасте дошколят бесплатно готовят к школе. В Финляндии принят закон, по которому все шестилетние дети имеют право на место в подготовительной к школе группе детского сада или подготовительном классе школы. </a:t>
            </a:r>
            <a:endParaRPr lang="ru-RU" sz="2000" dirty="0">
              <a:solidFill>
                <a:schemeClr val="tx1"/>
              </a:solidFill>
              <a:latin typeface="New Times Roman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504" y="188640"/>
            <a:ext cx="3886200" cy="3390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188640"/>
            <a:ext cx="4127992" cy="3384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</TotalTime>
  <Words>521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</dc:creator>
  <cp:lastModifiedBy>поль</cp:lastModifiedBy>
  <cp:revision>1</cp:revision>
  <dcterms:created xsi:type="dcterms:W3CDTF">2013-04-12T15:18:51Z</dcterms:created>
  <dcterms:modified xsi:type="dcterms:W3CDTF">2013-04-12T15:24:57Z</dcterms:modified>
</cp:coreProperties>
</file>