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8"/>
  </p:notesMasterIdLst>
  <p:sldIdLst>
    <p:sldId id="256" r:id="rId2"/>
    <p:sldId id="263" r:id="rId3"/>
    <p:sldId id="267" r:id="rId4"/>
    <p:sldId id="259" r:id="rId5"/>
    <p:sldId id="268" r:id="rId6"/>
    <p:sldId id="261" r:id="rId7"/>
    <p:sldId id="262" r:id="rId8"/>
    <p:sldId id="269" r:id="rId9"/>
    <p:sldId id="270" r:id="rId10"/>
    <p:sldId id="272" r:id="rId11"/>
    <p:sldId id="273" r:id="rId12"/>
    <p:sldId id="274" r:id="rId13"/>
    <p:sldId id="293" r:id="rId14"/>
    <p:sldId id="276" r:id="rId15"/>
    <p:sldId id="301" r:id="rId16"/>
    <p:sldId id="278" r:id="rId17"/>
    <p:sldId id="280" r:id="rId18"/>
    <p:sldId id="295" r:id="rId19"/>
    <p:sldId id="283" r:id="rId20"/>
    <p:sldId id="284" r:id="rId21"/>
    <p:sldId id="285" r:id="rId22"/>
    <p:sldId id="286" r:id="rId23"/>
    <p:sldId id="287" r:id="rId24"/>
    <p:sldId id="299" r:id="rId25"/>
    <p:sldId id="298" r:id="rId26"/>
    <p:sldId id="29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F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72;&#1088;&#1080;&#1089;&#1072;%202\&#1044;&#1080;&#1072;&#1075;&#1085;&#1086;&#1089;&#1090;&#1080;&#1082;&#1072;%20&#1074;%20&#1090;&#1077;&#1089;&#1090;&#1072;&#1093;\&#1084;&#1086;&#1085;&#1080;&#1090;&#1086;&#1088;&#1080;&#1085;&#1075;%202012%20&#1086;&#1082;&#1090;&#1103;&#1073;&#1088;&#1100;\&#1076;&#1077;&#1083;&#1072;&#1090;&#1100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Лист1!$D$1626</c:f>
              <c:strCache>
                <c:ptCount val="1"/>
                <c:pt idx="0">
                  <c:v>Начало  проекта в %</c:v>
                </c:pt>
              </c:strCache>
            </c:strRef>
          </c:tx>
          <c:cat>
            <c:strRef>
              <c:f>Лист1!$C$1627:$C$1631</c:f>
              <c:strCache>
                <c:ptCount val="5"/>
                <c:pt idx="0">
                  <c:v>Высокий</c:v>
                </c:pt>
                <c:pt idx="1">
                  <c:v>Развитие выше среднего</c:v>
                </c:pt>
                <c:pt idx="2">
                  <c:v>Средний уровень развития</c:v>
                </c:pt>
                <c:pt idx="3">
                  <c:v>Корректирующая работа педагога</c:v>
                </c:pt>
                <c:pt idx="4">
                  <c:v>Требует внимание специалиста</c:v>
                </c:pt>
              </c:strCache>
            </c:strRef>
          </c:cat>
          <c:val>
            <c:numRef>
              <c:f>Лист1!$D$1627:$D$1631</c:f>
              <c:numCache>
                <c:formatCode>General</c:formatCode>
                <c:ptCount val="5"/>
                <c:pt idx="0">
                  <c:v>0</c:v>
                </c:pt>
                <c:pt idx="1">
                  <c:v>34</c:v>
                </c:pt>
                <c:pt idx="2">
                  <c:v>55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Лист1!$E$1626</c:f>
              <c:strCache>
                <c:ptCount val="1"/>
                <c:pt idx="0">
                  <c:v>Конец проекта в %</c:v>
                </c:pt>
              </c:strCache>
            </c:strRef>
          </c:tx>
          <c:cat>
            <c:strRef>
              <c:f>Лист1!$C$1627:$C$1631</c:f>
              <c:strCache>
                <c:ptCount val="5"/>
                <c:pt idx="0">
                  <c:v>Высокий</c:v>
                </c:pt>
                <c:pt idx="1">
                  <c:v>Развитие выше среднего</c:v>
                </c:pt>
                <c:pt idx="2">
                  <c:v>Средний уровень развития</c:v>
                </c:pt>
                <c:pt idx="3">
                  <c:v>Корректирующая работа педагога</c:v>
                </c:pt>
                <c:pt idx="4">
                  <c:v>Требует внимание специалиста</c:v>
                </c:pt>
              </c:strCache>
            </c:strRef>
          </c:cat>
          <c:val>
            <c:numRef>
              <c:f>Лист1!$E$1627:$E$1631</c:f>
              <c:numCache>
                <c:formatCode>General</c:formatCode>
                <c:ptCount val="5"/>
                <c:pt idx="0">
                  <c:v>18</c:v>
                </c:pt>
                <c:pt idx="1">
                  <c:v>36</c:v>
                </c:pt>
                <c:pt idx="2">
                  <c:v>40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</c:ser>
        <c:axId val="67891584"/>
        <c:axId val="67893120"/>
      </c:barChart>
      <c:catAx>
        <c:axId val="67891584"/>
        <c:scaling>
          <c:orientation val="minMax"/>
        </c:scaling>
        <c:axPos val="b"/>
        <c:tickLblPos val="nextTo"/>
        <c:crossAx val="67893120"/>
        <c:crosses val="autoZero"/>
        <c:auto val="1"/>
        <c:lblAlgn val="ctr"/>
        <c:lblOffset val="100"/>
      </c:catAx>
      <c:valAx>
        <c:axId val="67893120"/>
        <c:scaling>
          <c:orientation val="minMax"/>
        </c:scaling>
        <c:axPos val="l"/>
        <c:majorGridlines/>
        <c:numFmt formatCode="General" sourceLinked="1"/>
        <c:tickLblPos val="nextTo"/>
        <c:crossAx val="678915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73170-F106-49D8-AEBD-A3E91130902B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F2FB4-1D72-499A-A797-BF6591216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8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2FB4-1D72-499A-A797-BF6591216A6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5292C-FA84-44FD-8BFB-073577B17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607E-6F18-4525-9866-1846FD0CD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474A-62ED-4FB4-8227-D3C447C1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C0F5-D8E8-41EC-992D-C5A59E1EC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8094E8-691C-48C8-B414-328CD9DE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D5F0-D5E2-4C9E-B598-DAE96A69F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5CA43-352F-405F-9C55-F1BC3E7F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9B4F0-028E-491E-A3D6-A36D629A2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5D46E5-C544-43C6-9B56-213CBF4A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75E97-856B-41E8-A3B4-EA66F9E68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A5BD3-724E-4245-9EFA-8AD9E3E90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73E7842-A61F-4219-A215-D14264292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0" r:id="rId2"/>
    <p:sldLayoutId id="2147484066" r:id="rId3"/>
    <p:sldLayoutId id="2147484061" r:id="rId4"/>
    <p:sldLayoutId id="2147484067" r:id="rId5"/>
    <p:sldLayoutId id="2147484062" r:id="rId6"/>
    <p:sldLayoutId id="2147484068" r:id="rId7"/>
    <p:sldLayoutId id="2147484069" r:id="rId8"/>
    <p:sldLayoutId id="2147484070" r:id="rId9"/>
    <p:sldLayoutId id="2147484063" r:id="rId10"/>
    <p:sldLayoutId id="21474840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85;&#1103;&#1090;&#1080;&#1103;/&#1082;&#1088;&#1072;&#1089;&#1086;&#1090;&#1072;%20&#1080;%20&#1075;&#1086;&#1088;&#1076;&#1086;&#1089;&#1090;&#1100;.doc" TargetMode="External"/><Relationship Id="rId7" Type="http://schemas.openxmlformats.org/officeDocument/2006/relationships/image" Target="../media/image5.jpeg"/><Relationship Id="rId2" Type="http://schemas.openxmlformats.org/officeDocument/2006/relationships/hyperlink" Target="&#1079;&#1072;&#1085;&#1103;&#1090;&#1080;&#1103;/&#1074;%20&#1075;&#1086;&#1089;&#1090;&#1103;&#1093;%20&#1091;%20&#1089;&#1082;&#1072;&#1079;&#1082;&#108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&#1079;&#1072;&#1085;&#1103;&#1090;&#1080;&#1103;/&#1089;&#1086;&#1095;&#1080;&#1085;&#1103;&#1077;&#1084;%20&#1085;&#1086;&#1074;&#1091;&#1102;%20&#1089;&#1082;&#1072;&#1079;&#1082;&#1091;.doc" TargetMode="External"/><Relationship Id="rId4" Type="http://schemas.openxmlformats.org/officeDocument/2006/relationships/hyperlink" Target="&#1079;&#1072;&#1085;&#1103;&#1090;&#1080;&#1103;/&#1082;&#1072;&#1082;%20&#1093;&#1086;&#1088;&#1086;&#1096;&#1086;%20&#1095;&#1090;&#1086;%20&#1077;&#1089;&#1090;&#1100;%20&#1090;&#1077;&#1072;&#1090;&#1088;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85;&#1103;&#1090;&#1080;&#1103;/&#1095;&#1091;&#1082;&#1086;&#1074;&#1089;&#1082;&#1080;&#1081;%20&#1082;&#1074;&#1085;.docx" TargetMode="External"/><Relationship Id="rId2" Type="http://schemas.openxmlformats.org/officeDocument/2006/relationships/hyperlink" Target="&#1079;&#1072;&#1085;&#1103;&#1090;&#1080;&#1103;/&#1091;&#1095;&#1080;&#1084;&#1089;&#1103;%20&#1075;&#1086;&#1074;&#1086;&#1088;&#1080;&#1090;&#1100;%20&#1087;&#1086;%20&#1088;&#1072;&#1079;&#1085;&#1086;&#1084;&#1091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&#1079;&#1072;&#1085;&#1103;&#1090;&#1080;&#1103;/&#1087;&#1086;%20&#1089;&#1083;&#1077;&#1076;&#1072;&#1084;%20&#1086;&#1089;&#1077;&#1085;&#1080;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85;&#1103;&#1090;&#1080;&#1103;/&#1094;&#1072;&#1088;&#1077;&#1074;&#1085;&#1072;%20&#1083;&#1103;&#1075;&#1091;&#1096;&#1082;&#1072;.doc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&#1079;&#1072;&#1085;&#1103;&#1090;&#1080;&#1103;/&#1084;&#1072;&#1083;&#1099;&#1077;%20&#1092;&#1086;&#1083;&#1100;&#1082;&#1083;&#1086;&#1088;&#1085;&#1099;&#1077;%20&#1092;&#1086;&#1088;&#1084;&#1099;.d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79;&#1072;&#1085;&#1103;&#1090;&#1080;&#1103;/&#1082;&#1086;&#1096;&#1082;&#1080;&#1085;%20&#1076;&#1086;&#1084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85;&#1103;&#1090;&#1080;&#1103;/&#1082;&#1086;&#1085;&#1089;&#1091;&#1083;&#1100;&#1090;&#1072;&#1094;&#1080;&#1103;%20&#1089;&#1074;&#1103;&#1079;&#1085;&#1072;&#1103;%20&#1088;&#1077;&#1095;&#1100;.doc" TargetMode="External"/><Relationship Id="rId2" Type="http://schemas.openxmlformats.org/officeDocument/2006/relationships/hyperlink" Target="&#1079;&#1072;&#1085;&#1103;&#1090;&#1080;&#1103;/&#1082;&#1086;&#1085;&#1089;&#1091;&#1083;&#1100;&#1090;&#1072;&#1094;&#1080;&#1103;%20&#1080;&#1075;&#1088;&#1099;%20&#1089;%20&#1084;&#1103;&#1095;&#1086;&#1084;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79;&#1072;&#1085;&#1103;&#1090;&#1080;&#1103;/&#1087;&#1072;&#1083;&#1100;&#1094;&#1099;%20&#1087;&#1086;&#1084;&#1086;&#1075;&#1072;&#1102;&#1090;%20&#1075;&#1086;&#1074;&#1086;&#1088;&#1080;&#1090;&#1100;%20&#1082;&#1086;&#1085;&#1089;&#1091;&#1083;&#1100;&#1090;&#1072;&#1094;&#1080;&#1103;.doc" TargetMode="External"/><Relationship Id="rId2" Type="http://schemas.openxmlformats.org/officeDocument/2006/relationships/hyperlink" Target="&#1079;&#1072;&#1085;&#1103;&#1090;&#1080;&#1103;/&#1082;&#1086;&#1085;&#1089;&#1091;&#1083;&#1100;&#1090;&#1072;&#1094;&#1080;&#1103;%20%20&#1090;&#1077;&#1072;&#1090;&#1088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79;&#1072;&#1085;&#1103;&#1090;&#1080;&#1103;/&#1088;&#1080;&#1090;&#1084;&#1080;&#1095;&#1077;&#1089;&#1082;&#1080;&#1077;%20&#1076;&#1074;&#1080;&#1078;&#1077;&#1085;&#1080;&#1103;%20&#1082;&#1086;&#1085;&#1089;&#1091;&#1083;&#1100;&#1090;&#1072;&#1094;&#1080;&#1103;.doc" TargetMode="External"/><Relationship Id="rId4" Type="http://schemas.openxmlformats.org/officeDocument/2006/relationships/hyperlink" Target="&#1079;&#1072;&#1085;&#1103;&#1090;&#1080;&#1103;/&#1044;&#1042;&#1048;&#1046;&#1045;&#1053;&#1048;&#1045;-&#1101;&#1090;&#1086;%20&#1078;&#1080;&#1079;&#1085;&#1100;.do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Педагогический проект: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338" y="2249488"/>
            <a:ext cx="8061325" cy="2822575"/>
          </a:xfrm>
        </p:spPr>
        <p:txBody>
          <a:bodyPr/>
          <a:lstStyle/>
          <a:p>
            <a:pPr marL="26988" algn="ctr" eaLnBrk="1" hangingPunct="1"/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«Развитие связной речи посредством театрализованной деятельности»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/>
                </a:solidFill>
                <a:latin typeface="Monotype Corsiva" pitchFamily="66" charset="0"/>
              </a:rPr>
              <a:t>Проблемные вопросы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построить работу  по обучению связанного пересказа в театрализованной деятельности?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 разнообразные  литературные жанры  влияют  на  выразительность речи и обогащают словарный запас ребенка?</a:t>
            </a:r>
          </a:p>
          <a:p>
            <a:pPr eaLnBrk="1" hangingPunct="1"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sz="2400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Char char="ü"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Содержательные вопросы</a:t>
            </a:r>
            <a:endParaRPr lang="ru-RU" sz="6000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 научить ребенка  связанно, последовательно излагать свои мысли и пересказывать текст от лица героя?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учить детей взаимодействию друг с другом при разучивании роли?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 создать развивающую среду в группе  для развития театрализованной деятельности?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Какие литературные жанры будут способствовать насыщению речи детей и развитию словарного запаса?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обогащение образными выражениями речи ребенка будет влиять на  богатство его речи?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534400" cy="844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chemeClr val="tx2"/>
                </a:solidFill>
                <a:latin typeface="Monotype Corsiva" pitchFamily="66" charset="0"/>
              </a:rPr>
              <a:t>I.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Организационно-подготовительный этап  (сентябрь </a:t>
            </a:r>
            <a:r>
              <a:rPr lang="en-US" dirty="0" smtClean="0">
                <a:solidFill>
                  <a:schemeClr val="tx2"/>
                </a:solidFill>
                <a:latin typeface="Monotype Corsiva" pitchFamily="66" charset="0"/>
              </a:rPr>
              <a:t> - 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октябрь2011 г.)</a:t>
            </a: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Постановка проблемы (наблюдение за деятельностью детей, беседы с родителями, педагогами).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Изучение  и анализ методической и периодической литературы по теме.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Подготовка и проведение диагностики детей (первичная)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Обоснование актуальности проекта.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Формирование основополагающего вопроса и замысла проекта.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Определение   целей и задач проекта.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Проектирование основных  направлений деятельности проекта.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Разработка перспективного планирования.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Разработка   конспектов  непосредственно – образовательной деятельности.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9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II.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Практический (ноябрь 2011г.- апрель2012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Проведение  непосредственно – образовательной деятельности.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Использование элементов театрализации в режимных моментах.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Проведение консультаций для родителей 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Работа кружка «Фантазия».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Оформление папки-передвижки для родителей на тему:  «Театр в жизни ребенка 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Monotype Corsiva" pitchFamily="66" charset="0"/>
              </a:rPr>
              <a:t>Оформление  театрализованного уголка(совместно с детьми и родителями).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Monotype Corsiva" pitchFamily="66" charset="0"/>
              </a:rPr>
              <a:t>Изготовление  кукол для театра(совместно с детьми).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/>
                </a:solidFill>
                <a:latin typeface="Monotype Corsiva" pitchFamily="66" charset="0"/>
              </a:rPr>
              <a:t>III</a:t>
            </a: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>. Заключительный этап </a:t>
            </a:r>
            <a:b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Monotype Corsiva" pitchFamily="66" charset="0"/>
              </a:rPr>
              <a:t>(март – май 2012 г.)</a:t>
            </a:r>
            <a:endParaRPr lang="ru-RU" sz="44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Проведение итогового мероприятия «Кошкин дом».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 smtClean="0">
                <a:latin typeface="Monotype Corsiva" pitchFamily="66" charset="0"/>
                <a:cs typeface="Times New Roman" pitchFamily="18" charset="0"/>
              </a:rPr>
              <a:t>Подготовка и проведение итоговой диагностики детей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Monotype Corsiva" pitchFamily="66" charset="0"/>
              </a:rPr>
              <a:t>Анализ и подготовка к презентации результатов  исследования.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sz="3600" dirty="0" smtClean="0"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dirty="0" smtClean="0">
              <a:solidFill>
                <a:srgbClr val="7B9899"/>
              </a:solidFill>
              <a:latin typeface="Monotype Corsiva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893175" cy="49704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00063" y="1714500"/>
            <a:ext cx="3024187" cy="16557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latin typeface="Monotype Corsiva" pitchFamily="66" charset="0"/>
              </a:rPr>
              <a:t>Непосредственно – </a:t>
            </a:r>
          </a:p>
          <a:p>
            <a:pPr algn="ctr">
              <a:defRPr/>
            </a:pPr>
            <a:r>
              <a:rPr lang="ru-RU" sz="2400" dirty="0" smtClean="0">
                <a:latin typeface="Monotype Corsiva" pitchFamily="66" charset="0"/>
              </a:rPr>
              <a:t>образовательная </a:t>
            </a:r>
          </a:p>
          <a:p>
            <a:pPr algn="ctr">
              <a:defRPr/>
            </a:pPr>
            <a:r>
              <a:rPr lang="ru-RU" sz="2400" dirty="0" smtClean="0">
                <a:latin typeface="Monotype Corsiva" pitchFamily="66" charset="0"/>
              </a:rPr>
              <a:t>деятельность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3786188" y="1714500"/>
            <a:ext cx="2447925" cy="7207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smtClean="0">
                <a:latin typeface="Monotype Corsiva" pitchFamily="66" charset="0"/>
              </a:rPr>
              <a:t>Режимные моменты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0726" name="Oval 7"/>
          <p:cNvSpPr>
            <a:spLocks noChangeArrowheads="1"/>
          </p:cNvSpPr>
          <p:nvPr/>
        </p:nvSpPr>
        <p:spPr bwMode="auto">
          <a:xfrm>
            <a:off x="6500813" y="1785938"/>
            <a:ext cx="2303462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Кружковая  работа</a:t>
            </a:r>
          </a:p>
        </p:txBody>
      </p:sp>
      <p:sp>
        <p:nvSpPr>
          <p:cNvPr id="30727" name="Oval 13"/>
          <p:cNvSpPr>
            <a:spLocks noChangeArrowheads="1"/>
          </p:cNvSpPr>
          <p:nvPr/>
        </p:nvSpPr>
        <p:spPr bwMode="auto">
          <a:xfrm>
            <a:off x="571472" y="428625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Индивидуальная работа</a:t>
            </a:r>
          </a:p>
        </p:txBody>
      </p:sp>
      <p:sp>
        <p:nvSpPr>
          <p:cNvPr id="30728" name="Oval 14"/>
          <p:cNvSpPr>
            <a:spLocks noChangeArrowheads="1"/>
          </p:cNvSpPr>
          <p:nvPr/>
        </p:nvSpPr>
        <p:spPr bwMode="auto">
          <a:xfrm>
            <a:off x="3429000" y="3429000"/>
            <a:ext cx="2808288" cy="11525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Коррекционная работа</a:t>
            </a:r>
          </a:p>
        </p:txBody>
      </p:sp>
      <p:sp>
        <p:nvSpPr>
          <p:cNvPr id="30729" name="Oval 15"/>
          <p:cNvSpPr>
            <a:spLocks noChangeArrowheads="1"/>
          </p:cNvSpPr>
          <p:nvPr/>
        </p:nvSpPr>
        <p:spPr bwMode="auto">
          <a:xfrm>
            <a:off x="6357950" y="4714885"/>
            <a:ext cx="2516175" cy="107156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Развлечения</a:t>
            </a:r>
          </a:p>
        </p:txBody>
      </p:sp>
      <p:sp>
        <p:nvSpPr>
          <p:cNvPr id="25622" name="Line 19"/>
          <p:cNvSpPr>
            <a:spLocks noChangeShapeType="1"/>
          </p:cNvSpPr>
          <p:nvPr/>
        </p:nvSpPr>
        <p:spPr bwMode="auto">
          <a:xfrm flipH="1">
            <a:off x="1428750" y="1071563"/>
            <a:ext cx="17145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0"/>
          <p:cNvSpPr>
            <a:spLocks noChangeShapeType="1"/>
          </p:cNvSpPr>
          <p:nvPr/>
        </p:nvSpPr>
        <p:spPr bwMode="auto">
          <a:xfrm>
            <a:off x="4643438" y="1143000"/>
            <a:ext cx="142875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1"/>
          <p:cNvSpPr>
            <a:spLocks noChangeShapeType="1"/>
          </p:cNvSpPr>
          <p:nvPr/>
        </p:nvSpPr>
        <p:spPr bwMode="auto">
          <a:xfrm>
            <a:off x="6215063" y="1143000"/>
            <a:ext cx="1274762" cy="592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2"/>
          <p:cNvSpPr>
            <a:spLocks noChangeShapeType="1"/>
          </p:cNvSpPr>
          <p:nvPr/>
        </p:nvSpPr>
        <p:spPr bwMode="auto">
          <a:xfrm>
            <a:off x="5500688" y="1143001"/>
            <a:ext cx="1785956" cy="35718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23"/>
          <p:cNvSpPr>
            <a:spLocks noChangeShapeType="1"/>
          </p:cNvSpPr>
          <p:nvPr/>
        </p:nvSpPr>
        <p:spPr bwMode="auto">
          <a:xfrm>
            <a:off x="1760538" y="3357563"/>
            <a:ext cx="4603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24"/>
          <p:cNvSpPr>
            <a:spLocks noChangeShapeType="1"/>
          </p:cNvSpPr>
          <p:nvPr/>
        </p:nvSpPr>
        <p:spPr bwMode="auto">
          <a:xfrm flipH="1">
            <a:off x="4714875" y="2428875"/>
            <a:ext cx="239713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56" y="285728"/>
            <a:ext cx="5857875" cy="914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Реализация проекта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dirty="0" smtClean="0">
              <a:solidFill>
                <a:srgbClr val="7B9899"/>
              </a:solidFill>
              <a:latin typeface="Monotype Corsiva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893175" cy="49704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00063" y="1714500"/>
            <a:ext cx="3024187" cy="16557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Занятия</a:t>
            </a:r>
          </a:p>
        </p:txBody>
      </p:sp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3786188" y="1714500"/>
            <a:ext cx="2447925" cy="7207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Диагностика</a:t>
            </a:r>
          </a:p>
        </p:txBody>
      </p:sp>
      <p:sp>
        <p:nvSpPr>
          <p:cNvPr id="30726" name="Oval 7"/>
          <p:cNvSpPr>
            <a:spLocks noChangeArrowheads="1"/>
          </p:cNvSpPr>
          <p:nvPr/>
        </p:nvSpPr>
        <p:spPr bwMode="auto">
          <a:xfrm>
            <a:off x="6500813" y="1785938"/>
            <a:ext cx="2303462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Кружковая  работа</a:t>
            </a:r>
          </a:p>
        </p:txBody>
      </p:sp>
      <p:sp>
        <p:nvSpPr>
          <p:cNvPr id="30727" name="Oval 13"/>
          <p:cNvSpPr>
            <a:spLocks noChangeArrowheads="1"/>
          </p:cNvSpPr>
          <p:nvPr/>
        </p:nvSpPr>
        <p:spPr bwMode="auto">
          <a:xfrm>
            <a:off x="571472" y="428625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Индивидуальная работа</a:t>
            </a:r>
          </a:p>
        </p:txBody>
      </p:sp>
      <p:sp>
        <p:nvSpPr>
          <p:cNvPr id="30728" name="Oval 14"/>
          <p:cNvSpPr>
            <a:spLocks noChangeArrowheads="1"/>
          </p:cNvSpPr>
          <p:nvPr/>
        </p:nvSpPr>
        <p:spPr bwMode="auto">
          <a:xfrm>
            <a:off x="3429000" y="3429000"/>
            <a:ext cx="2808288" cy="11525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Коррекционная работа</a:t>
            </a:r>
          </a:p>
        </p:txBody>
      </p:sp>
      <p:sp>
        <p:nvSpPr>
          <p:cNvPr id="30729" name="Oval 15"/>
          <p:cNvSpPr>
            <a:spLocks noChangeArrowheads="1"/>
          </p:cNvSpPr>
          <p:nvPr/>
        </p:nvSpPr>
        <p:spPr bwMode="auto">
          <a:xfrm>
            <a:off x="6858000" y="5286375"/>
            <a:ext cx="2016125" cy="7921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Monotype Corsiva" pitchFamily="66" charset="0"/>
              </a:rPr>
              <a:t>Развлечения</a:t>
            </a:r>
          </a:p>
        </p:txBody>
      </p:sp>
      <p:sp>
        <p:nvSpPr>
          <p:cNvPr id="25622" name="Line 19"/>
          <p:cNvSpPr>
            <a:spLocks noChangeShapeType="1"/>
          </p:cNvSpPr>
          <p:nvPr/>
        </p:nvSpPr>
        <p:spPr bwMode="auto">
          <a:xfrm flipH="1">
            <a:off x="1428750" y="1071563"/>
            <a:ext cx="17145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0"/>
          <p:cNvSpPr>
            <a:spLocks noChangeShapeType="1"/>
          </p:cNvSpPr>
          <p:nvPr/>
        </p:nvSpPr>
        <p:spPr bwMode="auto">
          <a:xfrm>
            <a:off x="4643438" y="1143000"/>
            <a:ext cx="142875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1"/>
          <p:cNvSpPr>
            <a:spLocks noChangeShapeType="1"/>
          </p:cNvSpPr>
          <p:nvPr/>
        </p:nvSpPr>
        <p:spPr bwMode="auto">
          <a:xfrm>
            <a:off x="6215063" y="1143000"/>
            <a:ext cx="1274762" cy="592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2"/>
          <p:cNvSpPr>
            <a:spLocks noChangeShapeType="1"/>
          </p:cNvSpPr>
          <p:nvPr/>
        </p:nvSpPr>
        <p:spPr bwMode="auto">
          <a:xfrm>
            <a:off x="5500688" y="1143000"/>
            <a:ext cx="1928812" cy="421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23"/>
          <p:cNvSpPr>
            <a:spLocks noChangeShapeType="1"/>
          </p:cNvSpPr>
          <p:nvPr/>
        </p:nvSpPr>
        <p:spPr bwMode="auto">
          <a:xfrm>
            <a:off x="1760538" y="3357563"/>
            <a:ext cx="4603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24"/>
          <p:cNvSpPr>
            <a:spLocks noChangeShapeType="1"/>
          </p:cNvSpPr>
          <p:nvPr/>
        </p:nvSpPr>
        <p:spPr bwMode="auto">
          <a:xfrm flipH="1">
            <a:off x="4714875" y="2428875"/>
            <a:ext cx="239713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57356" y="285728"/>
            <a:ext cx="5857875" cy="914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Работа с детьми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</a:rPr>
              <a:t>Виды занятий: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1149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latin typeface="Monotype Corsiva" pitchFamily="66" charset="0"/>
              </a:rPr>
              <a:t>Познавательные: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2" action="ppaction://hlinkfile"/>
              </a:rPr>
              <a:t>«В гостях у сказки»;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3" action="ppaction://hlinkfile"/>
              </a:rPr>
              <a:t>«Красота и гордость;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4" action="ppaction://hlinkfile"/>
              </a:rPr>
              <a:t>«Как хорошо, что есть театр»;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5" action="ppaction://hlinkfile"/>
              </a:rPr>
              <a:t>«Сочиняем новую сказку».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67158" y="3429000"/>
            <a:ext cx="3519090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214942" y="2857496"/>
            <a:ext cx="3500462" cy="314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4" name="Picture 6" descr="C:\Documents and Settings\Admin\Рабочий стол\игрушки\SDC1244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43563" y="3357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4" descr="C:\Documents and Settings\Admin\Рабочий стол\игрушки\SDC1245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85875" y="40005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28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>Комплексные занятия:</a:t>
            </a:r>
            <a:br>
              <a:rPr lang="ru-RU" sz="5300" dirty="0" smtClean="0">
                <a:latin typeface="Monotype Corsiva" pitchFamily="66" charset="0"/>
              </a:rPr>
            </a:br>
            <a:endParaRPr lang="ru-RU" sz="53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642938"/>
            <a:ext cx="8229600" cy="54752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2" action="ppaction://hlinkfile"/>
              </a:rPr>
              <a:t>«Учимся говорить по - разному».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3" action="ppaction://hlinkfile"/>
              </a:rPr>
              <a:t>«У дедушки Корнея».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4" action="ppaction://hlinkfile"/>
              </a:rPr>
              <a:t>«По следам осени».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None/>
            </a:pP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142976" y="2928934"/>
            <a:ext cx="3571900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5" name="Picture 6" descr="C:\Documents and Settings\Admin\Рабочий стол\игрушки\SDC1317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71625" y="3500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5429256" y="3143248"/>
            <a:ext cx="3429024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59" name="Picture 9" descr="C:\Documents and Settings\Admin\Рабочий стол\игрушки\SDC1318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57875" y="36433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1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>Комплексные занятия:</a:t>
            </a:r>
            <a:br>
              <a:rPr lang="ru-RU" sz="5300" dirty="0" smtClean="0">
                <a:latin typeface="Monotype Corsiva" pitchFamily="66" charset="0"/>
              </a:rPr>
            </a:br>
            <a:endParaRPr lang="ru-RU" sz="53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785813"/>
            <a:ext cx="8229600" cy="53308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3" action="ppaction://hlinkfile"/>
              </a:rPr>
              <a:t>«Царевна - лягушка».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  <a:hlinkClick r:id="rId4" action="ppaction://hlinkfile"/>
              </a:rPr>
              <a:t>«Малые фольклорные формы».</a:t>
            </a: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928662" y="3429000"/>
            <a:ext cx="3571900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072066" y="2714620"/>
            <a:ext cx="3571900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682" name="Picture 6" descr="C:\Documents and Settings\Admin\Рабочий стол\игрушки\SDC1317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72125" y="3286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 descr="C:\Documents and Settings\Admin\Рабочий стол\игрушки\SDC124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40005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нужные занятия\SAM_02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000504"/>
            <a:ext cx="3000395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Творческое название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latin typeface="Monotype Corsiva" pitchFamily="66" charset="0"/>
              </a:rPr>
              <a:t>«Играем в сказку»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4" name="Picture 4" descr="H:\нужные занятия\SAM_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28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</a:br>
            <a:r>
              <a:rPr lang="ru-RU" sz="6700" dirty="0" smtClean="0">
                <a:solidFill>
                  <a:schemeClr val="tx2"/>
                </a:solidFill>
                <a:latin typeface="Monotype Corsiva" pitchFamily="66" charset="0"/>
              </a:rPr>
              <a:t>Развлечения</a:t>
            </a:r>
            <a:endParaRPr lang="ru-RU" sz="6700" dirty="0">
              <a:solidFill>
                <a:schemeClr val="tx2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229600" cy="4524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«</a:t>
            </a:r>
            <a:r>
              <a:rPr lang="ru-RU" sz="2800" dirty="0" smtClean="0">
                <a:latin typeface="Monotype Corsiva" pitchFamily="66" charset="0"/>
                <a:hlinkClick r:id="rId2" action="ppaction://hlinkfile"/>
              </a:rPr>
              <a:t>Игра-драматизация</a:t>
            </a:r>
            <a:r>
              <a:rPr lang="ru-RU" sz="2800" dirty="0" smtClean="0">
                <a:latin typeface="Monotype Corsiva" pitchFamily="66" charset="0"/>
              </a:rPr>
              <a:t> «Кошкин дом».</a:t>
            </a:r>
          </a:p>
          <a:p>
            <a:pPr eaLnBrk="1" hangingPunct="1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57224" y="3071810"/>
            <a:ext cx="3571900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14942" y="2571744"/>
            <a:ext cx="3571900" cy="321471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6" name="Picture 4" descr="C:\Documents and Settings\Admin\Рабочий стол\игрушки\SDC13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571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5" descr="C:\Documents and Settings\Admin\Рабочий стол\игрушки\SDC124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0" y="3071813"/>
            <a:ext cx="2952749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H:\таня\Клумбы, костюмы\SDC11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89" y="3571877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7B9899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B9899"/>
                </a:solidFill>
                <a:latin typeface="Monotype Corsiva" pitchFamily="66" charset="0"/>
              </a:rPr>
            </a:br>
            <a:endParaRPr lang="ru-RU" sz="4800" dirty="0" smtClean="0">
              <a:solidFill>
                <a:srgbClr val="7B9899"/>
              </a:solidFill>
              <a:latin typeface="Monotype Corsiva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642909" y="1857364"/>
            <a:ext cx="4071967" cy="192882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000496" y="4286256"/>
            <a:ext cx="4824412" cy="171132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357813" y="1643063"/>
            <a:ext cx="3311525" cy="18018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3" name="Text Box 8"/>
          <p:cNvSpPr txBox="1">
            <a:spLocks noChangeArrowheads="1"/>
          </p:cNvSpPr>
          <p:nvPr/>
        </p:nvSpPr>
        <p:spPr bwMode="auto">
          <a:xfrm>
            <a:off x="900113" y="1928802"/>
            <a:ext cx="3743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             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Консультация: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«Развитие </a:t>
            </a:r>
            <a:r>
              <a:rPr lang="ru-RU" sz="2400" dirty="0" smtClean="0">
                <a:latin typeface="Monotype Corsiva" pitchFamily="66" charset="0"/>
                <a:hlinkClick r:id="rId2" action="ppaction://hlinkfile"/>
              </a:rPr>
              <a:t>грамматического</a:t>
            </a:r>
            <a:r>
              <a:rPr lang="ru-RU" sz="2400" dirty="0" smtClean="0">
                <a:latin typeface="Monotype Corsiva" pitchFamily="66" charset="0"/>
              </a:rPr>
              <a:t> строя речи. Игры с мячом»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0734" name="Text Box 10"/>
          <p:cNvSpPr txBox="1">
            <a:spLocks noChangeArrowheads="1"/>
          </p:cNvSpPr>
          <p:nvPr/>
        </p:nvSpPr>
        <p:spPr bwMode="auto">
          <a:xfrm>
            <a:off x="4143372" y="4429132"/>
            <a:ext cx="40338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/>
              <a:t>   </a:t>
            </a:r>
            <a:r>
              <a:rPr lang="ru-RU" sz="2000" dirty="0" smtClean="0">
                <a:latin typeface="Monotype Corsiva" pitchFamily="66" charset="0"/>
                <a:hlinkClick r:id="rId3" action="ppaction://hlinkfile"/>
              </a:rPr>
              <a:t>Выступление </a:t>
            </a:r>
            <a:r>
              <a:rPr lang="ru-RU" sz="2000" dirty="0">
                <a:latin typeface="Monotype Corsiva" pitchFamily="66" charset="0"/>
                <a:hlinkClick r:id="rId3" action="ppaction://hlinkfile"/>
              </a:rPr>
              <a:t>на педагогическом совете   </a:t>
            </a:r>
            <a:r>
              <a:rPr lang="ru-RU" sz="2000" dirty="0" smtClean="0">
                <a:latin typeface="Monotype Corsiva" pitchFamily="66" charset="0"/>
                <a:hlinkClick r:id="rId3" action="ppaction://hlinkfile"/>
              </a:rPr>
              <a:t>«Развитие </a:t>
            </a:r>
            <a:r>
              <a:rPr lang="ru-RU" sz="2000" b="1" dirty="0" smtClean="0">
                <a:latin typeface="Monotype Corsiva" pitchFamily="66" charset="0"/>
                <a:hlinkClick r:id="rId3" action="ppaction://hlinkfile"/>
              </a:rPr>
              <a:t>речи </a:t>
            </a:r>
            <a:r>
              <a:rPr lang="ru-RU" sz="2000" dirty="0" smtClean="0">
                <a:latin typeface="Monotype Corsiva" pitchFamily="66" charset="0"/>
                <a:hlinkClick r:id="rId3" action="ppaction://hlinkfile"/>
              </a:rPr>
              <a:t>посредством театрально игровой деятельности</a:t>
            </a:r>
            <a:r>
              <a:rPr lang="ru-RU" sz="2000" dirty="0" smtClean="0">
                <a:latin typeface="Monotype Corsiva" pitchFamily="66" charset="0"/>
              </a:rPr>
              <a:t>» 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5286380" y="1643050"/>
            <a:ext cx="34353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   </a:t>
            </a:r>
          </a:p>
          <a:p>
            <a:pPr algn="ctr"/>
            <a:r>
              <a:rPr lang="ru-RU" sz="2400" dirty="0"/>
              <a:t>   </a:t>
            </a:r>
            <a:r>
              <a:rPr lang="ru-RU" sz="2400" dirty="0">
                <a:latin typeface="Monotype Corsiva" pitchFamily="66" charset="0"/>
              </a:rPr>
              <a:t>Открытое занятие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          </a:t>
            </a:r>
            <a:r>
              <a:rPr lang="ru-RU" sz="2400" dirty="0" smtClean="0">
                <a:latin typeface="Monotype Corsiva" pitchFamily="66" charset="0"/>
              </a:rPr>
              <a:t>«Играем в сказку»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0736" name="Line 13"/>
          <p:cNvSpPr>
            <a:spLocks noChangeShapeType="1"/>
          </p:cNvSpPr>
          <p:nvPr/>
        </p:nvSpPr>
        <p:spPr bwMode="auto">
          <a:xfrm flipH="1">
            <a:off x="1714479" y="1071562"/>
            <a:ext cx="2214583" cy="857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 flipH="1">
            <a:off x="4929190" y="1142984"/>
            <a:ext cx="71438" cy="3286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8" name="Line 15"/>
          <p:cNvSpPr>
            <a:spLocks noChangeShapeType="1"/>
          </p:cNvSpPr>
          <p:nvPr/>
        </p:nvSpPr>
        <p:spPr bwMode="auto">
          <a:xfrm>
            <a:off x="5429250" y="1143000"/>
            <a:ext cx="142875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28813" y="214313"/>
            <a:ext cx="621506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Работа с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педагогами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96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800" dirty="0" smtClean="0">
              <a:solidFill>
                <a:srgbClr val="7B9899"/>
              </a:solidFill>
              <a:latin typeface="Monotype Corsiva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714348" y="1285875"/>
            <a:ext cx="3000396" cy="114299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Консультация для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Группы родителей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hlinkClick r:id="rId2" action="ppaction://hlinkfile"/>
              </a:rPr>
              <a:t>«Театр в кругу семьи».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5786446" y="1428737"/>
            <a:ext cx="2928958" cy="12144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dirty="0">
                <a:latin typeface="Monotype Corsiva" pitchFamily="66" charset="0"/>
                <a:hlinkClick r:id="rId3" action="ppaction://hlinkfile"/>
              </a:rPr>
              <a:t>Индивидуальная консультация </a:t>
            </a:r>
          </a:p>
          <a:p>
            <a:pPr algn="ctr">
              <a:defRPr/>
            </a:pPr>
            <a:r>
              <a:rPr lang="ru-RU" sz="1600" dirty="0">
                <a:latin typeface="Monotype Corsiva" pitchFamily="66" charset="0"/>
                <a:hlinkClick r:id="rId3" action="ppaction://hlinkfile"/>
              </a:rPr>
              <a:t>для </a:t>
            </a:r>
            <a:r>
              <a:rPr lang="ru-RU" sz="1600" dirty="0" smtClean="0">
                <a:latin typeface="Monotype Corsiva" pitchFamily="66" charset="0"/>
                <a:hlinkClick r:id="rId3" action="ppaction://hlinkfile"/>
              </a:rPr>
              <a:t>родителей</a:t>
            </a:r>
          </a:p>
          <a:p>
            <a:pPr algn="ctr">
              <a:defRPr/>
            </a:pPr>
            <a:r>
              <a:rPr lang="ru-RU" sz="1600" dirty="0" smtClean="0">
                <a:latin typeface="Monotype Corsiva" pitchFamily="66" charset="0"/>
                <a:hlinkClick r:id="rId3" action="ppaction://hlinkfile"/>
              </a:rPr>
              <a:t> «Пальцы помогают говорить</a:t>
            </a:r>
            <a:r>
              <a:rPr lang="ru-RU" sz="1600" dirty="0" smtClean="0">
                <a:latin typeface="Monotype Corsiva" pitchFamily="66" charset="0"/>
              </a:rPr>
              <a:t>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31750" name="Oval 8"/>
          <p:cNvSpPr>
            <a:spLocks noChangeArrowheads="1"/>
          </p:cNvSpPr>
          <p:nvPr/>
        </p:nvSpPr>
        <p:spPr bwMode="auto">
          <a:xfrm>
            <a:off x="857224" y="3071810"/>
            <a:ext cx="3571900" cy="14287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 Дни открытых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дверей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Театрализованное представление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«Кошкин дом»</a:t>
            </a:r>
          </a:p>
        </p:txBody>
      </p:sp>
      <p:sp>
        <p:nvSpPr>
          <p:cNvPr id="31751" name="Oval 9"/>
          <p:cNvSpPr>
            <a:spLocks noChangeArrowheads="1"/>
          </p:cNvSpPr>
          <p:nvPr/>
        </p:nvSpPr>
        <p:spPr bwMode="auto">
          <a:xfrm>
            <a:off x="5429256" y="3000372"/>
            <a:ext cx="3317870" cy="157163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hlinkClick r:id="rId4" action="ppaction://hlinkfile"/>
              </a:rPr>
              <a:t>Оформление папки-  передвижки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hlinkClick r:id="rId4" action="ppaction://hlinkfile"/>
              </a:rPr>
              <a:t>«Движение – это жизнь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760" name="Text Box 13"/>
          <p:cNvSpPr txBox="1">
            <a:spLocks noChangeArrowheads="1"/>
          </p:cNvSpPr>
          <p:nvPr/>
        </p:nvSpPr>
        <p:spPr bwMode="auto">
          <a:xfrm>
            <a:off x="5435600" y="1196975"/>
            <a:ext cx="280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219700" y="3335338"/>
            <a:ext cx="3168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     </a:t>
            </a:r>
          </a:p>
          <a:p>
            <a:endParaRPr lang="ru-RU" sz="2400"/>
          </a:p>
          <a:p>
            <a:r>
              <a:rPr lang="ru-RU" sz="2400">
                <a:latin typeface="Monotype Corsiva" pitchFamily="66" charset="0"/>
              </a:rPr>
              <a:t> </a:t>
            </a:r>
          </a:p>
          <a:p>
            <a:endParaRPr lang="ru-RU" sz="2400">
              <a:latin typeface="Monotype Corsiva" pitchFamily="66" charset="0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1857356" y="1071546"/>
            <a:ext cx="1142998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000760" y="1214422"/>
            <a:ext cx="928694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3000364" y="1285861"/>
            <a:ext cx="1000132" cy="185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500694" y="1285860"/>
            <a:ext cx="1071570" cy="171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357166"/>
            <a:ext cx="5715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Работа с родителями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143240" y="2000240"/>
            <a:ext cx="3214710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  <a:hlinkClick r:id="rId5" action="ppaction://hlinkfile"/>
              </a:rPr>
              <a:t>Консультация для родителей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  <a:hlinkClick r:id="rId5" action="ppaction://hlinkfile"/>
              </a:rPr>
              <a:t>«Ритмические движения   как средство развития речи»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1600" dirty="0">
              <a:latin typeface="Monotype Corsiva" pitchFamily="66" charset="0"/>
            </a:endParaRPr>
          </a:p>
        </p:txBody>
      </p:sp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rot="5400000">
            <a:off x="4412058" y="1625191"/>
            <a:ext cx="713586" cy="36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14348" y="4857760"/>
            <a:ext cx="3429024" cy="13430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Monotype Corsiva" pitchFamily="66" charset="0"/>
              </a:rPr>
              <a:t>Размещение на сайте консультаций для родителей</a:t>
            </a:r>
            <a:endParaRPr lang="ru-RU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86314" y="4643446"/>
            <a:ext cx="3429024" cy="12858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Mongolian Baiti" pitchFamily="66" charset="0"/>
              </a:rPr>
              <a:t>Совместная работа с родителями</a:t>
            </a:r>
            <a:endParaRPr lang="ru-RU" dirty="0">
              <a:solidFill>
                <a:schemeClr val="tx1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5400000">
            <a:off x="250001" y="1821645"/>
            <a:ext cx="4071966" cy="28575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4071934" y="2928934"/>
            <a:ext cx="3500462" cy="21431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Результаты диагностики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ru-RU" sz="3200"/>
          </a:p>
        </p:txBody>
      </p:sp>
      <p:graphicFrame>
        <p:nvGraphicFramePr>
          <p:cNvPr id="44111" name="Group 79"/>
          <p:cNvGraphicFramePr>
            <a:graphicFrameLocks noGrp="1"/>
          </p:cNvGraphicFramePr>
          <p:nvPr/>
        </p:nvGraphicFramePr>
        <p:xfrm>
          <a:off x="250825" y="6813550"/>
          <a:ext cx="9001125" cy="640080"/>
        </p:xfrm>
        <a:graphic>
          <a:graphicData uri="http://schemas.openxmlformats.org/drawingml/2006/table">
            <a:tbl>
              <a:tblPr/>
              <a:tblGrid>
                <a:gridCol w="90011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426253260"/>
              </p:ext>
            </p:extLst>
          </p:nvPr>
        </p:nvGraphicFramePr>
        <p:xfrm>
          <a:off x="1331640" y="1196752"/>
          <a:ext cx="63367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94110" cy="4663440"/>
          </a:xfrm>
        </p:spPr>
        <p:txBody>
          <a:bodyPr/>
          <a:lstStyle/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Обогатится  словарь детей, расшириться словарный запас.  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Усовершенствуется диалогическая и монологическая  речь детей.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Обучатся дети четко, понятно и последовательно  пересказывать роль и взаимодействовать с другими персонажами.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Будут  развиваться   творческие способности детей в процессе театрализованной деятельности.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Сформируется чувство сотрудничества и взаимопомощи.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800" dirty="0" smtClean="0">
                <a:latin typeface="Monotype Corsiva" pitchFamily="66" charset="0"/>
              </a:rPr>
              <a:t>Используемые   источники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214438" y="1357313"/>
            <a:ext cx="7499350" cy="4800600"/>
          </a:xfrm>
        </p:spPr>
        <p:txBody>
          <a:bodyPr/>
          <a:lstStyle/>
          <a:p>
            <a:pPr marL="539750" indent="-457200"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Monotype Corsiva" pitchFamily="66" charset="0"/>
              </a:rPr>
              <a:t>А.Е.Антипина Театрализованная деятельность</a:t>
            </a:r>
          </a:p>
          <a:p>
            <a:pPr marL="539750" indent="-457200"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Monotype Corsiva" pitchFamily="66" charset="0"/>
              </a:rPr>
              <a:t>М. Д. </a:t>
            </a:r>
            <a:r>
              <a:rPr lang="ru-RU" sz="1800" dirty="0" err="1" smtClean="0">
                <a:latin typeface="Monotype Corsiva" pitchFamily="66" charset="0"/>
              </a:rPr>
              <a:t>Маханева</a:t>
            </a:r>
            <a:r>
              <a:rPr lang="ru-RU" sz="1800" dirty="0" smtClean="0">
                <a:latin typeface="Monotype Corsiva" pitchFamily="66" charset="0"/>
              </a:rPr>
              <a:t> Театрализованные занятия в детском саду</a:t>
            </a:r>
          </a:p>
          <a:p>
            <a:pPr marL="539750" indent="-457200">
              <a:buFont typeface="Wingdings 2" pitchFamily="18" charset="2"/>
              <a:buAutoNum type="arabicPeriod"/>
              <a:defRPr/>
            </a:pPr>
            <a:r>
              <a:rPr lang="ru-RU" sz="1800" dirty="0" err="1" smtClean="0">
                <a:latin typeface="Monotype Corsiva" pitchFamily="66" charset="0"/>
              </a:rPr>
              <a:t>М.Б.Зацепина</a:t>
            </a:r>
            <a:r>
              <a:rPr lang="ru-RU" sz="1800" dirty="0" smtClean="0">
                <a:latin typeface="Monotype Corsiva" pitchFamily="66" charset="0"/>
              </a:rPr>
              <a:t> Развитие ребенка в театрализованной деятельности</a:t>
            </a:r>
          </a:p>
          <a:p>
            <a:pPr marL="539750" indent="-457200"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Monotype Corsiva" pitchFamily="66" charset="0"/>
              </a:rPr>
              <a:t>О.Н. Иванова Развитие речи у детей в детском саду</a:t>
            </a:r>
          </a:p>
          <a:p>
            <a:pPr marL="539750" indent="-457200"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Monotype Corsiva" pitchFamily="66" charset="0"/>
              </a:rPr>
              <a:t>Г.Я.Затулина Конспекты комплексных занятий по развитию речи</a:t>
            </a:r>
          </a:p>
          <a:p>
            <a:pPr marL="539750" indent="-457200">
              <a:buFont typeface="Wingdings 2" pitchFamily="18" charset="2"/>
              <a:buAutoNum type="arabicPeriod"/>
              <a:defRPr/>
            </a:pPr>
            <a:r>
              <a:rPr lang="ru-RU" sz="1800" dirty="0" smtClean="0">
                <a:latin typeface="Monotype Corsiva" pitchFamily="66" charset="0"/>
              </a:rPr>
              <a:t>И.О.Карелина Эмоциональное развитие детей</a:t>
            </a:r>
          </a:p>
          <a:p>
            <a:pPr algn="ctr">
              <a:buNone/>
            </a:pPr>
            <a:r>
              <a:rPr lang="ru-RU" sz="1800" dirty="0" smtClean="0">
                <a:latin typeface="Monotype Corsiva" pitchFamily="66" charset="0"/>
              </a:rPr>
              <a:t>Используемые интернет ресурсы:</a:t>
            </a:r>
          </a:p>
          <a:p>
            <a:pPr>
              <a:buNone/>
            </a:pPr>
            <a:r>
              <a:rPr lang="ru-RU" sz="1400" dirty="0" smtClean="0">
                <a:latin typeface="+mj-lt"/>
              </a:rPr>
              <a:t>http://detskiysad.ru</a:t>
            </a:r>
          </a:p>
          <a:p>
            <a:pPr>
              <a:buNone/>
            </a:pPr>
            <a:r>
              <a:rPr lang="ru-RU" sz="1400" dirty="0" smtClean="0">
                <a:latin typeface="+mj-lt"/>
              </a:rPr>
              <a:t>http://doshkolnik.ru</a:t>
            </a:r>
          </a:p>
          <a:p>
            <a:pPr>
              <a:buNone/>
            </a:pPr>
            <a:r>
              <a:rPr lang="ru-RU" sz="1400" dirty="0" smtClean="0">
                <a:latin typeface="+mj-lt"/>
              </a:rPr>
              <a:t>http://www.osadik.ru</a:t>
            </a:r>
          </a:p>
          <a:p>
            <a:pPr>
              <a:buNone/>
            </a:pPr>
            <a:r>
              <a:rPr lang="ru-RU" sz="1400" dirty="0" smtClean="0">
                <a:latin typeface="+mj-lt"/>
              </a:rPr>
              <a:t>http://www.maam.ru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latin typeface="Monotype Corsiva" pitchFamily="66" charset="0"/>
              </a:rPr>
              <a:t> 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 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928934"/>
            <a:ext cx="4214842" cy="392906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pPr algn="ctr" eaLnBrk="1" hangingPunct="1">
              <a:defRPr/>
            </a:pPr>
            <a:endParaRPr lang="ru-RU" sz="6600" dirty="0">
              <a:solidFill>
                <a:srgbClr val="1F0F0B"/>
              </a:solidFill>
              <a:latin typeface="Monotype Corsiva" pitchFamily="66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224202" y="214290"/>
            <a:ext cx="5356210" cy="28066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6600" dirty="0">
                <a:solidFill>
                  <a:srgbClr val="1F0F0B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</a:p>
        </p:txBody>
      </p:sp>
      <p:pic>
        <p:nvPicPr>
          <p:cNvPr id="35848" name="Picture 2" descr="C:\Documents and Settings\Admin\Рабочий стол\материалы для сайта\Дети1\Копия Копия IMGA0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3717032"/>
            <a:ext cx="3111500" cy="242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</a:rPr>
              <a:t>Автор проекта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3500462" cy="4687901"/>
          </a:xfrm>
        </p:spPr>
        <p:txBody>
          <a:bodyPr>
            <a:normAutofit fontScale="4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 smtClean="0">
                <a:latin typeface="Monotype Corsiva" pitchFamily="66" charset="0"/>
              </a:rPr>
              <a:t>Юшина Татьяна Михайловна</a:t>
            </a:r>
            <a:endParaRPr lang="ru-RU" sz="4600" dirty="0" smtClean="0">
              <a:latin typeface="Monotype Corsiva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600" dirty="0" smtClean="0">
                <a:latin typeface="Monotype Corsiva" pitchFamily="66" charset="0"/>
              </a:rPr>
              <a:t>МБДОУ «Детский сад общеразвивающего вида с  приоритетным осуществлением деятельности по художественно – эстетическому развитию детей № 11 «Чебурашка»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600" dirty="0" smtClean="0">
                <a:latin typeface="Monotype Corsiva" pitchFamily="66" charset="0"/>
              </a:rPr>
              <a:t>г. Моршанск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 smtClean="0">
                <a:latin typeface="Monotype Corsiva" pitchFamily="66" charset="0"/>
              </a:rPr>
              <a:t>Образование: высшее педагогическое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800" dirty="0" smtClean="0">
                <a:latin typeface="Monotype Corsiva" pitchFamily="66" charset="0"/>
              </a:rPr>
              <a:t>Стаж работы: 5лет</a:t>
            </a:r>
            <a:endParaRPr lang="ru-RU" sz="4800" dirty="0"/>
          </a:p>
        </p:txBody>
      </p:sp>
      <p:pic>
        <p:nvPicPr>
          <p:cNvPr id="1026" name="Picture 2" descr="H:\SAM_0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7"/>
            <a:ext cx="4176464" cy="367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Аннотация к проекту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Педагогический проект рассчитан  на группу детей от 5до 6лет.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По характеру контактов является открытым.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Долгосрочный  (1 год)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К работе над проектом привлекались педагоги детского сада, родители воспитанников.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По типу проект является творчески - игровым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Проект предоставлен после его реализации.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Цель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140575" cy="3937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связной речи и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творческой личности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дошкольника посредством  театрализованной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Методические задачи: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Обогащать и активизировать словарь детей.  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Совершенствовать диалогическую и монологическую речь детей.</a:t>
            </a:r>
          </a:p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Учить детей четко, понятно и последовательно  пересказывать роль и взаимодействовать с другими персонажами.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Развивать   творческие способности детей в процессе театрализованной деятельности.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/>
            <a:endParaRPr lang="ru-RU" dirty="0" smtClean="0">
              <a:latin typeface="Monotype Corsiva" pitchFamily="66" charset="0"/>
            </a:endParaRPr>
          </a:p>
          <a:p>
            <a:pPr eaLnBrk="1" hangingPunct="1"/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Методы и приемы.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Наглядно –словесные.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Наглядно –зрительные.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Игровые.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Творческие задания.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Использование электронно – образовательных ресурсов.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Актуальность</a:t>
            </a:r>
            <a:endParaRPr lang="ru-RU" sz="66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Участие детей в театрализованной деятельности будет способствовать овладению культуры речи ,то есть умению передавать свои мысли и в соответствии с целью высказывания грамматически правильно, логично точно выразительно.</a:t>
            </a:r>
          </a:p>
          <a:p>
            <a:pPr eaLnBrk="1" hangingPunct="1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Участие ребенка в  театрализованных постановках будет способствовать развитию выразительной речи, поэтического слуха, и перенесению разнообразных средств художественной выразительности в самостоятельное словесное  творчество.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/>
                </a:solidFill>
                <a:latin typeface="Monotype Corsiva" pitchFamily="66" charset="0"/>
              </a:rPr>
              <a:t>Основополагающий вопрос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000125" y="1500188"/>
            <a:ext cx="7499350" cy="480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Как развивать связную речь у детей посредством театрализованной деятельности?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1705</TotalTime>
  <Words>801</Words>
  <Application>Microsoft Office PowerPoint</Application>
  <PresentationFormat>Экран (4:3)</PresentationFormat>
  <Paragraphs>174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 Педагогический проект:</vt:lpstr>
      <vt:lpstr>Творческое название</vt:lpstr>
      <vt:lpstr>Автор проекта</vt:lpstr>
      <vt:lpstr>Аннотация к проекту</vt:lpstr>
      <vt:lpstr>Цель проекта:</vt:lpstr>
      <vt:lpstr>Методические задачи:</vt:lpstr>
      <vt:lpstr>Методы и приемы.</vt:lpstr>
      <vt:lpstr>Актуальность</vt:lpstr>
      <vt:lpstr>Основополагающий вопрос</vt:lpstr>
      <vt:lpstr>Проблемные вопросы</vt:lpstr>
      <vt:lpstr>Содержательные вопросы</vt:lpstr>
      <vt:lpstr> I. Организационно-подготовительный этап  (сентябрь  - октябрь2011 г.)</vt:lpstr>
      <vt:lpstr>II.Практический (ноябрь 2011г.- апрель2012 г.)</vt:lpstr>
      <vt:lpstr>III. Заключительный этап  (март – май 2012 г.)</vt:lpstr>
      <vt:lpstr>Слайд 15</vt:lpstr>
      <vt:lpstr>Слайд 16</vt:lpstr>
      <vt:lpstr>Виды занятий:</vt:lpstr>
      <vt:lpstr> Комплексные занятия: </vt:lpstr>
      <vt:lpstr> Комплексные занятия: </vt:lpstr>
      <vt:lpstr> Развлечения</vt:lpstr>
      <vt:lpstr> </vt:lpstr>
      <vt:lpstr>Слайд 22</vt:lpstr>
      <vt:lpstr>Результаты диагностики</vt:lpstr>
      <vt:lpstr>Предполагаемые результаты</vt:lpstr>
      <vt:lpstr>Используемые   источники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проект:</dc:title>
  <dc:creator>007</dc:creator>
  <cp:lastModifiedBy>Admin</cp:lastModifiedBy>
  <cp:revision>200</cp:revision>
  <dcterms:created xsi:type="dcterms:W3CDTF">2010-01-26T11:16:48Z</dcterms:created>
  <dcterms:modified xsi:type="dcterms:W3CDTF">2013-04-13T08:50:11Z</dcterms:modified>
</cp:coreProperties>
</file>