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89" r:id="rId11"/>
    <p:sldId id="298" r:id="rId12"/>
    <p:sldId id="300" r:id="rId13"/>
    <p:sldId id="301" r:id="rId14"/>
    <p:sldId id="290" r:id="rId15"/>
    <p:sldId id="295" r:id="rId16"/>
    <p:sldId id="291" r:id="rId17"/>
    <p:sldId id="292" r:id="rId18"/>
    <p:sldId id="293" r:id="rId19"/>
    <p:sldId id="294" r:id="rId20"/>
    <p:sldId id="29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2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6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8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4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4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44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9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490D-D986-4CBF-B621-56F8507FE711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34EC-871A-4A2B-ACF0-CA87EFDD4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9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664295"/>
          </a:xfrm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lang="ru-RU" sz="1400" b="1" dirty="0" smtClean="0"/>
              <a:t>Окружающий мир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2 </a:t>
            </a:r>
            <a:r>
              <a:rPr lang="ru-RU" sz="1400" b="1" dirty="0" smtClean="0"/>
              <a:t>класс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Водоемы 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InflateBottom">
              <a:avLst/>
            </a:prstTxWarp>
          </a:bodyPr>
          <a:lstStyle/>
          <a:p>
            <a:r>
              <a:rPr lang="ru-RU" dirty="0"/>
              <a:t>а</a:t>
            </a:r>
            <a:r>
              <a:rPr lang="ru-RU" dirty="0" smtClean="0"/>
              <a:t>втор: Гриценко Л.Н.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7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Океан – водный покров земли, окружающий материки и острова. На земле 4 океана. Тихий, Атлантический, Индийский, Северно-Ледовитый.</a:t>
            </a:r>
            <a:br>
              <a:rPr lang="ru-RU" sz="1800" dirty="0" smtClean="0"/>
            </a:br>
            <a:r>
              <a:rPr lang="ru-RU" sz="1800" dirty="0" smtClean="0"/>
              <a:t>Море – часть океана, обособленная сушей. Морская вода соленая и непригодна для питья.</a:t>
            </a:r>
            <a:br>
              <a:rPr lang="ru-RU" sz="1800" dirty="0" smtClean="0"/>
            </a:br>
            <a:r>
              <a:rPr lang="ru-RU" sz="1800" dirty="0" smtClean="0"/>
              <a:t>Озеро – замкнутый в берегах большой естественный водоем.</a:t>
            </a:r>
            <a:br>
              <a:rPr lang="ru-RU" sz="1800" dirty="0" smtClean="0"/>
            </a:br>
            <a:r>
              <a:rPr lang="ru-RU" sz="1800" dirty="0" smtClean="0"/>
              <a:t>Река – постоянный водный поток значительных размеров с естественным течением по руслу от истока до устья.</a:t>
            </a:r>
            <a:br>
              <a:rPr lang="ru-RU" sz="1800" dirty="0" smtClean="0"/>
            </a:br>
            <a:r>
              <a:rPr lang="ru-RU" sz="1800" dirty="0" smtClean="0"/>
              <a:t>Ручей.</a:t>
            </a:r>
            <a:br>
              <a:rPr lang="ru-RU" sz="1800" dirty="0" smtClean="0"/>
            </a:br>
            <a:r>
              <a:rPr lang="ru-RU" sz="1800" dirty="0" smtClean="0"/>
              <a:t> Водохранилище – искусственный водоём, образованный, как правило, в долине реки водопроводными сооружениями для накопления и хранения воды в целях её использования в народном хозяйстве.</a:t>
            </a:r>
            <a:br>
              <a:rPr lang="ru-RU" sz="1800" dirty="0" smtClean="0"/>
            </a:br>
            <a:r>
              <a:rPr lang="ru-RU" sz="1800" dirty="0" smtClean="0"/>
              <a:t>Пруд – запруженное место, водоём в естественном или </a:t>
            </a:r>
            <a:r>
              <a:rPr lang="ru-RU" sz="1800" dirty="0" err="1" smtClean="0"/>
              <a:t>выкопном</a:t>
            </a:r>
            <a:r>
              <a:rPr lang="ru-RU" sz="1800" dirty="0" smtClean="0"/>
              <a:t> углублении, а также запруженное место в реке. Для водоснабжения, орошения и разведения рыбы.</a:t>
            </a:r>
            <a:br>
              <a:rPr lang="ru-RU" sz="1800" dirty="0" smtClean="0"/>
            </a:br>
            <a:r>
              <a:rPr lang="ru-RU" sz="1800" dirty="0" smtClean="0"/>
              <a:t>Канал – искусственное русло, наполненное водой. 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Море                                    Пруд</a:t>
            </a:r>
            <a:endParaRPr lang="ru-RU" dirty="0"/>
          </a:p>
        </p:txBody>
      </p:sp>
      <p:pic>
        <p:nvPicPr>
          <p:cNvPr id="6" name="Picture 2" descr="http://im4-tub-ru.yandex.net/i?id=18087145-22-7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888432" cy="4608512"/>
          </a:xfrm>
          <a:prstGeom prst="rect">
            <a:avLst/>
          </a:prstGeom>
          <a:noFill/>
        </p:spPr>
      </p:pic>
      <p:pic>
        <p:nvPicPr>
          <p:cNvPr id="7" name="Picture 2" descr="http://im5-tub-ru.yandex.net/i?id=349633806-63-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403244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озеро                          ручей </a:t>
            </a:r>
            <a:endParaRPr lang="ru-RU" dirty="0"/>
          </a:p>
        </p:txBody>
      </p:sp>
      <p:pic>
        <p:nvPicPr>
          <p:cNvPr id="5" name="Picture 2" descr="http://im6-tub-ru.yandex.net/i?id=422944754-48-7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672408" cy="4032448"/>
          </a:xfrm>
          <a:prstGeom prst="rect">
            <a:avLst/>
          </a:prstGeom>
          <a:noFill/>
        </p:spPr>
      </p:pic>
      <p:pic>
        <p:nvPicPr>
          <p:cNvPr id="6" name="Picture 2" descr="http://im8-tub-ru.yandex.net/i?id=119147694-04-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9"/>
            <a:ext cx="367240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008112"/>
          </a:xfrm>
        </p:spPr>
        <p:txBody>
          <a:bodyPr/>
          <a:lstStyle/>
          <a:p>
            <a:r>
              <a:rPr lang="ru-RU" dirty="0" smtClean="0"/>
              <a:t>Болото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http://im7-tub-ru.yandex.net/i?id=232634029-0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84887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376264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 группа «Части реки»</a:t>
            </a:r>
            <a:br>
              <a:rPr lang="ru-RU" sz="2400" dirty="0" smtClean="0"/>
            </a:br>
            <a:r>
              <a:rPr lang="ru-RU" sz="2400" dirty="0" smtClean="0"/>
              <a:t>Начало реки – это __________________.</a:t>
            </a:r>
            <a:br>
              <a:rPr lang="ru-RU" sz="2400" dirty="0" smtClean="0"/>
            </a:br>
            <a:r>
              <a:rPr lang="ru-RU" sz="2400" dirty="0" smtClean="0"/>
              <a:t>Устье реки – это ____________________.</a:t>
            </a:r>
            <a:br>
              <a:rPr lang="ru-RU" sz="2400" dirty="0" smtClean="0"/>
            </a:br>
            <a:r>
              <a:rPr lang="ru-RU" sz="2400" dirty="0" smtClean="0"/>
              <a:t>Русло  - это ______________________.</a:t>
            </a:r>
            <a:br>
              <a:rPr lang="ru-RU" sz="2400" dirty="0" smtClean="0"/>
            </a:br>
            <a:r>
              <a:rPr lang="ru-RU" sz="2400" dirty="0" smtClean="0"/>
              <a:t>Притоки – это ____________________.</a:t>
            </a:r>
            <a:br>
              <a:rPr lang="ru-RU" sz="2400" dirty="0" smtClean="0"/>
            </a:br>
            <a:r>
              <a:rPr lang="ru-RU" sz="2400" dirty="0" smtClean="0"/>
              <a:t>Какие берега бывают у реки и как это определить?</a:t>
            </a:r>
            <a:br>
              <a:rPr lang="ru-RU" sz="2400" dirty="0" smtClean="0"/>
            </a:br>
            <a:r>
              <a:rPr lang="ru-RU" sz="2400" dirty="0" smtClean="0"/>
              <a:t>Отметь на карте флажком реки Иркутской области.</a:t>
            </a:r>
            <a:br>
              <a:rPr lang="ru-RU" sz="2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416824" cy="4032448"/>
          </a:xfrm>
        </p:spPr>
        <p:txBody>
          <a:bodyPr>
            <a:normAutofit lnSpcReduction="10000"/>
          </a:bodyPr>
          <a:lstStyle/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Ответ: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Начало реки  называют </a:t>
            </a:r>
            <a:r>
              <a:rPr lang="ru-RU" sz="2400" i="1" dirty="0" smtClean="0">
                <a:solidFill>
                  <a:schemeClr val="tx1"/>
                </a:solidFill>
              </a:rPr>
              <a:t>истоком. </a:t>
            </a:r>
            <a:r>
              <a:rPr lang="ru-RU" sz="2400" dirty="0" smtClean="0">
                <a:solidFill>
                  <a:schemeClr val="tx1"/>
                </a:solidFill>
              </a:rPr>
              <a:t>Место, где река впадает в другую реку, в озеро или море, называют </a:t>
            </a:r>
            <a:r>
              <a:rPr lang="ru-RU" sz="2400" i="1" dirty="0" smtClean="0">
                <a:solidFill>
                  <a:schemeClr val="tx1"/>
                </a:solidFill>
              </a:rPr>
              <a:t>устьем</a:t>
            </a:r>
            <a:r>
              <a:rPr lang="ru-RU" sz="2400" dirty="0" smtClean="0">
                <a:solidFill>
                  <a:schemeClr val="tx1"/>
                </a:solidFill>
              </a:rPr>
              <a:t>. Углубление, по которому течёт река, - </a:t>
            </a:r>
            <a:r>
              <a:rPr lang="ru-RU" sz="2400" i="1" dirty="0" smtClean="0">
                <a:solidFill>
                  <a:schemeClr val="tx1"/>
                </a:solidFill>
              </a:rPr>
              <a:t>это русло</a:t>
            </a:r>
            <a:r>
              <a:rPr lang="ru-RU" sz="2400" dirty="0" smtClean="0">
                <a:solidFill>
                  <a:schemeClr val="tx1"/>
                </a:solidFill>
              </a:rPr>
              <a:t>. У реки есть </a:t>
            </a:r>
            <a:r>
              <a:rPr lang="ru-RU" sz="2400" i="1" dirty="0" smtClean="0">
                <a:solidFill>
                  <a:schemeClr val="tx1"/>
                </a:solidFill>
              </a:rPr>
              <a:t>правый и левый </a:t>
            </a:r>
            <a:r>
              <a:rPr lang="ru-RU" sz="2400" dirty="0" smtClean="0">
                <a:solidFill>
                  <a:schemeClr val="tx1"/>
                </a:solidFill>
              </a:rPr>
              <a:t>берега. Если смотреть в сторону течения реки, то справа будет правый берег, а слева – левый. Исток, устье, русло, берега – части реки.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 реку обычно впадают другие реки и ручьи – </a:t>
            </a:r>
            <a:r>
              <a:rPr lang="ru-RU" sz="2400" i="1" dirty="0" smtClean="0">
                <a:solidFill>
                  <a:schemeClr val="tx1"/>
                </a:solidFill>
              </a:rPr>
              <a:t>притоки.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 реки: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3212976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99592" y="1988840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исток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03848" y="1916832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русло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99592" y="4869160"/>
            <a:ext cx="144016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притоки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059832" y="48691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устье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1907704" y="2708920"/>
            <a:ext cx="488393" cy="6095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9792" y="2708920"/>
            <a:ext cx="86409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619672" y="4293096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55776" y="4221088"/>
            <a:ext cx="100811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http://im0-tub-ru.yandex.net/i?id=202417329-5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38437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952328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/>
              <a:t>3 группа «Водоёмы нашего края».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Реки в Иркутской  области – это ______________.</a:t>
            </a:r>
            <a:br>
              <a:rPr lang="ru-RU" sz="2400" dirty="0" smtClean="0"/>
            </a:br>
            <a:r>
              <a:rPr lang="ru-RU" sz="2400" dirty="0" smtClean="0"/>
              <a:t> Сколько рек втекает в Байкал? А вытекает? </a:t>
            </a:r>
            <a:br>
              <a:rPr lang="ru-RU" sz="2400" dirty="0" smtClean="0"/>
            </a:br>
            <a:r>
              <a:rPr lang="ru-RU" sz="2400" dirty="0" smtClean="0"/>
              <a:t>Наиболее крупные озёра в Иркутской области – это _________</a:t>
            </a:r>
            <a:br>
              <a:rPr lang="ru-RU" sz="2400" dirty="0" smtClean="0"/>
            </a:br>
            <a:r>
              <a:rPr lang="ru-RU" sz="2400" dirty="0" smtClean="0"/>
              <a:t>Искусственный водоём в  области – это ___________.</a:t>
            </a:r>
            <a:br>
              <a:rPr lang="ru-RU" sz="2400" dirty="0" smtClean="0"/>
            </a:br>
            <a:r>
              <a:rPr lang="ru-RU" sz="2400" dirty="0" smtClean="0"/>
              <a:t>Как в нашем крае используют водоёмы в народном хозяйстве?</a:t>
            </a:r>
            <a:br>
              <a:rPr lang="ru-RU" sz="2400" dirty="0" smtClean="0"/>
            </a:br>
            <a:r>
              <a:rPr lang="ru-RU" sz="2400" dirty="0" smtClean="0"/>
              <a:t>Отметь на карте реки, озера и водохранилище.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208912" cy="3384376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Ответ: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реки Иркутской области – это Лена, </a:t>
            </a:r>
            <a:r>
              <a:rPr lang="ru-RU" dirty="0" err="1" smtClean="0">
                <a:solidFill>
                  <a:schemeClr val="tx1"/>
                </a:solidFill>
              </a:rPr>
              <a:t>Ангара,Иркут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Ока,белая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Китой</a:t>
            </a:r>
            <a:r>
              <a:rPr lang="ru-RU" dirty="0" smtClean="0">
                <a:solidFill>
                  <a:schemeClr val="tx1"/>
                </a:solidFill>
              </a:rPr>
              <a:t> и др.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Озёра – Байкал)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Искусственный водоём – Братское водохранилище.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(отдыха, быта, пищевой промышленности, для увеличения количества пресной воды, судоходство, </a:t>
            </a:r>
            <a:r>
              <a:rPr lang="ru-RU" dirty="0" smtClean="0"/>
              <a:t>электроэнергии)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pPr algn="l"/>
            <a:r>
              <a:rPr lang="ru-RU" sz="2000" b="1" u="sng" dirty="0" smtClean="0"/>
              <a:t>4 группа «Влияние деятельности человека на экологию водоёмов»</a:t>
            </a:r>
            <a:br>
              <a:rPr lang="ru-RU" sz="2000" b="1" u="sng" dirty="0" smtClean="0"/>
            </a:br>
            <a:r>
              <a:rPr lang="ru-RU" sz="2000" dirty="0" smtClean="0"/>
              <a:t>Какой вред на природу речного края оказывает деятельность человека? Найди в интернете фотографии негативного действия человека, которые приносят вред человеку.</a:t>
            </a:r>
            <a:br>
              <a:rPr lang="ru-RU" sz="2000" dirty="0" smtClean="0"/>
            </a:br>
            <a:r>
              <a:rPr lang="ru-RU" sz="2000" dirty="0" smtClean="0"/>
              <a:t>Что можно сделать для охраны реки?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344816" cy="32179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http://im8-tub-ru.yandex.net/i?id=261498519-5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554461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/>
              <a:t>Физкультминутка «Речка»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К речке быстрой мы спустились,</a:t>
            </a:r>
          </a:p>
          <a:p>
            <a:pPr>
              <a:buNone/>
            </a:pPr>
            <a:r>
              <a:rPr lang="ru-RU" sz="7200" i="1" dirty="0" smtClean="0"/>
              <a:t>(Ходьба на месте)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Наклонились и умылись.</a:t>
            </a:r>
          </a:p>
          <a:p>
            <a:pPr>
              <a:buNone/>
            </a:pPr>
            <a:r>
              <a:rPr lang="ru-RU" sz="7200" i="1" dirty="0" smtClean="0"/>
              <a:t>(Наклоны вперед)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Раз, два, три, четыре,</a:t>
            </a:r>
          </a:p>
          <a:p>
            <a:pPr>
              <a:buNone/>
            </a:pPr>
            <a:r>
              <a:rPr lang="ru-RU" sz="7200" dirty="0" smtClean="0"/>
              <a:t>Вот как славно освежились.</a:t>
            </a:r>
          </a:p>
          <a:p>
            <a:pPr>
              <a:buNone/>
            </a:pPr>
            <a:r>
              <a:rPr lang="ru-RU" sz="7200" i="1" dirty="0" smtClean="0"/>
              <a:t>(Хлопки в ладоши)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А теперь поплыли дружно,</a:t>
            </a:r>
          </a:p>
          <a:p>
            <a:pPr>
              <a:buNone/>
            </a:pPr>
            <a:r>
              <a:rPr lang="ru-RU" sz="7200" dirty="0" smtClean="0"/>
              <a:t>Делать так руками нужно:</a:t>
            </a:r>
          </a:p>
          <a:p>
            <a:pPr>
              <a:buNone/>
            </a:pPr>
            <a:r>
              <a:rPr lang="ru-RU" sz="7200" i="1" dirty="0" smtClean="0"/>
              <a:t>(Круговые движения руками)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Вместе – раз, это – брасс.</a:t>
            </a:r>
          </a:p>
          <a:p>
            <a:pPr>
              <a:buNone/>
            </a:pPr>
            <a:r>
              <a:rPr lang="ru-RU" sz="7200" dirty="0" smtClean="0"/>
              <a:t>Одной, другой – это кроль.</a:t>
            </a:r>
          </a:p>
          <a:p>
            <a:pPr>
              <a:buNone/>
            </a:pPr>
            <a:r>
              <a:rPr lang="ru-RU" sz="7200" dirty="0" smtClean="0"/>
              <a:t>Все как один – </a:t>
            </a:r>
          </a:p>
          <a:p>
            <a:pPr>
              <a:buNone/>
            </a:pPr>
            <a:r>
              <a:rPr lang="ru-RU" sz="7200" dirty="0" smtClean="0"/>
              <a:t>Плывём как дельфин.</a:t>
            </a:r>
          </a:p>
          <a:p>
            <a:pPr>
              <a:buNone/>
            </a:pPr>
            <a:r>
              <a:rPr lang="ru-RU" sz="7200" dirty="0" smtClean="0"/>
              <a:t>Вышли на берег крутой</a:t>
            </a:r>
          </a:p>
          <a:p>
            <a:pPr>
              <a:buNone/>
            </a:pPr>
            <a:r>
              <a:rPr lang="ru-RU" sz="7200" i="1" dirty="0" smtClean="0"/>
              <a:t>(Прыжки на месте)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И отправились домой.</a:t>
            </a:r>
          </a:p>
          <a:p>
            <a:pPr>
              <a:buNone/>
            </a:pPr>
            <a:r>
              <a:rPr lang="ru-RU" sz="7200" i="1" dirty="0" smtClean="0"/>
              <a:t>(Ходьба на месте)</a:t>
            </a:r>
            <a:endParaRPr lang="ru-RU" sz="7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Водоемы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2852936"/>
            <a:ext cx="23762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водоемы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124744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океан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564904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море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797152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077072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озеро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522920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ручей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4005064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болото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256490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пруд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1268760"/>
            <a:ext cx="2088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водохранилище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220072" y="2060848"/>
            <a:ext cx="72008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868144" y="2924944"/>
            <a:ext cx="93610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24128" y="3789040"/>
            <a:ext cx="86409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48064" y="3789040"/>
            <a:ext cx="1440160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843808" y="1844824"/>
            <a:ext cx="1224136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2555776" y="2780928"/>
            <a:ext cx="108012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339752" y="3645024"/>
            <a:ext cx="144016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987824" y="4077072"/>
            <a:ext cx="1368152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Цель: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Создать карту путешествия по водоемам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1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Возьмите парусник того цвета, который соответствует вашему настроению и поместите его на наше озеро.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5256584"/>
          </a:xfrm>
        </p:spPr>
        <p:txBody>
          <a:bodyPr>
            <a:normAutofit fontScale="32500" lnSpcReduction="20000"/>
          </a:bodyPr>
          <a:lstStyle/>
          <a:p>
            <a:pPr algn="l"/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1. Узнать: а) разные виды водоемов, познакомиться с водоемами нашего края;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</a:rPr>
              <a:t>Б) отличия реки и озера;</a:t>
            </a:r>
            <a:endParaRPr lang="ru-RU" sz="7200" dirty="0">
              <a:solidFill>
                <a:schemeClr val="tx1"/>
              </a:solidFill>
            </a:endParaRPr>
          </a:p>
          <a:p>
            <a:pPr lvl="0" algn="l"/>
            <a:r>
              <a:rPr lang="ru-RU" sz="7200" dirty="0" smtClean="0">
                <a:solidFill>
                  <a:schemeClr val="tx1"/>
                </a:solidFill>
              </a:rPr>
              <a:t>2.Научиться различать части </a:t>
            </a:r>
            <a:r>
              <a:rPr lang="ru-RU" sz="7200" dirty="0">
                <a:solidFill>
                  <a:schemeClr val="tx1"/>
                </a:solidFill>
              </a:rPr>
              <a:t>реки (исток, устье, русло, </a:t>
            </a:r>
            <a:r>
              <a:rPr lang="ru-RU" sz="7200" dirty="0" smtClean="0">
                <a:solidFill>
                  <a:schemeClr val="tx1"/>
                </a:solidFill>
              </a:rPr>
              <a:t> приток);</a:t>
            </a:r>
            <a:endParaRPr lang="ru-RU" sz="7000" dirty="0" smtClean="0">
              <a:solidFill>
                <a:schemeClr val="tx1"/>
              </a:solidFill>
            </a:endParaRPr>
          </a:p>
          <a:p>
            <a:pPr algn="l"/>
            <a:r>
              <a:rPr lang="ru-RU" sz="7000" dirty="0" smtClean="0">
                <a:solidFill>
                  <a:schemeClr val="tx1"/>
                </a:solidFill>
              </a:rPr>
              <a:t>3) развивать у детей умение сопоставлять, сравнивать, анализировать различные явления, делать выводы через практическую работу по ознакомлению с видами водоемов;</a:t>
            </a:r>
          </a:p>
          <a:p>
            <a:pPr algn="l"/>
            <a:r>
              <a:rPr lang="ru-RU" sz="7000" dirty="0" smtClean="0">
                <a:solidFill>
                  <a:schemeClr val="tx1"/>
                </a:solidFill>
              </a:rPr>
              <a:t>4) воспитывать чувство сотрудничества при выполнении групповых заданий, воспитывать сознательное, бережное отношение к природе.</a:t>
            </a:r>
          </a:p>
          <a:p>
            <a:pPr lvl="0" algn="l"/>
            <a:endParaRPr lang="ru-RU" sz="7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ru-RU" dirty="0"/>
              <a:t>мультимедийный проектор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    доска,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карточки,карты</a:t>
            </a:r>
            <a:r>
              <a:rPr lang="ru-RU" dirty="0" smtClean="0"/>
              <a:t> </a:t>
            </a:r>
            <a:r>
              <a:rPr lang="ru-RU" dirty="0" smtClean="0"/>
              <a:t>Иркутской области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,парусники разных цветов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4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b="1" dirty="0" smtClean="0"/>
              <a:t>Содержание: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</a:t>
            </a:r>
            <a:r>
              <a:rPr lang="ru-RU" sz="3600" b="1" dirty="0"/>
              <a:t>.</a:t>
            </a:r>
            <a:r>
              <a:rPr lang="en-US" sz="3600" b="1" dirty="0" smtClean="0"/>
              <a:t> </a:t>
            </a:r>
            <a:r>
              <a:rPr lang="ru-RU" sz="3600" b="1" dirty="0" smtClean="0"/>
              <a:t>Беседа</a:t>
            </a:r>
          </a:p>
          <a:p>
            <a:r>
              <a:rPr lang="en-US" sz="3600" b="1" dirty="0" smtClean="0"/>
              <a:t>II</a:t>
            </a:r>
            <a:r>
              <a:rPr lang="ru-RU" sz="3600" b="1" dirty="0" smtClean="0"/>
              <a:t>.  Деление на группы</a:t>
            </a:r>
          </a:p>
          <a:p>
            <a:r>
              <a:rPr lang="ru-RU" sz="3600" b="1" dirty="0"/>
              <a:t> </a:t>
            </a:r>
            <a:r>
              <a:rPr lang="en-US" sz="3600" b="1" dirty="0" smtClean="0"/>
              <a:t>III</a:t>
            </a:r>
            <a:r>
              <a:rPr lang="ru-RU" sz="3600" b="1" dirty="0" smtClean="0"/>
              <a:t>. Задания группам</a:t>
            </a:r>
          </a:p>
          <a:p>
            <a:r>
              <a:rPr lang="ru-RU" sz="3600" i="1" dirty="0" smtClean="0"/>
              <a:t> </a:t>
            </a:r>
            <a:r>
              <a:rPr lang="en-US" sz="3600" b="1" dirty="0" smtClean="0"/>
              <a:t>IV</a:t>
            </a:r>
            <a:r>
              <a:rPr lang="en-US" sz="3600" b="1" i="1" dirty="0" smtClean="0"/>
              <a:t>.</a:t>
            </a:r>
            <a:r>
              <a:rPr lang="ru-RU" sz="3600" b="1" dirty="0" smtClean="0"/>
              <a:t>Самостоятельная работа</a:t>
            </a:r>
            <a:endParaRPr lang="en-US" sz="3600" b="1" dirty="0" smtClean="0"/>
          </a:p>
          <a:p>
            <a:r>
              <a:rPr lang="en-US" sz="3600" b="1" dirty="0" smtClean="0"/>
              <a:t>V.</a:t>
            </a:r>
            <a:r>
              <a:rPr lang="ru-RU" sz="3600" b="1" dirty="0" smtClean="0"/>
              <a:t>Проверка готовности</a:t>
            </a:r>
          </a:p>
          <a:p>
            <a:r>
              <a:rPr lang="en-US" sz="3600" b="1" dirty="0" smtClean="0"/>
              <a:t>VI</a:t>
            </a:r>
            <a:r>
              <a:rPr lang="ru-RU" sz="3600" b="1" dirty="0" smtClean="0"/>
              <a:t>. Выступления по группам:</a:t>
            </a:r>
            <a:endParaRPr lang="ru-RU" sz="3600" i="1" dirty="0" smtClean="0"/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VII</a:t>
            </a:r>
            <a:r>
              <a:rPr lang="ru-RU" sz="3600" b="1" dirty="0" smtClean="0"/>
              <a:t>. Рефлексия.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825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ru-RU" dirty="0" smtClean="0"/>
              <a:t>Беседа: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Посмотри, мой милый друг,</a:t>
            </a:r>
          </a:p>
          <a:p>
            <a:pPr>
              <a:buNone/>
            </a:pPr>
            <a:r>
              <a:rPr lang="ru-RU" dirty="0" smtClean="0"/>
              <a:t>Что находится вокруг?</a:t>
            </a:r>
          </a:p>
          <a:p>
            <a:pPr>
              <a:buNone/>
            </a:pPr>
            <a:r>
              <a:rPr lang="ru-RU" dirty="0" smtClean="0"/>
              <a:t>Небо светло-голубое,</a:t>
            </a:r>
          </a:p>
          <a:p>
            <a:pPr>
              <a:buNone/>
            </a:pPr>
            <a:r>
              <a:rPr lang="ru-RU" dirty="0" smtClean="0"/>
              <a:t>Солнце светит золотое,</a:t>
            </a:r>
          </a:p>
          <a:p>
            <a:pPr>
              <a:buNone/>
            </a:pPr>
            <a:r>
              <a:rPr lang="ru-RU" dirty="0" smtClean="0"/>
              <a:t>Ветер листьями играет,</a:t>
            </a:r>
          </a:p>
          <a:p>
            <a:pPr>
              <a:buNone/>
            </a:pPr>
            <a:r>
              <a:rPr lang="ru-RU" dirty="0" smtClean="0"/>
              <a:t>Тучка в небе проплывает.</a:t>
            </a:r>
          </a:p>
          <a:p>
            <a:pPr>
              <a:buNone/>
            </a:pPr>
            <a:r>
              <a:rPr lang="ru-RU" dirty="0" smtClean="0"/>
              <a:t>Поле, речка и трава,</a:t>
            </a:r>
          </a:p>
          <a:p>
            <a:pPr>
              <a:buNone/>
            </a:pPr>
            <a:r>
              <a:rPr lang="ru-RU" dirty="0" smtClean="0"/>
              <a:t>Горы, воздух и листва,</a:t>
            </a:r>
          </a:p>
          <a:p>
            <a:pPr>
              <a:buNone/>
            </a:pPr>
            <a:r>
              <a:rPr lang="ru-RU" dirty="0" smtClean="0"/>
              <a:t>Птицы, звери и леса,</a:t>
            </a:r>
          </a:p>
          <a:p>
            <a:pPr>
              <a:buNone/>
            </a:pPr>
            <a:r>
              <a:rPr lang="ru-RU" dirty="0" smtClean="0"/>
              <a:t>Гром, туманы и роса.</a:t>
            </a:r>
          </a:p>
          <a:p>
            <a:pPr>
              <a:buNone/>
            </a:pPr>
            <a:r>
              <a:rPr lang="ru-RU" dirty="0" smtClean="0"/>
              <a:t>Человек и время года – </a:t>
            </a:r>
          </a:p>
          <a:p>
            <a:pPr>
              <a:buNone/>
            </a:pPr>
            <a:r>
              <a:rPr lang="ru-RU" dirty="0" smtClean="0"/>
              <a:t>Это всё вокруг природа! </a:t>
            </a:r>
          </a:p>
          <a:p>
            <a:endParaRPr lang="ru-RU" dirty="0"/>
          </a:p>
        </p:txBody>
      </p:sp>
      <p:pic>
        <p:nvPicPr>
          <p:cNvPr id="6" name="Picture 3" descr="D:\MY DOCUMENTS\МАРИНА\За страницами учебника\картинки\радуга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355976" cy="301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Беседа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Да, прекрасен и удивителен мир природы. И сегодня мы продолжаем знакомиться и открывать  его тайны.</a:t>
            </a:r>
          </a:p>
          <a:p>
            <a:r>
              <a:rPr lang="ru-RU" sz="2600" dirty="0" smtClean="0"/>
              <a:t>А сейчас ребята послушайте, пожалуйста, отрывки из музыкальных произведений (Л. Зыкина «Течёт река Волга», Ю.Антонов «Море», «Гляжу в озёра синие»). О чем были песни? (море, река, озеро)? Как назвать это, одним словом? (водоём)</a:t>
            </a:r>
          </a:p>
          <a:p>
            <a:r>
              <a:rPr lang="ru-RU" sz="2600" dirty="0" smtClean="0"/>
              <a:t>Сформулируйте тему сегодняшнего урока (Водоёмы).</a:t>
            </a:r>
          </a:p>
          <a:p>
            <a:r>
              <a:rPr lang="ru-RU" sz="2600" dirty="0" smtClean="0"/>
              <a:t>А вы хотите узнать какие водоемы бывают и какие есть в Иркутской области?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</a:t>
            </a:r>
            <a:r>
              <a:rPr lang="ru-RU" dirty="0" smtClean="0"/>
              <a:t>Деление на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Сейчас вам предстоит работа в группах. Давайте вспомним правила работы в группе (</a:t>
            </a:r>
            <a:r>
              <a:rPr lang="ru-RU" i="1" dirty="0" smtClean="0"/>
              <a:t>работай дружно, прислушивайся к мнению каждого члена группы, приди к общему мнению, докажи свое мнение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</a:t>
            </a:r>
            <a:br>
              <a:rPr lang="ru-RU" dirty="0" smtClean="0"/>
            </a:br>
            <a:r>
              <a:rPr lang="ru-RU" dirty="0" smtClean="0"/>
              <a:t> (в конвертах для каждой группы)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группа «Виды водоемов»</a:t>
            </a:r>
          </a:p>
          <a:p>
            <a:r>
              <a:rPr lang="ru-RU" sz="1600" dirty="0" smtClean="0"/>
              <a:t>Что такое водоем?__________________________________________________________</a:t>
            </a:r>
          </a:p>
          <a:p>
            <a:pPr lvl="0"/>
            <a:r>
              <a:rPr lang="ru-RU" sz="1600" dirty="0" smtClean="0"/>
              <a:t>Водоемы можно разделить на две группы: _________ и ___________.</a:t>
            </a:r>
          </a:p>
          <a:p>
            <a:pPr lvl="0"/>
            <a:r>
              <a:rPr lang="ru-RU" sz="1600" dirty="0" smtClean="0"/>
              <a:t>Естественные водоемы – это __________________________________.</a:t>
            </a:r>
          </a:p>
          <a:p>
            <a:pPr lvl="0"/>
            <a:r>
              <a:rPr lang="ru-RU" sz="1600" dirty="0" smtClean="0"/>
              <a:t>Искусственные водоемы – это _________________________________.</a:t>
            </a:r>
          </a:p>
          <a:p>
            <a:r>
              <a:rPr lang="ru-RU" sz="1600" dirty="0" smtClean="0"/>
              <a:t>Люди создают искусственные водоёмы для ______________________. (отдыха, быта, пищевой промышленности, для увеличения количества пресной воды, судоходство, электроэнергии)</a:t>
            </a:r>
          </a:p>
          <a:p>
            <a:r>
              <a:rPr lang="ru-RU" sz="1600" dirty="0" smtClean="0"/>
              <a:t>Океан-это_____________________________________________________________</a:t>
            </a:r>
          </a:p>
          <a:p>
            <a:r>
              <a:rPr lang="ru-RU" sz="1600" dirty="0" smtClean="0"/>
              <a:t>Сколько океанов на земле? Назови их. Отметь на карте все океаны.</a:t>
            </a:r>
          </a:p>
          <a:p>
            <a:r>
              <a:rPr lang="ru-RU" sz="1600" dirty="0" smtClean="0"/>
              <a:t>Что такое </a:t>
            </a:r>
            <a:r>
              <a:rPr lang="ru-RU" sz="1600" dirty="0" err="1" smtClean="0"/>
              <a:t>море?__________________________Отметь</a:t>
            </a:r>
            <a:r>
              <a:rPr lang="ru-RU" sz="1600" dirty="0" smtClean="0"/>
              <a:t> на карте моря России</a:t>
            </a:r>
          </a:p>
          <a:p>
            <a:r>
              <a:rPr lang="ru-RU" sz="1600" dirty="0" smtClean="0"/>
              <a:t>Что такое река?___________________________________________________________</a:t>
            </a:r>
          </a:p>
          <a:p>
            <a:r>
              <a:rPr lang="ru-RU" sz="1600" dirty="0" smtClean="0"/>
              <a:t>Что такое озеро?__________________________________________________________</a:t>
            </a:r>
          </a:p>
          <a:p>
            <a:r>
              <a:rPr lang="ru-RU" sz="1600" dirty="0" smtClean="0"/>
              <a:t>Что такое водохранилище?__________________________________________________</a:t>
            </a:r>
          </a:p>
          <a:p>
            <a:r>
              <a:rPr lang="ru-RU" sz="1600" dirty="0" smtClean="0"/>
              <a:t>Что такое пруд?___________________________________________________________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574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Окружающий мир 2 класс Водоемы </vt:lpstr>
      <vt:lpstr> Цель:  Создать карту путешествия по водоемам</vt:lpstr>
      <vt:lpstr>Задачи:</vt:lpstr>
      <vt:lpstr>Оборудование:</vt:lpstr>
      <vt:lpstr>Содержание:</vt:lpstr>
      <vt:lpstr>Беседа:</vt:lpstr>
      <vt:lpstr>Беседа </vt:lpstr>
      <vt:lpstr>III.Деление на группы</vt:lpstr>
      <vt:lpstr>Задания  (в конвертах для каждой группы)</vt:lpstr>
      <vt:lpstr>  Океан – водный покров земли, окружающий материки и острова. На земле 4 океана. Тихий, Атлантический, Индийский, Северно-Ледовитый. Море – часть океана, обособленная сушей. Морская вода соленая и непригодна для питья. Озеро – замкнутый в берегах большой естественный водоем. Река – постоянный водный поток значительных размеров с естественным течением по руслу от истока до устья. Ручей.  Водохранилище – искусственный водоём, образованный, как правило, в долине реки водопроводными сооружениями для накопления и хранения воды в целях её использования в народном хозяйстве. Пруд – запруженное место, водоём в естественном или выкопном углублении, а также запруженное место в реке. Для водоснабжения, орошения и разведения рыбы. Канал – искусственное русло, наполненное водой.  </vt:lpstr>
      <vt:lpstr>Море                                    Пруд</vt:lpstr>
      <vt:lpstr>озеро                          ручей </vt:lpstr>
      <vt:lpstr>Болото</vt:lpstr>
      <vt:lpstr> 2 группа «Части реки» Начало реки – это __________________. Устье реки – это ____________________. Русло  - это ______________________. Притоки – это ____________________. Какие берега бывают у реки и как это определить? Отметь на карте флажком реки Иркутской области.  </vt:lpstr>
      <vt:lpstr>Части реки:</vt:lpstr>
      <vt:lpstr>3 группа «Водоёмы нашего края».  Реки в Иркутской  области – это ______________.  Сколько рек втекает в Байкал? А вытекает?  Наиболее крупные озёра в Иркутской области – это _________ Искусственный водоём в  области – это ___________. Как в нашем крае используют водоёмы в народном хозяйстве? Отметь на карте реки, озера и водохранилище.  </vt:lpstr>
      <vt:lpstr>4 группа «Влияние деятельности человека на экологию водоёмов» Какой вред на природу речного края оказывает деятельность человека? Найди в интернете фотографии негативного действия человека, которые приносят вред человеку. Что можно сделать для охраны реки? </vt:lpstr>
      <vt:lpstr>Физкультминутка «Речка»</vt:lpstr>
      <vt:lpstr>Водоемы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Водоемы</dc:title>
  <dc:creator>C178U</dc:creator>
  <cp:lastModifiedBy>C178U</cp:lastModifiedBy>
  <cp:revision>34</cp:revision>
  <dcterms:created xsi:type="dcterms:W3CDTF">2012-04-24T05:42:07Z</dcterms:created>
  <dcterms:modified xsi:type="dcterms:W3CDTF">2012-04-25T05:36:05Z</dcterms:modified>
</cp:coreProperties>
</file>