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598" autoAdjust="0"/>
  </p:normalViewPr>
  <p:slideViewPr>
    <p:cSldViewPr>
      <p:cViewPr varScale="1">
        <p:scale>
          <a:sx n="100" d="100"/>
          <a:sy n="100" d="100"/>
        </p:scale>
        <p:origin x="-1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75928-1D8F-4279-90E5-C3850E2D88DA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72CCE-C3B6-4393-884F-D971CAC0C4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2CCE-C3B6-4393-884F-D971CAC0C4C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2CCE-C3B6-4393-884F-D971CAC0C4C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2CCE-C3B6-4393-884F-D971CAC0C4C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2CCE-C3B6-4393-884F-D971CAC0C4C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5CCFB-A5E6-4F81-87A6-4D856DAE5145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364541-347D-45FB-8CAC-40E7A39D3D3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488832" cy="100811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Государственное бюджетное дошкольное образовательное учреждение </a:t>
            </a:r>
            <a:br>
              <a:rPr lang="ru-RU" sz="1800" dirty="0" smtClean="0"/>
            </a:br>
            <a:r>
              <a:rPr lang="ru-RU" sz="1800" dirty="0" smtClean="0"/>
              <a:t>детский сад №60 Невского района города Санкт-Петербурга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88832" cy="25202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Консультация для воспитателей на тему</a:t>
            </a:r>
            <a:r>
              <a:rPr lang="ru-RU" dirty="0" smtClean="0"/>
              <a:t>:</a:t>
            </a:r>
          </a:p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Tahoma" pitchFamily="34" charset="0"/>
                <a:cs typeface="Tahoma" pitchFamily="34" charset="0"/>
              </a:rPr>
              <a:t>«Русские народные традиции.</a:t>
            </a:r>
          </a:p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Tahoma" pitchFamily="34" charset="0"/>
                <a:cs typeface="Tahoma" pitchFamily="34" charset="0"/>
              </a:rPr>
              <a:t>Празднование МАСЛЕНИЦЫ в детском саду»</a:t>
            </a:r>
            <a:endParaRPr lang="ru-RU" sz="2400" b="1" dirty="0">
              <a:solidFill>
                <a:schemeClr val="bg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72514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Подготовила: </a:t>
            </a:r>
            <a:r>
              <a:rPr lang="ru-RU" b="1" dirty="0" smtClean="0"/>
              <a:t>воспитатель Смирнова Татьяна Михайловна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704856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Масленица, угощай, всем </a:t>
            </a:r>
            <a:r>
              <a:rPr lang="ru-RU" sz="2800" b="1" dirty="0" err="1" smtClean="0">
                <a:solidFill>
                  <a:srgbClr val="FF0000"/>
                </a:solidFill>
              </a:rPr>
              <a:t>блиночков</a:t>
            </a:r>
            <a:r>
              <a:rPr lang="ru-RU" sz="2800" b="1" dirty="0" smtClean="0">
                <a:solidFill>
                  <a:srgbClr val="FF0000"/>
                </a:solidFill>
              </a:rPr>
              <a:t> подавай 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022 - P1100075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105400" y="3573016"/>
            <a:ext cx="4038600" cy="3284984"/>
          </a:xfrm>
        </p:spPr>
      </p:pic>
      <p:pic>
        <p:nvPicPr>
          <p:cNvPr id="8" name="Рисунок 7" descr="024 - IMG_068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3573016"/>
            <a:ext cx="4067944" cy="3284984"/>
          </a:xfrm>
          <a:prstGeom prst="rect">
            <a:avLst/>
          </a:prstGeom>
        </p:spPr>
      </p:pic>
      <p:pic>
        <p:nvPicPr>
          <p:cNvPr id="10" name="Содержимое 9" descr="025 - IMG_0688.JPG"/>
          <p:cNvPicPr>
            <a:picLocks noGrp="1" noChangeAspect="1"/>
          </p:cNvPicPr>
          <p:nvPr>
            <p:ph sz="half" idx="1"/>
          </p:nvPr>
        </p:nvPicPr>
        <p:blipFill>
          <a:blip r:embed="rId4" cstate="email"/>
          <a:stretch>
            <a:fillRect/>
          </a:stretch>
        </p:blipFill>
        <p:spPr>
          <a:xfrm>
            <a:off x="1979712" y="980728"/>
            <a:ext cx="4464496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25-057-Subbota-zolovkiny-posidelki[1]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3373" y="435864"/>
            <a:ext cx="8097253" cy="5986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496944" cy="280831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СПАСИБО ЗА </a:t>
            </a:r>
            <a:br>
              <a:rPr lang="ru-RU" sz="5400" b="1" dirty="0" smtClean="0"/>
            </a:br>
            <a:r>
              <a:rPr lang="ru-RU" sz="5400" b="1" dirty="0" smtClean="0"/>
              <a:t>ВНИМАНИЕ!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13804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ПРАЗДНИК</a:t>
            </a:r>
            <a:r>
              <a:rPr lang="ru-RU" sz="3600" b="1" dirty="0" smtClean="0"/>
              <a:t>-время отдыха , веселья, радости , ощущения полноты жизни.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869160"/>
            <a:ext cx="7498080" cy="1988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solidFill>
                  <a:srgbClr val="C00000"/>
                </a:solidFill>
              </a:rPr>
              <a:t>Народный праздник </a:t>
            </a:r>
            <a:r>
              <a:rPr lang="ru-RU" dirty="0" smtClean="0"/>
              <a:t>- веками отработанный способ единения людей в коллективном сопереживании события.</a:t>
            </a:r>
            <a:endParaRPr lang="ru-RU" dirty="0"/>
          </a:p>
        </p:txBody>
      </p:sp>
      <p:pic>
        <p:nvPicPr>
          <p:cNvPr id="4" name="Рисунок 3" descr="x_2084eb02[1]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339752" y="1556792"/>
            <a:ext cx="5540846" cy="3312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251520" y="1412776"/>
            <a:ext cx="8568952" cy="518457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Роль праздников  в жизни народа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060848"/>
            <a:ext cx="7272808" cy="3888432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Способствовали консолидации людей, живущих в одном селе, деревне, городском квартале</a:t>
            </a:r>
          </a:p>
          <a:p>
            <a:r>
              <a:rPr lang="ru-RU" dirty="0" smtClean="0"/>
              <a:t>Молебен и крестный ход, общая праздничная гульба – всё это сближало людей, поддерживало в них чувство коллективизма</a:t>
            </a:r>
          </a:p>
          <a:p>
            <a:r>
              <a:rPr lang="ru-RU" dirty="0" smtClean="0"/>
              <a:t>Праздник, на который сходилось вся ближняя и дальняя родня, способствовал укреплению родственных связей, развитию родственной взаимопомощи</a:t>
            </a:r>
          </a:p>
          <a:p>
            <a:r>
              <a:rPr lang="ru-RU" dirty="0" smtClean="0"/>
              <a:t>Праздники позволяли людям продемонстрировать свои творческие возможности, таланты и способности, передать своё умение более молодым, заслужить уважение других членов общины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 flipH="1" flipV="1">
            <a:off x="3753623" y="1674519"/>
            <a:ext cx="5282873" cy="463480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агетная рамка 3"/>
          <p:cNvSpPr/>
          <p:nvPr/>
        </p:nvSpPr>
        <p:spPr>
          <a:xfrm>
            <a:off x="107504" y="1052736"/>
            <a:ext cx="3456384" cy="5544616"/>
          </a:xfrm>
          <a:prstGeom prst="beve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39552" y="1484784"/>
            <a:ext cx="2592288" cy="4680520"/>
          </a:xfrm>
          <a:solidFill>
            <a:schemeClr val="bg1"/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r>
              <a:rPr lang="ru-RU" sz="2000" b="1" dirty="0" smtClean="0">
                <a:ln>
                  <a:solidFill>
                    <a:srgbClr val="0070C0"/>
                  </a:solidFill>
                </a:ln>
                <a:solidFill>
                  <a:srgbClr val="FF0000"/>
                </a:solidFill>
              </a:rPr>
              <a:t>Приобщение детей к народным традициям помогает педагогам воспитывать здоровую, гармоничную личность, способную преодолеть жизненные препятствия и сохранить бодрым тело и дух до глубокой старости</a:t>
            </a:r>
            <a:endParaRPr lang="ru-RU" sz="2000" b="1" dirty="0">
              <a:ln>
                <a:solidFill>
                  <a:srgbClr val="0070C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9" name="Содержимое 8" descr="010 - IMG_066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283968" y="2276872"/>
            <a:ext cx="4176464" cy="3473773"/>
          </a:xfrm>
        </p:spPr>
      </p:pic>
      <p:sp>
        <p:nvSpPr>
          <p:cNvPr id="8" name="TextBox 7"/>
          <p:cNvSpPr txBox="1"/>
          <p:nvPr/>
        </p:nvSpPr>
        <p:spPr>
          <a:xfrm>
            <a:off x="3851920" y="76470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79912" y="620688"/>
            <a:ext cx="4577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Народное творчество в жизни детей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07504" y="1844824"/>
            <a:ext cx="8928992" cy="4896544"/>
          </a:xfrm>
          <a:prstGeom prst="beve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подготовки к празднику «МАСЛЕНИЦА»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55576" y="2492896"/>
            <a:ext cx="7632848" cy="3831704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Беседа с родителями  о предстоящем празднике и получение  </a:t>
            </a:r>
            <a:r>
              <a:rPr lang="ru-RU" b="1" dirty="0" smtClean="0"/>
              <a:t>согласия </a:t>
            </a:r>
            <a:r>
              <a:rPr lang="ru-RU" dirty="0" smtClean="0"/>
              <a:t>на участие  ребёнка  в этом празднике</a:t>
            </a:r>
          </a:p>
          <a:p>
            <a:r>
              <a:rPr lang="ru-RU" dirty="0" smtClean="0"/>
              <a:t>Знакомство детей с русской  народной  культурой, которая состоит из поэтического слова, игры, танца, рукоделия, ремёсел и и.д.</a:t>
            </a:r>
          </a:p>
          <a:p>
            <a:r>
              <a:rPr lang="ru-RU" dirty="0" smtClean="0"/>
              <a:t>Знакомство дошкольников с историей возникновения праздника «МАСЛЕНИЦА»</a:t>
            </a:r>
          </a:p>
          <a:p>
            <a:r>
              <a:rPr lang="ru-RU" dirty="0" smtClean="0"/>
              <a:t>Разучивание с детьми хороводов, песен, русских народных игр</a:t>
            </a:r>
          </a:p>
          <a:p>
            <a:r>
              <a:rPr lang="ru-RU" dirty="0" smtClean="0"/>
              <a:t>Изготовление   элементов народного костюма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2842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Народный костюм ,как и другие элементы национальной культуры, несёт в себе огромную воспитательную силу</a:t>
            </a:r>
            <a:endParaRPr lang="ru-RU" sz="2800" b="1" dirty="0"/>
          </a:p>
        </p:txBody>
      </p:sp>
      <p:pic>
        <p:nvPicPr>
          <p:cNvPr id="8" name="Содержимое 7" descr="004 - Масленица 2 011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email"/>
          <a:stretch>
            <a:fillRect/>
          </a:stretch>
        </p:blipFill>
        <p:spPr>
          <a:xfrm>
            <a:off x="2843808" y="2204864"/>
            <a:ext cx="3672408" cy="4653136"/>
          </a:xfrm>
        </p:spPr>
      </p:pic>
      <p:pic>
        <p:nvPicPr>
          <p:cNvPr id="9" name="Содержимое 8" descr="029 - Масленица ЭОЭ 006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/>
          <a:stretch>
            <a:fillRect/>
          </a:stretch>
        </p:blipFill>
        <p:spPr>
          <a:xfrm>
            <a:off x="0" y="2630488"/>
            <a:ext cx="2886075" cy="4227512"/>
          </a:xfrm>
        </p:spPr>
      </p:pic>
      <p:pic>
        <p:nvPicPr>
          <p:cNvPr id="10" name="Рисунок 9" descr="030 - Масленица ЭОЭ 00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516216" y="2691406"/>
            <a:ext cx="2627784" cy="4166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Масленица - один из самых любимых и светлых праздников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1600" dirty="0" smtClean="0"/>
              <a:t>Масленица -древний славянский праздник, сохранившийся и после принятия христианства</a:t>
            </a:r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Блины - главное угощение на Масленице</a:t>
            </a:r>
            <a:endParaRPr lang="ru-RU" dirty="0"/>
          </a:p>
        </p:txBody>
      </p:sp>
      <p:pic>
        <p:nvPicPr>
          <p:cNvPr id="9" name="Содержимое 8" descr="35453041[1]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880991" y="2514600"/>
            <a:ext cx="3192606" cy="3846513"/>
          </a:xfrm>
        </p:spPr>
      </p:pic>
      <p:pic>
        <p:nvPicPr>
          <p:cNvPr id="10" name="Содержимое 9" descr="d7d00968bf377deff2fee740be2a8f9a_full[1].jpg"/>
          <p:cNvPicPr>
            <a:picLocks noGrp="1" noChangeAspect="1"/>
          </p:cNvPicPr>
          <p:nvPr>
            <p:ph sz="quarter" idx="4"/>
          </p:nvPr>
        </p:nvPicPr>
        <p:blipFill>
          <a:blip r:embed="rId4" cstate="email"/>
          <a:stretch>
            <a:fillRect/>
          </a:stretch>
        </p:blipFill>
        <p:spPr>
          <a:xfrm>
            <a:off x="5076056" y="2492896"/>
            <a:ext cx="3240360" cy="3888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Знакомство с «Масленицей»</a:t>
            </a:r>
            <a:endParaRPr lang="ru-RU" b="1" dirty="0"/>
          </a:p>
        </p:txBody>
      </p:sp>
      <p:pic>
        <p:nvPicPr>
          <p:cNvPr id="13" name="Содержимое 12" descr="00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522379"/>
            <a:ext cx="4038600" cy="3230880"/>
          </a:xfrm>
        </p:spPr>
      </p:pic>
      <p:pic>
        <p:nvPicPr>
          <p:cNvPr id="15" name="Содержимое 14" descr="028 - Масленица ЭОЭ 005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Наш праздник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019 - P110006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9568809">
            <a:off x="166714" y="1737932"/>
            <a:ext cx="4157390" cy="3028950"/>
          </a:xfrm>
        </p:spPr>
      </p:pic>
      <p:pic>
        <p:nvPicPr>
          <p:cNvPr id="6" name="Содержимое 5" descr="012 - IMG_0675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 rot="3106525">
            <a:off x="4549056" y="1918299"/>
            <a:ext cx="4038600" cy="3028950"/>
          </a:xfrm>
        </p:spPr>
      </p:pic>
      <p:pic>
        <p:nvPicPr>
          <p:cNvPr id="8" name="Рисунок 7" descr="017 - P110005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915816" y="4437112"/>
            <a:ext cx="4248472" cy="2420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294</Words>
  <Application>Microsoft Office PowerPoint</Application>
  <PresentationFormat>Экран (4:3)</PresentationFormat>
  <Paragraphs>33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Государственное бюджетное дошкольное образовательное учреждение  детский сад №60 Невского района города Санкт-Петербурга </vt:lpstr>
      <vt:lpstr>ПРАЗДНИК-время отдыха , веселья, радости , ощущения полноты жизни.</vt:lpstr>
      <vt:lpstr>Роль праздников  в жизни народа</vt:lpstr>
      <vt:lpstr>Слайд 4</vt:lpstr>
      <vt:lpstr>Этапы подготовки к празднику «МАСЛЕНИЦА» </vt:lpstr>
      <vt:lpstr>Народный костюм ,как и другие элементы национальной культуры, несёт в себе огромную воспитательную силу</vt:lpstr>
      <vt:lpstr>Масленица - один из самых любимых и светлых праздников</vt:lpstr>
      <vt:lpstr>Знакомство с «Масленицей»</vt:lpstr>
      <vt:lpstr>Наш праздник</vt:lpstr>
      <vt:lpstr>Масленица, угощай, всем блиночков подавай !</vt:lpstr>
      <vt:lpstr>Слайд 11</vt:lpstr>
      <vt:lpstr>СПАСИБО ЗА 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</dc:title>
  <dc:creator>Алексей Смирнов</dc:creator>
  <cp:lastModifiedBy>Алексей Смирнов</cp:lastModifiedBy>
  <cp:revision>45</cp:revision>
  <dcterms:created xsi:type="dcterms:W3CDTF">2013-01-30T13:31:27Z</dcterms:created>
  <dcterms:modified xsi:type="dcterms:W3CDTF">2014-01-18T08:33:15Z</dcterms:modified>
</cp:coreProperties>
</file>