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65" r:id="rId3"/>
    <p:sldId id="278" r:id="rId4"/>
    <p:sldId id="266" r:id="rId5"/>
    <p:sldId id="267" r:id="rId6"/>
    <p:sldId id="268" r:id="rId7"/>
    <p:sldId id="279" r:id="rId8"/>
    <p:sldId id="280" r:id="rId9"/>
    <p:sldId id="257" r:id="rId10"/>
    <p:sldId id="258" r:id="rId11"/>
    <p:sldId id="259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33" autoAdjust="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1425D-CD96-4106-AE65-09399133421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6FA4A-942C-4992-8C27-0DE410EE6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6FA4A-942C-4992-8C27-0DE410EE602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6034682"/>
          </a:xfrm>
          <a:noFill/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FFFF00"/>
                </a:solidFill>
              </a:rPr>
              <a:t>Развитие мыслительных процессов гиперактивных детей</a:t>
            </a:r>
            <a:br>
              <a:rPr lang="ru-RU" sz="5400" i="1" dirty="0" smtClean="0">
                <a:solidFill>
                  <a:srgbClr val="FFFF00"/>
                </a:solidFill>
              </a:rPr>
            </a:br>
            <a:r>
              <a:rPr lang="ru-RU" sz="5400" i="1" dirty="0" smtClean="0">
                <a:solidFill>
                  <a:srgbClr val="FFFF00"/>
                </a:solidFill>
              </a:rPr>
              <a:t>через игру</a:t>
            </a:r>
            <a:r>
              <a:rPr lang="ru-RU" sz="6000" i="1" dirty="0" smtClean="0">
                <a:solidFill>
                  <a:srgbClr val="FFFF00"/>
                </a:solidFill>
              </a:rPr>
              <a:t/>
            </a:r>
            <a:br>
              <a:rPr lang="ru-RU" sz="6000" i="1" dirty="0" smtClean="0">
                <a:solidFill>
                  <a:srgbClr val="FFFF00"/>
                </a:solidFill>
              </a:rPr>
            </a:br>
            <a:r>
              <a:rPr lang="ru-RU" sz="6000" i="1" dirty="0" smtClean="0">
                <a:solidFill>
                  <a:srgbClr val="FFFF00"/>
                </a:solidFill>
              </a:rPr>
              <a:t/>
            </a:r>
            <a:br>
              <a:rPr lang="ru-RU" sz="60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Консультация для воспитателей</a:t>
            </a:r>
            <a:endParaRPr lang="ru-RU" sz="3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6500858" cy="1071570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</a:rPr>
              <a:t>Наряду с этими проблемами гиперактивные дети обладают: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1571612"/>
            <a:ext cx="7043766" cy="34929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  <a:sym typeface="Wingdings 2"/>
              </a:rPr>
              <a:t> </a:t>
            </a:r>
            <a:r>
              <a:rPr lang="ru-RU" dirty="0" smtClean="0">
                <a:solidFill>
                  <a:srgbClr val="C00000"/>
                </a:solidFill>
              </a:rPr>
              <a:t>высокой познавательной активностью;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  <a:sym typeface="Wingdings 2"/>
              </a:rPr>
              <a:t> </a:t>
            </a:r>
            <a:r>
              <a:rPr lang="ru-RU" dirty="0" smtClean="0">
                <a:solidFill>
                  <a:srgbClr val="0070C0"/>
                </a:solidFill>
              </a:rPr>
              <a:t>широким кругом интересов;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  <a:sym typeface="Wingdings 2"/>
              </a:rPr>
              <a:t>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способностью к целостному восприятию мира и отдельных ситуаций;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  <a:sym typeface="Wingdings 2"/>
              </a:rPr>
              <a:t> </a:t>
            </a:r>
            <a:r>
              <a:rPr lang="ru-RU" dirty="0" smtClean="0">
                <a:solidFill>
                  <a:srgbClr val="FF0000"/>
                </a:solidFill>
              </a:rPr>
              <a:t>способностью к озарению;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  <a:sym typeface="Wingdings 2"/>
              </a:rPr>
              <a:t>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способностью придумывать много вариантов решения одной проблемы;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  <a:sym typeface="Wingdings 2"/>
              </a:rPr>
              <a:t>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чувством юмора;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  <a:sym typeface="Wingdings 2"/>
              </a:rPr>
              <a:t> </a:t>
            </a:r>
            <a:r>
              <a:rPr lang="ru-RU" dirty="0" smtClean="0">
                <a:solidFill>
                  <a:srgbClr val="FF0000"/>
                </a:solidFill>
              </a:rPr>
              <a:t>изобретательностью.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G:\Картинки\PUB60COR\PE02278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786190"/>
            <a:ext cx="2643206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2143116"/>
            <a:ext cx="6215106" cy="392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Ведущая деятельность для ребенка дошкольника – это игра.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607223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0009" y="3714752"/>
            <a:ext cx="3453991" cy="314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Работа с </a:t>
            </a:r>
            <a:r>
              <a:rPr lang="ru-RU" sz="4400" dirty="0" err="1" smtClean="0"/>
              <a:t>гиперактивными</a:t>
            </a:r>
            <a:r>
              <a:rPr lang="ru-RU" sz="4400" dirty="0" smtClean="0"/>
              <a:t> детьми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200" dirty="0" smtClean="0"/>
              <a:t>Методы игровой терапии</a:t>
            </a:r>
          </a:p>
          <a:p>
            <a:pPr marL="1371600" lvl="2" indent="-457200">
              <a:lnSpc>
                <a:spcPct val="80000"/>
              </a:lnSpc>
            </a:pPr>
            <a:r>
              <a:rPr lang="ru-RU" dirty="0" smtClean="0"/>
              <a:t>Три группы развивающих игр для детей с синдромом гиперактивности (Ю.С. Шевченко) </a:t>
            </a:r>
          </a:p>
          <a:p>
            <a:pPr marL="1752600" lvl="3" indent="-381000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Подвижные игры на развитие внимания на распределение внимания</a:t>
            </a:r>
          </a:p>
          <a:p>
            <a:pPr marL="1752600" lvl="3" indent="-381000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Тренировка усидчивости </a:t>
            </a:r>
          </a:p>
          <a:p>
            <a:pPr marL="1752600" lvl="3" indent="-381000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Тренировка выдержки – контроль импульсивности.</a:t>
            </a:r>
            <a:r>
              <a:rPr lang="ru-RU" sz="1600" dirty="0" smtClean="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ru-RU" sz="2200" dirty="0" smtClean="0"/>
              <a:t>Тренинги социальных навыков</a:t>
            </a:r>
            <a:r>
              <a:rPr lang="ru-RU" sz="1700" dirty="0" smtClean="0"/>
              <a:t> </a:t>
            </a:r>
          </a:p>
          <a:p>
            <a:pPr marL="1371600" lvl="2" indent="-457200">
              <a:lnSpc>
                <a:spcPct val="80000"/>
              </a:lnSpc>
            </a:pPr>
            <a:r>
              <a:rPr lang="ru-RU" dirty="0" smtClean="0"/>
              <a:t>Обучают стратегиям преодоления конфликтов и налаживания позитивных взаимодействий с взрослыми и ровесниками.</a:t>
            </a:r>
            <a:r>
              <a:rPr lang="ru-RU" sz="2000" dirty="0" smtClean="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ru-RU" sz="2200" dirty="0" smtClean="0"/>
              <a:t>Когнитивно-поведенческих тренингов самоконтроля</a:t>
            </a:r>
          </a:p>
          <a:p>
            <a:pPr marL="1371600" lvl="2" indent="-457200">
              <a:lnSpc>
                <a:spcPct val="80000"/>
              </a:lnSpc>
            </a:pPr>
            <a:r>
              <a:rPr lang="ru-RU" dirty="0" smtClean="0"/>
              <a:t>Отрабатывается умение оценивать проблемные ситуации, обучение стратегиям самоподкрепления и преодоления симптомов гиперактивности.</a:t>
            </a:r>
            <a:r>
              <a:rPr lang="ru-RU" sz="20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мышления. Особенности мышления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Чтобы нормально развивалось произвольное внимание, память и самоуправление, необходимо тренировать мышление. Мышление ребенка с СДВГ долгое время остается "линейным", т.е. интеллектуальный анализ оказывается возможным по одному параметру и в одном направлении. Это характерная особенность мышления дошкольников 5-7 лет, хорошо описанная Пиаже. У детей с СДВГ эта характеристика мыслительных процессов присутствует более длительное время. Положительным моментом здесь является то, что в отличие от ситуации с маленькими детьми, опора на наглядность и вынесение вовне промежуточных результатов мышления может оказать существенную помощь.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Визуальное мышление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 развитом визуальном мышлении ребенок быстро обучается пользоваться различными рисунками, чертежами, таблицами, т. е. различными опорными схемами. Этим он снимает нагрузку на оперативную память и мышление, значительно повышая общую эффективность собственной мыслительной деятельности. Визуальное мышление хорошо развивается в играх, связанных с моделированием, конструированием, выкладыванием узоров, картинок по образцам (конструкторы, мозаики, кубики и пр.). Визуальное мышление, по всей вероятности, является сильной стороной ребенка с СДВГ. Это нужно обязательно использовать в работе с ним.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СДВГ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ru-RU" dirty="0" smtClean="0"/>
              <a:t>«</a:t>
            </a:r>
            <a:r>
              <a:rPr lang="ru-RU" dirty="0" err="1" smtClean="0"/>
              <a:t>Гипер</a:t>
            </a:r>
            <a:r>
              <a:rPr lang="ru-RU" dirty="0" smtClean="0"/>
              <a:t>» от греческого</a:t>
            </a:r>
            <a:r>
              <a:rPr lang="en-US" dirty="0" smtClean="0"/>
              <a:t>   </a:t>
            </a:r>
            <a:r>
              <a:rPr lang="ru-RU" dirty="0" smtClean="0"/>
              <a:t>«</a:t>
            </a:r>
            <a:r>
              <a:rPr lang="en-US" dirty="0" smtClean="0"/>
              <a:t>hyper</a:t>
            </a:r>
            <a:r>
              <a:rPr lang="ru-RU" dirty="0" smtClean="0"/>
              <a:t>» - над, сверху – указывает на превышение нормы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ru-RU" dirty="0" smtClean="0"/>
              <a:t>«Активный» - от латинского«</a:t>
            </a:r>
            <a:r>
              <a:rPr lang="en-US" dirty="0" err="1" smtClean="0"/>
              <a:t>aktivus</a:t>
            </a:r>
            <a:r>
              <a:rPr lang="ru-RU" dirty="0" smtClean="0"/>
              <a:t>» - деятельный, действенный 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ru-RU" dirty="0" smtClean="0"/>
              <a:t>СДВГ у детей проявляется несвойственными для нормального, соответствующего возрасту, развития ребенка невнимательностью, отвлекаемостью, импульсивностью и </a:t>
            </a:r>
            <a:r>
              <a:rPr lang="ru-RU" dirty="0" err="1" smtClean="0"/>
              <a:t>гиперактивностью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221088"/>
            <a:ext cx="180020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8641"/>
            <a:ext cx="4040188" cy="1512168"/>
          </a:xfrm>
        </p:spPr>
        <p:txBody>
          <a:bodyPr/>
          <a:lstStyle/>
          <a:p>
            <a:pPr lvl="0"/>
            <a:r>
              <a:rPr lang="ru-RU" sz="2800" cap="none" dirty="0" smtClean="0">
                <a:solidFill>
                  <a:schemeClr val="tx2"/>
                </a:solidFill>
                <a:latin typeface="Arial" charset="0"/>
              </a:rPr>
              <a:t>Активный ребенок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60649"/>
            <a:ext cx="4041775" cy="1224136"/>
          </a:xfrm>
        </p:spPr>
        <p:txBody>
          <a:bodyPr>
            <a:normAutofit/>
          </a:bodyPr>
          <a:lstStyle/>
          <a:p>
            <a:pPr lvl="0"/>
            <a:r>
              <a:rPr lang="ru-RU" sz="2800" cap="none" dirty="0" smtClean="0">
                <a:solidFill>
                  <a:schemeClr val="tx2"/>
                </a:solidFill>
                <a:latin typeface="Arial" charset="0"/>
              </a:rPr>
              <a:t>Гиперактивный ребенок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340768"/>
            <a:ext cx="4040188" cy="4785395"/>
          </a:xfrm>
        </p:spPr>
        <p:txBody>
          <a:bodyPr>
            <a:noAutofit/>
          </a:bodyPr>
          <a:lstStyle/>
          <a:p>
            <a:pPr marL="0" lvl="0" indent="0" fontAlgn="base">
              <a:spcAft>
                <a:spcPct val="0"/>
              </a:spcAft>
              <a:buClr>
                <a:schemeClr val="tx1"/>
              </a:buClr>
              <a:buSzPct val="70000"/>
              <a:buNone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- Для него нарушение сна и пищеварения (кишечные расстройства) - скорее исключение.</a:t>
            </a:r>
            <a:br>
              <a:rPr lang="ru-RU" sz="1400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Arial" charset="0"/>
              </a:rPr>
            </a:br>
            <a:endParaRPr lang="ru-RU" sz="1400" dirty="0" smtClean="0">
              <a:solidFill>
                <a:schemeClr val="tx2"/>
              </a:solidFill>
              <a:latin typeface="Arial" charset="0"/>
            </a:endParaRPr>
          </a:p>
          <a:p>
            <a:pPr marL="0" lvl="0" indent="0" fontAlgn="base">
              <a:spcAft>
                <a:spcPct val="0"/>
              </a:spcAft>
              <a:buClr>
                <a:schemeClr val="tx1"/>
              </a:buClr>
              <a:buSzPct val="70000"/>
              <a:buFontTx/>
              <a:buChar char="-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 Он активный не везде. К примеру, беспокойный и непоседливый дома, но спокойный - в садике, в гостях у малознакомых людей.</a:t>
            </a:r>
            <a:br>
              <a:rPr lang="ru-RU" sz="1400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 Он неагрессивный. То есть случайно или в пылу конфликта может и наподдать "коллеге по песочнице", но сам редко провоцирует скандал. </a:t>
            </a:r>
          </a:p>
          <a:p>
            <a:pPr marL="0" lvl="0" indent="0" fontAlgn="base">
              <a:spcAft>
                <a:spcPct val="0"/>
              </a:spcAft>
              <a:buClr>
                <a:schemeClr val="tx1"/>
              </a:buClr>
              <a:buSzPct val="70000"/>
              <a:buFontTx/>
              <a:buChar char="-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Большую часть дня "не сидит на месте", предпочитает подвижные игры пассивным, но если его заинтересовать - может и книжку с мамой почитать, и </a:t>
            </a:r>
            <a:r>
              <a:rPr lang="ru-RU" sz="1400" dirty="0" err="1" smtClean="0">
                <a:solidFill>
                  <a:schemeClr val="tx2"/>
                </a:solidFill>
                <a:latin typeface="Arial" charset="0"/>
              </a:rPr>
              <a:t>пазл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 собрать.</a:t>
            </a:r>
            <a:br>
              <a:rPr lang="ru-RU" sz="1400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- Быстро и много говорит, задает бесконечное количество вопросов.</a:t>
            </a:r>
            <a:br>
              <a:rPr lang="ru-RU" sz="1400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Arial" charset="0"/>
              </a:rPr>
            </a:br>
            <a:endParaRPr lang="ru-RU" sz="1400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041775" cy="4713387"/>
          </a:xfrm>
        </p:spPr>
        <p:txBody>
          <a:bodyPr>
            <a:normAutofit fontScale="62500" lnSpcReduction="20000"/>
          </a:bodyPr>
          <a:lstStyle/>
          <a:p>
            <a:pPr marL="0" lvl="0" indent="0" fontAlgn="base">
              <a:spcAft>
                <a:spcPct val="0"/>
              </a:spcAft>
              <a:buClr>
                <a:schemeClr val="tx1"/>
              </a:buClr>
              <a:buSzPct val="70000"/>
              <a:buNone/>
            </a:pP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- Он находится в постоянном движении и даже если он устал, то продолжает двигаться, а выбившись из сил, плачет и </a:t>
            </a:r>
            <a:r>
              <a:rPr lang="ru-RU" dirty="0" err="1" smtClean="0">
                <a:solidFill>
                  <a:schemeClr val="tx2"/>
                </a:solidFill>
                <a:latin typeface="Arial" charset="0"/>
              </a:rPr>
              <a:t>истерит</a:t>
            </a: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.</a:t>
            </a:r>
            <a:br>
              <a:rPr lang="ru-RU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- Быстро и много говорит, глотает слова, перебивает, не дослушивает. Задает миллион вопросов, но редко выслушивает ответы на них.</a:t>
            </a:r>
            <a:br>
              <a:rPr lang="ru-RU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- Его невозможно уложить спать, а если спит, то урывками, беспокойно. У него часто кишечные расстройства. Аллергии не редкость.</a:t>
            </a:r>
            <a:br>
              <a:rPr lang="ru-RU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- Ребенок - неуправляемый, при этом он абсолютно не реагирует на запреты и ограничения. И в любых условиях (дом, магазин, детсад, детская площадка) ведет себя одинаково активно.</a:t>
            </a:r>
            <a:br>
              <a:rPr lang="ru-RU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- Часто провоцирует конфликты. Не контролирует свою агрессию - дерется, кусается, толкается …</a:t>
            </a:r>
            <a:br>
              <a:rPr lang="ru-RU" dirty="0" smtClean="0">
                <a:solidFill>
                  <a:schemeClr val="tx2"/>
                </a:solidFill>
                <a:latin typeface="Arial" charset="0"/>
              </a:rPr>
            </a:br>
            <a:endParaRPr lang="ru-RU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Критерии </a:t>
            </a:r>
            <a:r>
              <a:rPr lang="ru-RU" sz="4400" dirty="0" err="1" smtClean="0"/>
              <a:t>гиперактивности</a:t>
            </a:r>
            <a:r>
              <a:rPr lang="ru-RU" sz="4400" dirty="0" smtClean="0"/>
              <a:t> с дефицитом внимания: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None/>
            </a:pPr>
            <a:endParaRPr lang="ru-RU" sz="3600" dirty="0" smtClean="0"/>
          </a:p>
          <a:p>
            <a:pPr marL="533400" indent="-533400">
              <a:buFont typeface="Wingdings" pitchFamily="2" charset="2"/>
              <a:buNone/>
            </a:pPr>
            <a:r>
              <a:rPr lang="ru-RU" sz="3600" dirty="0" smtClean="0"/>
              <a:t>1.Гиперактивность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3600" dirty="0" smtClean="0"/>
              <a:t>2. Импульсивность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3600" dirty="0" smtClean="0"/>
              <a:t>3. Нарушения внимания</a:t>
            </a:r>
          </a:p>
          <a:p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852936"/>
            <a:ext cx="29718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Импульсивность: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частая смена настроения;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отвечает на вопросы, не выслушав их до конца;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 трудом дожидается очереди в различных ситуациях;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часто мешает другим, пристает к окружающим;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совершает опасные действия, не задумываясь о последствиях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Невнимательность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 dirty="0" smtClean="0">
                <a:solidFill>
                  <a:schemeClr val="folHlink"/>
                </a:solidFill>
              </a:rPr>
              <a:t>из перечисленных ниже признаков минимум 6 должны сохраняться не менее 6 месяцев: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ru-RU" dirty="0" smtClean="0"/>
              <a:t>Неспособность выполнить задание без ошибок, вызванных невозможностью сосредоточиться на деталях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ru-RU" dirty="0" smtClean="0"/>
              <a:t>Неспособность вслушиваться в обращенную речь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ru-RU" dirty="0" smtClean="0"/>
              <a:t>Неспособность доводить выполняемую работу до конца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ru-RU" dirty="0" smtClean="0"/>
              <a:t>Неспособность организовать свою деятельность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ru-RU" dirty="0" smtClean="0"/>
              <a:t>Избегание нелюбимой работы, требующей усидчивости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ru-RU" dirty="0" smtClean="0"/>
              <a:t>Потери предметов, необходимых для выполнения заданий (письменные принадлежности, книги и т.д.)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ru-RU" dirty="0" smtClean="0"/>
              <a:t>Забывчивость в повседневной деятельности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ru-RU" dirty="0" smtClean="0"/>
              <a:t>Отвлекаемость на посторонние стимулы </a:t>
            </a:r>
          </a:p>
          <a:p>
            <a:endParaRPr lang="ru-RU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1087561" flipH="1">
            <a:off x="6794069" y="4769976"/>
            <a:ext cx="1861541" cy="1157230"/>
            <a:chOff x="-959" y="1632"/>
            <a:chExt cx="516" cy="46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-712" y="1751"/>
              <a:ext cx="166" cy="295"/>
            </a:xfrm>
            <a:custGeom>
              <a:avLst/>
              <a:gdLst/>
              <a:ahLst/>
              <a:cxnLst>
                <a:cxn ang="0">
                  <a:pos x="642" y="345"/>
                </a:cxn>
                <a:cxn ang="0">
                  <a:pos x="632" y="241"/>
                </a:cxn>
                <a:cxn ang="0">
                  <a:pos x="617" y="147"/>
                </a:cxn>
                <a:cxn ang="0">
                  <a:pos x="588" y="77"/>
                </a:cxn>
                <a:cxn ang="0">
                  <a:pos x="561" y="58"/>
                </a:cxn>
                <a:cxn ang="0">
                  <a:pos x="538" y="53"/>
                </a:cxn>
                <a:cxn ang="0">
                  <a:pos x="510" y="58"/>
                </a:cxn>
                <a:cxn ang="0">
                  <a:pos x="489" y="68"/>
                </a:cxn>
                <a:cxn ang="0">
                  <a:pos x="474" y="50"/>
                </a:cxn>
                <a:cxn ang="0">
                  <a:pos x="458" y="26"/>
                </a:cxn>
                <a:cxn ang="0">
                  <a:pos x="440" y="9"/>
                </a:cxn>
                <a:cxn ang="0">
                  <a:pos x="420" y="2"/>
                </a:cxn>
                <a:cxn ang="0">
                  <a:pos x="397" y="2"/>
                </a:cxn>
                <a:cxn ang="0">
                  <a:pos x="376" y="9"/>
                </a:cxn>
                <a:cxn ang="0">
                  <a:pos x="360" y="15"/>
                </a:cxn>
                <a:cxn ang="0">
                  <a:pos x="345" y="26"/>
                </a:cxn>
                <a:cxn ang="0">
                  <a:pos x="328" y="23"/>
                </a:cxn>
                <a:cxn ang="0">
                  <a:pos x="305" y="21"/>
                </a:cxn>
                <a:cxn ang="0">
                  <a:pos x="281" y="26"/>
                </a:cxn>
                <a:cxn ang="0">
                  <a:pos x="252" y="41"/>
                </a:cxn>
                <a:cxn ang="0">
                  <a:pos x="229" y="64"/>
                </a:cxn>
                <a:cxn ang="0">
                  <a:pos x="207" y="119"/>
                </a:cxn>
                <a:cxn ang="0">
                  <a:pos x="211" y="242"/>
                </a:cxn>
                <a:cxn ang="0">
                  <a:pos x="241" y="355"/>
                </a:cxn>
                <a:cxn ang="0">
                  <a:pos x="263" y="409"/>
                </a:cxn>
                <a:cxn ang="0">
                  <a:pos x="273" y="432"/>
                </a:cxn>
                <a:cxn ang="0">
                  <a:pos x="271" y="433"/>
                </a:cxn>
                <a:cxn ang="0">
                  <a:pos x="257" y="455"/>
                </a:cxn>
                <a:cxn ang="0">
                  <a:pos x="253" y="499"/>
                </a:cxn>
                <a:cxn ang="0">
                  <a:pos x="240" y="541"/>
                </a:cxn>
                <a:cxn ang="0">
                  <a:pos x="224" y="522"/>
                </a:cxn>
                <a:cxn ang="0">
                  <a:pos x="204" y="507"/>
                </a:cxn>
                <a:cxn ang="0">
                  <a:pos x="168" y="492"/>
                </a:cxn>
                <a:cxn ang="0">
                  <a:pos x="123" y="488"/>
                </a:cxn>
                <a:cxn ang="0">
                  <a:pos x="74" y="498"/>
                </a:cxn>
                <a:cxn ang="0">
                  <a:pos x="22" y="527"/>
                </a:cxn>
                <a:cxn ang="0">
                  <a:pos x="2" y="560"/>
                </a:cxn>
                <a:cxn ang="0">
                  <a:pos x="6" y="600"/>
                </a:cxn>
                <a:cxn ang="0">
                  <a:pos x="50" y="652"/>
                </a:cxn>
                <a:cxn ang="0">
                  <a:pos x="108" y="683"/>
                </a:cxn>
                <a:cxn ang="0">
                  <a:pos x="139" y="694"/>
                </a:cxn>
                <a:cxn ang="0">
                  <a:pos x="160" y="717"/>
                </a:cxn>
                <a:cxn ang="0">
                  <a:pos x="179" y="752"/>
                </a:cxn>
                <a:cxn ang="0">
                  <a:pos x="195" y="780"/>
                </a:cxn>
                <a:cxn ang="0">
                  <a:pos x="213" y="810"/>
                </a:cxn>
                <a:cxn ang="0">
                  <a:pos x="252" y="849"/>
                </a:cxn>
                <a:cxn ang="0">
                  <a:pos x="336" y="869"/>
                </a:cxn>
                <a:cxn ang="0">
                  <a:pos x="396" y="858"/>
                </a:cxn>
                <a:cxn ang="0">
                  <a:pos x="408" y="859"/>
                </a:cxn>
                <a:cxn ang="0">
                  <a:pos x="425" y="869"/>
                </a:cxn>
                <a:cxn ang="0">
                  <a:pos x="469" y="883"/>
                </a:cxn>
                <a:cxn ang="0">
                  <a:pos x="510" y="885"/>
                </a:cxn>
                <a:cxn ang="0">
                  <a:pos x="557" y="866"/>
                </a:cxn>
                <a:cxn ang="0">
                  <a:pos x="604" y="816"/>
                </a:cxn>
                <a:cxn ang="0">
                  <a:pos x="625" y="775"/>
                </a:cxn>
                <a:cxn ang="0">
                  <a:pos x="638" y="713"/>
                </a:cxn>
                <a:cxn ang="0">
                  <a:pos x="662" y="550"/>
                </a:cxn>
                <a:cxn ang="0">
                  <a:pos x="653" y="400"/>
                </a:cxn>
              </a:cxnLst>
              <a:rect l="0" t="0" r="r" b="b"/>
              <a:pathLst>
                <a:path w="665" h="886">
                  <a:moveTo>
                    <a:pt x="653" y="400"/>
                  </a:moveTo>
                  <a:lnTo>
                    <a:pt x="646" y="375"/>
                  </a:lnTo>
                  <a:lnTo>
                    <a:pt x="642" y="345"/>
                  </a:lnTo>
                  <a:lnTo>
                    <a:pt x="637" y="311"/>
                  </a:lnTo>
                  <a:lnTo>
                    <a:pt x="634" y="275"/>
                  </a:lnTo>
                  <a:lnTo>
                    <a:pt x="632" y="241"/>
                  </a:lnTo>
                  <a:lnTo>
                    <a:pt x="628" y="209"/>
                  </a:lnTo>
                  <a:lnTo>
                    <a:pt x="624" y="177"/>
                  </a:lnTo>
                  <a:lnTo>
                    <a:pt x="617" y="147"/>
                  </a:lnTo>
                  <a:lnTo>
                    <a:pt x="610" y="120"/>
                  </a:lnTo>
                  <a:lnTo>
                    <a:pt x="600" y="97"/>
                  </a:lnTo>
                  <a:lnTo>
                    <a:pt x="588" y="77"/>
                  </a:lnTo>
                  <a:lnTo>
                    <a:pt x="572" y="64"/>
                  </a:lnTo>
                  <a:lnTo>
                    <a:pt x="566" y="61"/>
                  </a:lnTo>
                  <a:lnTo>
                    <a:pt x="561" y="58"/>
                  </a:lnTo>
                  <a:lnTo>
                    <a:pt x="554" y="56"/>
                  </a:lnTo>
                  <a:lnTo>
                    <a:pt x="548" y="54"/>
                  </a:lnTo>
                  <a:lnTo>
                    <a:pt x="538" y="53"/>
                  </a:lnTo>
                  <a:lnTo>
                    <a:pt x="530" y="53"/>
                  </a:lnTo>
                  <a:lnTo>
                    <a:pt x="521" y="56"/>
                  </a:lnTo>
                  <a:lnTo>
                    <a:pt x="510" y="58"/>
                  </a:lnTo>
                  <a:lnTo>
                    <a:pt x="502" y="61"/>
                  </a:lnTo>
                  <a:lnTo>
                    <a:pt x="496" y="65"/>
                  </a:lnTo>
                  <a:lnTo>
                    <a:pt x="489" y="68"/>
                  </a:lnTo>
                  <a:lnTo>
                    <a:pt x="482" y="72"/>
                  </a:lnTo>
                  <a:lnTo>
                    <a:pt x="478" y="61"/>
                  </a:lnTo>
                  <a:lnTo>
                    <a:pt x="474" y="50"/>
                  </a:lnTo>
                  <a:lnTo>
                    <a:pt x="469" y="41"/>
                  </a:lnTo>
                  <a:lnTo>
                    <a:pt x="464" y="33"/>
                  </a:lnTo>
                  <a:lnTo>
                    <a:pt x="458" y="26"/>
                  </a:lnTo>
                  <a:lnTo>
                    <a:pt x="453" y="19"/>
                  </a:lnTo>
                  <a:lnTo>
                    <a:pt x="446" y="14"/>
                  </a:lnTo>
                  <a:lnTo>
                    <a:pt x="440" y="9"/>
                  </a:lnTo>
                  <a:lnTo>
                    <a:pt x="433" y="6"/>
                  </a:lnTo>
                  <a:lnTo>
                    <a:pt x="426" y="3"/>
                  </a:lnTo>
                  <a:lnTo>
                    <a:pt x="420" y="2"/>
                  </a:lnTo>
                  <a:lnTo>
                    <a:pt x="412" y="0"/>
                  </a:lnTo>
                  <a:lnTo>
                    <a:pt x="405" y="0"/>
                  </a:lnTo>
                  <a:lnTo>
                    <a:pt x="397" y="2"/>
                  </a:lnTo>
                  <a:lnTo>
                    <a:pt x="389" y="3"/>
                  </a:lnTo>
                  <a:lnTo>
                    <a:pt x="381" y="6"/>
                  </a:lnTo>
                  <a:lnTo>
                    <a:pt x="376" y="9"/>
                  </a:lnTo>
                  <a:lnTo>
                    <a:pt x="369" y="10"/>
                  </a:lnTo>
                  <a:lnTo>
                    <a:pt x="364" y="13"/>
                  </a:lnTo>
                  <a:lnTo>
                    <a:pt x="360" y="15"/>
                  </a:lnTo>
                  <a:lnTo>
                    <a:pt x="355" y="19"/>
                  </a:lnTo>
                  <a:lnTo>
                    <a:pt x="349" y="22"/>
                  </a:lnTo>
                  <a:lnTo>
                    <a:pt x="345" y="26"/>
                  </a:lnTo>
                  <a:lnTo>
                    <a:pt x="341" y="30"/>
                  </a:lnTo>
                  <a:lnTo>
                    <a:pt x="335" y="26"/>
                  </a:lnTo>
                  <a:lnTo>
                    <a:pt x="328" y="23"/>
                  </a:lnTo>
                  <a:lnTo>
                    <a:pt x="321" y="22"/>
                  </a:lnTo>
                  <a:lnTo>
                    <a:pt x="313" y="21"/>
                  </a:lnTo>
                  <a:lnTo>
                    <a:pt x="305" y="21"/>
                  </a:lnTo>
                  <a:lnTo>
                    <a:pt x="297" y="22"/>
                  </a:lnTo>
                  <a:lnTo>
                    <a:pt x="289" y="23"/>
                  </a:lnTo>
                  <a:lnTo>
                    <a:pt x="281" y="26"/>
                  </a:lnTo>
                  <a:lnTo>
                    <a:pt x="271" y="30"/>
                  </a:lnTo>
                  <a:lnTo>
                    <a:pt x="261" y="35"/>
                  </a:lnTo>
                  <a:lnTo>
                    <a:pt x="252" y="41"/>
                  </a:lnTo>
                  <a:lnTo>
                    <a:pt x="244" y="48"/>
                  </a:lnTo>
                  <a:lnTo>
                    <a:pt x="236" y="56"/>
                  </a:lnTo>
                  <a:lnTo>
                    <a:pt x="229" y="64"/>
                  </a:lnTo>
                  <a:lnTo>
                    <a:pt x="223" y="73"/>
                  </a:lnTo>
                  <a:lnTo>
                    <a:pt x="217" y="84"/>
                  </a:lnTo>
                  <a:lnTo>
                    <a:pt x="207" y="119"/>
                  </a:lnTo>
                  <a:lnTo>
                    <a:pt x="203" y="159"/>
                  </a:lnTo>
                  <a:lnTo>
                    <a:pt x="204" y="201"/>
                  </a:lnTo>
                  <a:lnTo>
                    <a:pt x="211" y="242"/>
                  </a:lnTo>
                  <a:lnTo>
                    <a:pt x="219" y="284"/>
                  </a:lnTo>
                  <a:lnTo>
                    <a:pt x="229" y="322"/>
                  </a:lnTo>
                  <a:lnTo>
                    <a:pt x="241" y="355"/>
                  </a:lnTo>
                  <a:lnTo>
                    <a:pt x="251" y="382"/>
                  </a:lnTo>
                  <a:lnTo>
                    <a:pt x="256" y="396"/>
                  </a:lnTo>
                  <a:lnTo>
                    <a:pt x="263" y="409"/>
                  </a:lnTo>
                  <a:lnTo>
                    <a:pt x="268" y="421"/>
                  </a:lnTo>
                  <a:lnTo>
                    <a:pt x="273" y="431"/>
                  </a:lnTo>
                  <a:lnTo>
                    <a:pt x="273" y="432"/>
                  </a:lnTo>
                  <a:lnTo>
                    <a:pt x="272" y="432"/>
                  </a:lnTo>
                  <a:lnTo>
                    <a:pt x="271" y="433"/>
                  </a:lnTo>
                  <a:lnTo>
                    <a:pt x="271" y="433"/>
                  </a:lnTo>
                  <a:lnTo>
                    <a:pt x="264" y="441"/>
                  </a:lnTo>
                  <a:lnTo>
                    <a:pt x="260" y="448"/>
                  </a:lnTo>
                  <a:lnTo>
                    <a:pt x="257" y="455"/>
                  </a:lnTo>
                  <a:lnTo>
                    <a:pt x="257" y="461"/>
                  </a:lnTo>
                  <a:lnTo>
                    <a:pt x="256" y="479"/>
                  </a:lnTo>
                  <a:lnTo>
                    <a:pt x="253" y="499"/>
                  </a:lnTo>
                  <a:lnTo>
                    <a:pt x="249" y="522"/>
                  </a:lnTo>
                  <a:lnTo>
                    <a:pt x="244" y="546"/>
                  </a:lnTo>
                  <a:lnTo>
                    <a:pt x="240" y="541"/>
                  </a:lnTo>
                  <a:lnTo>
                    <a:pt x="235" y="534"/>
                  </a:lnTo>
                  <a:lnTo>
                    <a:pt x="229" y="529"/>
                  </a:lnTo>
                  <a:lnTo>
                    <a:pt x="224" y="522"/>
                  </a:lnTo>
                  <a:lnTo>
                    <a:pt x="217" y="517"/>
                  </a:lnTo>
                  <a:lnTo>
                    <a:pt x="211" y="513"/>
                  </a:lnTo>
                  <a:lnTo>
                    <a:pt x="204" y="507"/>
                  </a:lnTo>
                  <a:lnTo>
                    <a:pt x="196" y="503"/>
                  </a:lnTo>
                  <a:lnTo>
                    <a:pt x="183" y="496"/>
                  </a:lnTo>
                  <a:lnTo>
                    <a:pt x="168" y="492"/>
                  </a:lnTo>
                  <a:lnTo>
                    <a:pt x="154" y="490"/>
                  </a:lnTo>
                  <a:lnTo>
                    <a:pt x="139" y="488"/>
                  </a:lnTo>
                  <a:lnTo>
                    <a:pt x="123" y="488"/>
                  </a:lnTo>
                  <a:lnTo>
                    <a:pt x="107" y="490"/>
                  </a:lnTo>
                  <a:lnTo>
                    <a:pt x="91" y="492"/>
                  </a:lnTo>
                  <a:lnTo>
                    <a:pt x="74" y="498"/>
                  </a:lnTo>
                  <a:lnTo>
                    <a:pt x="51" y="507"/>
                  </a:lnTo>
                  <a:lnTo>
                    <a:pt x="34" y="517"/>
                  </a:lnTo>
                  <a:lnTo>
                    <a:pt x="22" y="527"/>
                  </a:lnTo>
                  <a:lnTo>
                    <a:pt x="11" y="538"/>
                  </a:lnTo>
                  <a:lnTo>
                    <a:pt x="6" y="549"/>
                  </a:lnTo>
                  <a:lnTo>
                    <a:pt x="2" y="560"/>
                  </a:lnTo>
                  <a:lnTo>
                    <a:pt x="0" y="570"/>
                  </a:lnTo>
                  <a:lnTo>
                    <a:pt x="0" y="580"/>
                  </a:lnTo>
                  <a:lnTo>
                    <a:pt x="6" y="600"/>
                  </a:lnTo>
                  <a:lnTo>
                    <a:pt x="16" y="620"/>
                  </a:lnTo>
                  <a:lnTo>
                    <a:pt x="31" y="638"/>
                  </a:lnTo>
                  <a:lnTo>
                    <a:pt x="50" y="652"/>
                  </a:lnTo>
                  <a:lnTo>
                    <a:pt x="68" y="666"/>
                  </a:lnTo>
                  <a:lnTo>
                    <a:pt x="88" y="676"/>
                  </a:lnTo>
                  <a:lnTo>
                    <a:pt x="108" y="683"/>
                  </a:lnTo>
                  <a:lnTo>
                    <a:pt x="124" y="687"/>
                  </a:lnTo>
                  <a:lnTo>
                    <a:pt x="132" y="690"/>
                  </a:lnTo>
                  <a:lnTo>
                    <a:pt x="139" y="694"/>
                  </a:lnTo>
                  <a:lnTo>
                    <a:pt x="147" y="699"/>
                  </a:lnTo>
                  <a:lnTo>
                    <a:pt x="154" y="707"/>
                  </a:lnTo>
                  <a:lnTo>
                    <a:pt x="160" y="717"/>
                  </a:lnTo>
                  <a:lnTo>
                    <a:pt x="165" y="728"/>
                  </a:lnTo>
                  <a:lnTo>
                    <a:pt x="172" y="740"/>
                  </a:lnTo>
                  <a:lnTo>
                    <a:pt x="179" y="752"/>
                  </a:lnTo>
                  <a:lnTo>
                    <a:pt x="184" y="761"/>
                  </a:lnTo>
                  <a:lnTo>
                    <a:pt x="189" y="771"/>
                  </a:lnTo>
                  <a:lnTo>
                    <a:pt x="195" y="780"/>
                  </a:lnTo>
                  <a:lnTo>
                    <a:pt x="200" y="789"/>
                  </a:lnTo>
                  <a:lnTo>
                    <a:pt x="207" y="800"/>
                  </a:lnTo>
                  <a:lnTo>
                    <a:pt x="213" y="810"/>
                  </a:lnTo>
                  <a:lnTo>
                    <a:pt x="220" y="819"/>
                  </a:lnTo>
                  <a:lnTo>
                    <a:pt x="228" y="828"/>
                  </a:lnTo>
                  <a:lnTo>
                    <a:pt x="252" y="849"/>
                  </a:lnTo>
                  <a:lnTo>
                    <a:pt x="280" y="862"/>
                  </a:lnTo>
                  <a:lnTo>
                    <a:pt x="308" y="867"/>
                  </a:lnTo>
                  <a:lnTo>
                    <a:pt x="336" y="869"/>
                  </a:lnTo>
                  <a:lnTo>
                    <a:pt x="361" y="866"/>
                  </a:lnTo>
                  <a:lnTo>
                    <a:pt x="381" y="862"/>
                  </a:lnTo>
                  <a:lnTo>
                    <a:pt x="396" y="858"/>
                  </a:lnTo>
                  <a:lnTo>
                    <a:pt x="403" y="857"/>
                  </a:lnTo>
                  <a:lnTo>
                    <a:pt x="403" y="855"/>
                  </a:lnTo>
                  <a:lnTo>
                    <a:pt x="408" y="859"/>
                  </a:lnTo>
                  <a:lnTo>
                    <a:pt x="413" y="862"/>
                  </a:lnTo>
                  <a:lnTo>
                    <a:pt x="420" y="866"/>
                  </a:lnTo>
                  <a:lnTo>
                    <a:pt x="425" y="869"/>
                  </a:lnTo>
                  <a:lnTo>
                    <a:pt x="440" y="875"/>
                  </a:lnTo>
                  <a:lnTo>
                    <a:pt x="454" y="881"/>
                  </a:lnTo>
                  <a:lnTo>
                    <a:pt x="469" y="883"/>
                  </a:lnTo>
                  <a:lnTo>
                    <a:pt x="482" y="886"/>
                  </a:lnTo>
                  <a:lnTo>
                    <a:pt x="497" y="886"/>
                  </a:lnTo>
                  <a:lnTo>
                    <a:pt x="510" y="885"/>
                  </a:lnTo>
                  <a:lnTo>
                    <a:pt x="522" y="882"/>
                  </a:lnTo>
                  <a:lnTo>
                    <a:pt x="536" y="878"/>
                  </a:lnTo>
                  <a:lnTo>
                    <a:pt x="557" y="866"/>
                  </a:lnTo>
                  <a:lnTo>
                    <a:pt x="576" y="850"/>
                  </a:lnTo>
                  <a:lnTo>
                    <a:pt x="592" y="834"/>
                  </a:lnTo>
                  <a:lnTo>
                    <a:pt x="604" y="816"/>
                  </a:lnTo>
                  <a:lnTo>
                    <a:pt x="613" y="799"/>
                  </a:lnTo>
                  <a:lnTo>
                    <a:pt x="621" y="785"/>
                  </a:lnTo>
                  <a:lnTo>
                    <a:pt x="625" y="775"/>
                  </a:lnTo>
                  <a:lnTo>
                    <a:pt x="626" y="771"/>
                  </a:lnTo>
                  <a:lnTo>
                    <a:pt x="630" y="750"/>
                  </a:lnTo>
                  <a:lnTo>
                    <a:pt x="638" y="713"/>
                  </a:lnTo>
                  <a:lnTo>
                    <a:pt x="648" y="664"/>
                  </a:lnTo>
                  <a:lnTo>
                    <a:pt x="656" y="609"/>
                  </a:lnTo>
                  <a:lnTo>
                    <a:pt x="662" y="550"/>
                  </a:lnTo>
                  <a:lnTo>
                    <a:pt x="665" y="492"/>
                  </a:lnTo>
                  <a:lnTo>
                    <a:pt x="662" y="441"/>
                  </a:lnTo>
                  <a:lnTo>
                    <a:pt x="653" y="4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-650" y="1772"/>
              <a:ext cx="31" cy="117"/>
            </a:xfrm>
            <a:custGeom>
              <a:avLst/>
              <a:gdLst/>
              <a:ahLst/>
              <a:cxnLst>
                <a:cxn ang="0">
                  <a:pos x="46" y="303"/>
                </a:cxn>
                <a:cxn ang="0">
                  <a:pos x="34" y="268"/>
                </a:cxn>
                <a:cxn ang="0">
                  <a:pos x="22" y="232"/>
                </a:cxn>
                <a:cxn ang="0">
                  <a:pos x="12" y="196"/>
                </a:cxn>
                <a:cxn ang="0">
                  <a:pos x="6" y="158"/>
                </a:cxn>
                <a:cxn ang="0">
                  <a:pos x="2" y="123"/>
                </a:cxn>
                <a:cxn ang="0">
                  <a:pos x="0" y="91"/>
                </a:cxn>
                <a:cxn ang="0">
                  <a:pos x="3" y="61"/>
                </a:cxn>
                <a:cxn ang="0">
                  <a:pos x="11" y="37"/>
                </a:cxn>
                <a:cxn ang="0">
                  <a:pos x="18" y="25"/>
                </a:cxn>
                <a:cxn ang="0">
                  <a:pos x="27" y="16"/>
                </a:cxn>
                <a:cxn ang="0">
                  <a:pos x="38" y="8"/>
                </a:cxn>
                <a:cxn ang="0">
                  <a:pos x="50" y="2"/>
                </a:cxn>
                <a:cxn ang="0">
                  <a:pos x="56" y="0"/>
                </a:cxn>
                <a:cxn ang="0">
                  <a:pos x="63" y="0"/>
                </a:cxn>
                <a:cxn ang="0">
                  <a:pos x="68" y="0"/>
                </a:cxn>
                <a:cxn ang="0">
                  <a:pos x="72" y="1"/>
                </a:cxn>
                <a:cxn ang="0">
                  <a:pos x="62" y="37"/>
                </a:cxn>
                <a:cxn ang="0">
                  <a:pos x="58" y="76"/>
                </a:cxn>
                <a:cxn ang="0">
                  <a:pos x="59" y="118"/>
                </a:cxn>
                <a:cxn ang="0">
                  <a:pos x="66" y="161"/>
                </a:cxn>
                <a:cxn ang="0">
                  <a:pos x="75" y="201"/>
                </a:cxn>
                <a:cxn ang="0">
                  <a:pos x="84" y="239"/>
                </a:cxn>
                <a:cxn ang="0">
                  <a:pos x="96" y="272"/>
                </a:cxn>
                <a:cxn ang="0">
                  <a:pos x="106" y="298"/>
                </a:cxn>
                <a:cxn ang="0">
                  <a:pos x="110" y="311"/>
                </a:cxn>
                <a:cxn ang="0">
                  <a:pos x="116" y="322"/>
                </a:cxn>
                <a:cxn ang="0">
                  <a:pos x="122" y="334"/>
                </a:cxn>
                <a:cxn ang="0">
                  <a:pos x="127" y="344"/>
                </a:cxn>
                <a:cxn ang="0">
                  <a:pos x="119" y="344"/>
                </a:cxn>
                <a:cxn ang="0">
                  <a:pos x="112" y="344"/>
                </a:cxn>
                <a:cxn ang="0">
                  <a:pos x="104" y="345"/>
                </a:cxn>
                <a:cxn ang="0">
                  <a:pos x="98" y="345"/>
                </a:cxn>
                <a:cxn ang="0">
                  <a:pos x="90" y="346"/>
                </a:cxn>
                <a:cxn ang="0">
                  <a:pos x="83" y="348"/>
                </a:cxn>
                <a:cxn ang="0">
                  <a:pos x="75" y="349"/>
                </a:cxn>
                <a:cxn ang="0">
                  <a:pos x="68" y="350"/>
                </a:cxn>
                <a:cxn ang="0">
                  <a:pos x="63" y="341"/>
                </a:cxn>
                <a:cxn ang="0">
                  <a:pos x="58" y="330"/>
                </a:cxn>
                <a:cxn ang="0">
                  <a:pos x="51" y="317"/>
                </a:cxn>
                <a:cxn ang="0">
                  <a:pos x="46" y="303"/>
                </a:cxn>
              </a:cxnLst>
              <a:rect l="0" t="0" r="r" b="b"/>
              <a:pathLst>
                <a:path w="127" h="350">
                  <a:moveTo>
                    <a:pt x="46" y="303"/>
                  </a:moveTo>
                  <a:lnTo>
                    <a:pt x="34" y="268"/>
                  </a:lnTo>
                  <a:lnTo>
                    <a:pt x="22" y="232"/>
                  </a:lnTo>
                  <a:lnTo>
                    <a:pt x="12" y="196"/>
                  </a:lnTo>
                  <a:lnTo>
                    <a:pt x="6" y="158"/>
                  </a:lnTo>
                  <a:lnTo>
                    <a:pt x="2" y="123"/>
                  </a:lnTo>
                  <a:lnTo>
                    <a:pt x="0" y="91"/>
                  </a:lnTo>
                  <a:lnTo>
                    <a:pt x="3" y="61"/>
                  </a:lnTo>
                  <a:lnTo>
                    <a:pt x="11" y="37"/>
                  </a:lnTo>
                  <a:lnTo>
                    <a:pt x="18" y="25"/>
                  </a:lnTo>
                  <a:lnTo>
                    <a:pt x="27" y="16"/>
                  </a:lnTo>
                  <a:lnTo>
                    <a:pt x="38" y="8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2" y="1"/>
                  </a:lnTo>
                  <a:lnTo>
                    <a:pt x="62" y="37"/>
                  </a:lnTo>
                  <a:lnTo>
                    <a:pt x="58" y="76"/>
                  </a:lnTo>
                  <a:lnTo>
                    <a:pt x="59" y="118"/>
                  </a:lnTo>
                  <a:lnTo>
                    <a:pt x="66" y="161"/>
                  </a:lnTo>
                  <a:lnTo>
                    <a:pt x="75" y="201"/>
                  </a:lnTo>
                  <a:lnTo>
                    <a:pt x="84" y="239"/>
                  </a:lnTo>
                  <a:lnTo>
                    <a:pt x="96" y="272"/>
                  </a:lnTo>
                  <a:lnTo>
                    <a:pt x="106" y="298"/>
                  </a:lnTo>
                  <a:lnTo>
                    <a:pt x="110" y="311"/>
                  </a:lnTo>
                  <a:lnTo>
                    <a:pt x="116" y="322"/>
                  </a:lnTo>
                  <a:lnTo>
                    <a:pt x="122" y="334"/>
                  </a:lnTo>
                  <a:lnTo>
                    <a:pt x="127" y="344"/>
                  </a:lnTo>
                  <a:lnTo>
                    <a:pt x="119" y="344"/>
                  </a:lnTo>
                  <a:lnTo>
                    <a:pt x="112" y="344"/>
                  </a:lnTo>
                  <a:lnTo>
                    <a:pt x="104" y="345"/>
                  </a:lnTo>
                  <a:lnTo>
                    <a:pt x="98" y="345"/>
                  </a:lnTo>
                  <a:lnTo>
                    <a:pt x="90" y="346"/>
                  </a:lnTo>
                  <a:lnTo>
                    <a:pt x="83" y="348"/>
                  </a:lnTo>
                  <a:lnTo>
                    <a:pt x="75" y="349"/>
                  </a:lnTo>
                  <a:lnTo>
                    <a:pt x="68" y="350"/>
                  </a:lnTo>
                  <a:lnTo>
                    <a:pt x="63" y="341"/>
                  </a:lnTo>
                  <a:lnTo>
                    <a:pt x="58" y="330"/>
                  </a:lnTo>
                  <a:lnTo>
                    <a:pt x="51" y="317"/>
                  </a:lnTo>
                  <a:lnTo>
                    <a:pt x="46" y="3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-701" y="1765"/>
              <a:ext cx="145" cy="267"/>
            </a:xfrm>
            <a:custGeom>
              <a:avLst/>
              <a:gdLst/>
              <a:ahLst/>
              <a:cxnLst>
                <a:cxn ang="0">
                  <a:pos x="539" y="726"/>
                </a:cxn>
                <a:cxn ang="0">
                  <a:pos x="518" y="761"/>
                </a:cxn>
                <a:cxn ang="0">
                  <a:pos x="478" y="795"/>
                </a:cxn>
                <a:cxn ang="0">
                  <a:pos x="451" y="800"/>
                </a:cxn>
                <a:cxn ang="0">
                  <a:pos x="423" y="796"/>
                </a:cxn>
                <a:cxn ang="0">
                  <a:pos x="386" y="777"/>
                </a:cxn>
                <a:cxn ang="0">
                  <a:pos x="354" y="738"/>
                </a:cxn>
                <a:cxn ang="0">
                  <a:pos x="343" y="710"/>
                </a:cxn>
                <a:cxn ang="0">
                  <a:pos x="302" y="720"/>
                </a:cxn>
                <a:cxn ang="0">
                  <a:pos x="327" y="777"/>
                </a:cxn>
                <a:cxn ang="0">
                  <a:pos x="287" y="783"/>
                </a:cxn>
                <a:cxn ang="0">
                  <a:pos x="243" y="775"/>
                </a:cxn>
                <a:cxn ang="0">
                  <a:pos x="211" y="749"/>
                </a:cxn>
                <a:cxn ang="0">
                  <a:pos x="194" y="725"/>
                </a:cxn>
                <a:cxn ang="0">
                  <a:pos x="179" y="698"/>
                </a:cxn>
                <a:cxn ang="0">
                  <a:pos x="158" y="658"/>
                </a:cxn>
                <a:cxn ang="0">
                  <a:pos x="129" y="620"/>
                </a:cxn>
                <a:cxn ang="0">
                  <a:pos x="88" y="601"/>
                </a:cxn>
                <a:cxn ang="0">
                  <a:pos x="48" y="585"/>
                </a:cxn>
                <a:cxn ang="0">
                  <a:pos x="10" y="554"/>
                </a:cxn>
                <a:cxn ang="0">
                  <a:pos x="1" y="526"/>
                </a:cxn>
                <a:cxn ang="0">
                  <a:pos x="16" y="510"/>
                </a:cxn>
                <a:cxn ang="0">
                  <a:pos x="38" y="499"/>
                </a:cxn>
                <a:cxn ang="0">
                  <a:pos x="70" y="490"/>
                </a:cxn>
                <a:cxn ang="0">
                  <a:pos x="104" y="488"/>
                </a:cxn>
                <a:cxn ang="0">
                  <a:pos x="133" y="498"/>
                </a:cxn>
                <a:cxn ang="0">
                  <a:pos x="169" y="530"/>
                </a:cxn>
                <a:cxn ang="0">
                  <a:pos x="186" y="562"/>
                </a:cxn>
                <a:cxn ang="0">
                  <a:pos x="209" y="647"/>
                </a:cxn>
                <a:cxn ang="0">
                  <a:pos x="226" y="582"/>
                </a:cxn>
                <a:cxn ang="0">
                  <a:pos x="243" y="511"/>
                </a:cxn>
                <a:cxn ang="0">
                  <a:pos x="266" y="417"/>
                </a:cxn>
                <a:cxn ang="0">
                  <a:pos x="314" y="408"/>
                </a:cxn>
                <a:cxn ang="0">
                  <a:pos x="387" y="406"/>
                </a:cxn>
                <a:cxn ang="0">
                  <a:pos x="440" y="402"/>
                </a:cxn>
                <a:cxn ang="0">
                  <a:pos x="412" y="384"/>
                </a:cxn>
                <a:cxn ang="0">
                  <a:pos x="382" y="365"/>
                </a:cxn>
                <a:cxn ang="0">
                  <a:pos x="375" y="355"/>
                </a:cxn>
                <a:cxn ang="0">
                  <a:pos x="347" y="304"/>
                </a:cxn>
                <a:cxn ang="0">
                  <a:pos x="315" y="197"/>
                </a:cxn>
                <a:cxn ang="0">
                  <a:pos x="303" y="92"/>
                </a:cxn>
                <a:cxn ang="0">
                  <a:pos x="321" y="26"/>
                </a:cxn>
                <a:cxn ang="0">
                  <a:pos x="353" y="3"/>
                </a:cxn>
                <a:cxn ang="0">
                  <a:pos x="373" y="2"/>
                </a:cxn>
                <a:cxn ang="0">
                  <a:pos x="392" y="22"/>
                </a:cxn>
                <a:cxn ang="0">
                  <a:pos x="395" y="104"/>
                </a:cxn>
                <a:cxn ang="0">
                  <a:pos x="398" y="228"/>
                </a:cxn>
                <a:cxn ang="0">
                  <a:pos x="427" y="343"/>
                </a:cxn>
                <a:cxn ang="0">
                  <a:pos x="452" y="404"/>
                </a:cxn>
                <a:cxn ang="0">
                  <a:pos x="479" y="428"/>
                </a:cxn>
                <a:cxn ang="0">
                  <a:pos x="496" y="436"/>
                </a:cxn>
                <a:cxn ang="0">
                  <a:pos x="486" y="388"/>
                </a:cxn>
                <a:cxn ang="0">
                  <a:pos x="455" y="287"/>
                </a:cxn>
                <a:cxn ang="0">
                  <a:pos x="434" y="148"/>
                </a:cxn>
                <a:cxn ang="0">
                  <a:pos x="482" y="56"/>
                </a:cxn>
                <a:cxn ang="0">
                  <a:pos x="503" y="54"/>
                </a:cxn>
                <a:cxn ang="0">
                  <a:pos x="526" y="82"/>
                </a:cxn>
                <a:cxn ang="0">
                  <a:pos x="540" y="152"/>
                </a:cxn>
                <a:cxn ang="0">
                  <a:pos x="550" y="236"/>
                </a:cxn>
                <a:cxn ang="0">
                  <a:pos x="564" y="346"/>
                </a:cxn>
                <a:cxn ang="0">
                  <a:pos x="582" y="445"/>
                </a:cxn>
                <a:cxn ang="0">
                  <a:pos x="567" y="595"/>
                </a:cxn>
                <a:cxn ang="0">
                  <a:pos x="543" y="717"/>
                </a:cxn>
              </a:cxnLst>
              <a:rect l="0" t="0" r="r" b="b"/>
              <a:pathLst>
                <a:path w="582" h="800">
                  <a:moveTo>
                    <a:pt x="543" y="717"/>
                  </a:moveTo>
                  <a:lnTo>
                    <a:pt x="542" y="720"/>
                  </a:lnTo>
                  <a:lnTo>
                    <a:pt x="539" y="726"/>
                  </a:lnTo>
                  <a:lnTo>
                    <a:pt x="534" y="736"/>
                  </a:lnTo>
                  <a:lnTo>
                    <a:pt x="527" y="748"/>
                  </a:lnTo>
                  <a:lnTo>
                    <a:pt x="518" y="761"/>
                  </a:lnTo>
                  <a:lnTo>
                    <a:pt x="507" y="775"/>
                  </a:lnTo>
                  <a:lnTo>
                    <a:pt x="494" y="785"/>
                  </a:lnTo>
                  <a:lnTo>
                    <a:pt x="478" y="795"/>
                  </a:lnTo>
                  <a:lnTo>
                    <a:pt x="470" y="797"/>
                  </a:lnTo>
                  <a:lnTo>
                    <a:pt x="460" y="800"/>
                  </a:lnTo>
                  <a:lnTo>
                    <a:pt x="451" y="800"/>
                  </a:lnTo>
                  <a:lnTo>
                    <a:pt x="443" y="800"/>
                  </a:lnTo>
                  <a:lnTo>
                    <a:pt x="432" y="799"/>
                  </a:lnTo>
                  <a:lnTo>
                    <a:pt x="423" y="796"/>
                  </a:lnTo>
                  <a:lnTo>
                    <a:pt x="414" y="792"/>
                  </a:lnTo>
                  <a:lnTo>
                    <a:pt x="403" y="788"/>
                  </a:lnTo>
                  <a:lnTo>
                    <a:pt x="386" y="777"/>
                  </a:lnTo>
                  <a:lnTo>
                    <a:pt x="373" y="764"/>
                  </a:lnTo>
                  <a:lnTo>
                    <a:pt x="362" y="752"/>
                  </a:lnTo>
                  <a:lnTo>
                    <a:pt x="354" y="738"/>
                  </a:lnTo>
                  <a:lnTo>
                    <a:pt x="349" y="728"/>
                  </a:lnTo>
                  <a:lnTo>
                    <a:pt x="346" y="717"/>
                  </a:lnTo>
                  <a:lnTo>
                    <a:pt x="343" y="710"/>
                  </a:lnTo>
                  <a:lnTo>
                    <a:pt x="343" y="707"/>
                  </a:lnTo>
                  <a:lnTo>
                    <a:pt x="301" y="713"/>
                  </a:lnTo>
                  <a:lnTo>
                    <a:pt x="302" y="720"/>
                  </a:lnTo>
                  <a:lnTo>
                    <a:pt x="306" y="734"/>
                  </a:lnTo>
                  <a:lnTo>
                    <a:pt x="314" y="754"/>
                  </a:lnTo>
                  <a:lnTo>
                    <a:pt x="327" y="777"/>
                  </a:lnTo>
                  <a:lnTo>
                    <a:pt x="315" y="780"/>
                  </a:lnTo>
                  <a:lnTo>
                    <a:pt x="302" y="781"/>
                  </a:lnTo>
                  <a:lnTo>
                    <a:pt x="287" y="783"/>
                  </a:lnTo>
                  <a:lnTo>
                    <a:pt x="273" y="781"/>
                  </a:lnTo>
                  <a:lnTo>
                    <a:pt x="257" y="780"/>
                  </a:lnTo>
                  <a:lnTo>
                    <a:pt x="243" y="775"/>
                  </a:lnTo>
                  <a:lnTo>
                    <a:pt x="230" y="768"/>
                  </a:lnTo>
                  <a:lnTo>
                    <a:pt x="218" y="757"/>
                  </a:lnTo>
                  <a:lnTo>
                    <a:pt x="211" y="749"/>
                  </a:lnTo>
                  <a:lnTo>
                    <a:pt x="206" y="741"/>
                  </a:lnTo>
                  <a:lnTo>
                    <a:pt x="199" y="733"/>
                  </a:lnTo>
                  <a:lnTo>
                    <a:pt x="194" y="725"/>
                  </a:lnTo>
                  <a:lnTo>
                    <a:pt x="189" y="715"/>
                  </a:lnTo>
                  <a:lnTo>
                    <a:pt x="185" y="706"/>
                  </a:lnTo>
                  <a:lnTo>
                    <a:pt x="179" y="698"/>
                  </a:lnTo>
                  <a:lnTo>
                    <a:pt x="174" y="689"/>
                  </a:lnTo>
                  <a:lnTo>
                    <a:pt x="166" y="672"/>
                  </a:lnTo>
                  <a:lnTo>
                    <a:pt x="158" y="658"/>
                  </a:lnTo>
                  <a:lnTo>
                    <a:pt x="149" y="644"/>
                  </a:lnTo>
                  <a:lnTo>
                    <a:pt x="139" y="631"/>
                  </a:lnTo>
                  <a:lnTo>
                    <a:pt x="129" y="620"/>
                  </a:lnTo>
                  <a:lnTo>
                    <a:pt x="117" y="611"/>
                  </a:lnTo>
                  <a:lnTo>
                    <a:pt x="104" y="605"/>
                  </a:lnTo>
                  <a:lnTo>
                    <a:pt x="88" y="601"/>
                  </a:lnTo>
                  <a:lnTo>
                    <a:pt x="76" y="599"/>
                  </a:lnTo>
                  <a:lnTo>
                    <a:pt x="62" y="593"/>
                  </a:lnTo>
                  <a:lnTo>
                    <a:pt x="48" y="585"/>
                  </a:lnTo>
                  <a:lnTo>
                    <a:pt x="34" y="576"/>
                  </a:lnTo>
                  <a:lnTo>
                    <a:pt x="21" y="566"/>
                  </a:lnTo>
                  <a:lnTo>
                    <a:pt x="10" y="554"/>
                  </a:lnTo>
                  <a:lnTo>
                    <a:pt x="4" y="543"/>
                  </a:lnTo>
                  <a:lnTo>
                    <a:pt x="0" y="533"/>
                  </a:lnTo>
                  <a:lnTo>
                    <a:pt x="1" y="526"/>
                  </a:lnTo>
                  <a:lnTo>
                    <a:pt x="4" y="521"/>
                  </a:lnTo>
                  <a:lnTo>
                    <a:pt x="9" y="515"/>
                  </a:lnTo>
                  <a:lnTo>
                    <a:pt x="16" y="510"/>
                  </a:lnTo>
                  <a:lnTo>
                    <a:pt x="22" y="506"/>
                  </a:lnTo>
                  <a:lnTo>
                    <a:pt x="30" y="502"/>
                  </a:lnTo>
                  <a:lnTo>
                    <a:pt x="38" y="499"/>
                  </a:lnTo>
                  <a:lnTo>
                    <a:pt x="45" y="496"/>
                  </a:lnTo>
                  <a:lnTo>
                    <a:pt x="58" y="492"/>
                  </a:lnTo>
                  <a:lnTo>
                    <a:pt x="70" y="490"/>
                  </a:lnTo>
                  <a:lnTo>
                    <a:pt x="82" y="488"/>
                  </a:lnTo>
                  <a:lnTo>
                    <a:pt x="93" y="487"/>
                  </a:lnTo>
                  <a:lnTo>
                    <a:pt x="104" y="488"/>
                  </a:lnTo>
                  <a:lnTo>
                    <a:pt x="114" y="490"/>
                  </a:lnTo>
                  <a:lnTo>
                    <a:pt x="123" y="494"/>
                  </a:lnTo>
                  <a:lnTo>
                    <a:pt x="133" y="498"/>
                  </a:lnTo>
                  <a:lnTo>
                    <a:pt x="147" y="507"/>
                  </a:lnTo>
                  <a:lnTo>
                    <a:pt x="159" y="518"/>
                  </a:lnTo>
                  <a:lnTo>
                    <a:pt x="169" y="530"/>
                  </a:lnTo>
                  <a:lnTo>
                    <a:pt x="177" y="542"/>
                  </a:lnTo>
                  <a:lnTo>
                    <a:pt x="182" y="553"/>
                  </a:lnTo>
                  <a:lnTo>
                    <a:pt x="186" y="562"/>
                  </a:lnTo>
                  <a:lnTo>
                    <a:pt x="187" y="568"/>
                  </a:lnTo>
                  <a:lnTo>
                    <a:pt x="189" y="570"/>
                  </a:lnTo>
                  <a:lnTo>
                    <a:pt x="209" y="647"/>
                  </a:lnTo>
                  <a:lnTo>
                    <a:pt x="211" y="635"/>
                  </a:lnTo>
                  <a:lnTo>
                    <a:pt x="219" y="608"/>
                  </a:lnTo>
                  <a:lnTo>
                    <a:pt x="226" y="582"/>
                  </a:lnTo>
                  <a:lnTo>
                    <a:pt x="229" y="570"/>
                  </a:lnTo>
                  <a:lnTo>
                    <a:pt x="234" y="552"/>
                  </a:lnTo>
                  <a:lnTo>
                    <a:pt x="243" y="511"/>
                  </a:lnTo>
                  <a:lnTo>
                    <a:pt x="253" y="464"/>
                  </a:lnTo>
                  <a:lnTo>
                    <a:pt x="258" y="421"/>
                  </a:lnTo>
                  <a:lnTo>
                    <a:pt x="266" y="417"/>
                  </a:lnTo>
                  <a:lnTo>
                    <a:pt x="278" y="413"/>
                  </a:lnTo>
                  <a:lnTo>
                    <a:pt x="294" y="410"/>
                  </a:lnTo>
                  <a:lnTo>
                    <a:pt x="314" y="408"/>
                  </a:lnTo>
                  <a:lnTo>
                    <a:pt x="337" y="406"/>
                  </a:lnTo>
                  <a:lnTo>
                    <a:pt x="361" y="406"/>
                  </a:lnTo>
                  <a:lnTo>
                    <a:pt x="387" y="406"/>
                  </a:lnTo>
                  <a:lnTo>
                    <a:pt x="414" y="408"/>
                  </a:lnTo>
                  <a:lnTo>
                    <a:pt x="446" y="404"/>
                  </a:lnTo>
                  <a:lnTo>
                    <a:pt x="440" y="402"/>
                  </a:lnTo>
                  <a:lnTo>
                    <a:pt x="432" y="397"/>
                  </a:lnTo>
                  <a:lnTo>
                    <a:pt x="423" y="392"/>
                  </a:lnTo>
                  <a:lnTo>
                    <a:pt x="412" y="384"/>
                  </a:lnTo>
                  <a:lnTo>
                    <a:pt x="402" y="375"/>
                  </a:lnTo>
                  <a:lnTo>
                    <a:pt x="391" y="370"/>
                  </a:lnTo>
                  <a:lnTo>
                    <a:pt x="382" y="365"/>
                  </a:lnTo>
                  <a:lnTo>
                    <a:pt x="374" y="363"/>
                  </a:lnTo>
                  <a:lnTo>
                    <a:pt x="378" y="361"/>
                  </a:lnTo>
                  <a:lnTo>
                    <a:pt x="375" y="355"/>
                  </a:lnTo>
                  <a:lnTo>
                    <a:pt x="367" y="343"/>
                  </a:lnTo>
                  <a:lnTo>
                    <a:pt x="357" y="324"/>
                  </a:lnTo>
                  <a:lnTo>
                    <a:pt x="347" y="304"/>
                  </a:lnTo>
                  <a:lnTo>
                    <a:pt x="335" y="269"/>
                  </a:lnTo>
                  <a:lnTo>
                    <a:pt x="325" y="233"/>
                  </a:lnTo>
                  <a:lnTo>
                    <a:pt x="315" y="197"/>
                  </a:lnTo>
                  <a:lnTo>
                    <a:pt x="309" y="159"/>
                  </a:lnTo>
                  <a:lnTo>
                    <a:pt x="305" y="124"/>
                  </a:lnTo>
                  <a:lnTo>
                    <a:pt x="303" y="92"/>
                  </a:lnTo>
                  <a:lnTo>
                    <a:pt x="306" y="62"/>
                  </a:lnTo>
                  <a:lnTo>
                    <a:pt x="314" y="38"/>
                  </a:lnTo>
                  <a:lnTo>
                    <a:pt x="321" y="26"/>
                  </a:lnTo>
                  <a:lnTo>
                    <a:pt x="330" y="17"/>
                  </a:lnTo>
                  <a:lnTo>
                    <a:pt x="341" y="9"/>
                  </a:lnTo>
                  <a:lnTo>
                    <a:pt x="353" y="3"/>
                  </a:lnTo>
                  <a:lnTo>
                    <a:pt x="362" y="0"/>
                  </a:lnTo>
                  <a:lnTo>
                    <a:pt x="369" y="0"/>
                  </a:lnTo>
                  <a:lnTo>
                    <a:pt x="373" y="2"/>
                  </a:lnTo>
                  <a:lnTo>
                    <a:pt x="376" y="3"/>
                  </a:lnTo>
                  <a:lnTo>
                    <a:pt x="384" y="10"/>
                  </a:lnTo>
                  <a:lnTo>
                    <a:pt x="392" y="22"/>
                  </a:lnTo>
                  <a:lnTo>
                    <a:pt x="399" y="41"/>
                  </a:lnTo>
                  <a:lnTo>
                    <a:pt x="407" y="69"/>
                  </a:lnTo>
                  <a:lnTo>
                    <a:pt x="395" y="104"/>
                  </a:lnTo>
                  <a:lnTo>
                    <a:pt x="391" y="143"/>
                  </a:lnTo>
                  <a:lnTo>
                    <a:pt x="392" y="185"/>
                  </a:lnTo>
                  <a:lnTo>
                    <a:pt x="398" y="228"/>
                  </a:lnTo>
                  <a:lnTo>
                    <a:pt x="407" y="269"/>
                  </a:lnTo>
                  <a:lnTo>
                    <a:pt x="416" y="308"/>
                  </a:lnTo>
                  <a:lnTo>
                    <a:pt x="427" y="343"/>
                  </a:lnTo>
                  <a:lnTo>
                    <a:pt x="436" y="371"/>
                  </a:lnTo>
                  <a:lnTo>
                    <a:pt x="444" y="389"/>
                  </a:lnTo>
                  <a:lnTo>
                    <a:pt x="452" y="404"/>
                  </a:lnTo>
                  <a:lnTo>
                    <a:pt x="462" y="414"/>
                  </a:lnTo>
                  <a:lnTo>
                    <a:pt x="471" y="422"/>
                  </a:lnTo>
                  <a:lnTo>
                    <a:pt x="479" y="428"/>
                  </a:lnTo>
                  <a:lnTo>
                    <a:pt x="486" y="432"/>
                  </a:lnTo>
                  <a:lnTo>
                    <a:pt x="492" y="435"/>
                  </a:lnTo>
                  <a:lnTo>
                    <a:pt x="496" y="436"/>
                  </a:lnTo>
                  <a:lnTo>
                    <a:pt x="495" y="429"/>
                  </a:lnTo>
                  <a:lnTo>
                    <a:pt x="492" y="412"/>
                  </a:lnTo>
                  <a:lnTo>
                    <a:pt x="486" y="388"/>
                  </a:lnTo>
                  <a:lnTo>
                    <a:pt x="478" y="358"/>
                  </a:lnTo>
                  <a:lnTo>
                    <a:pt x="467" y="327"/>
                  </a:lnTo>
                  <a:lnTo>
                    <a:pt x="455" y="287"/>
                  </a:lnTo>
                  <a:lnTo>
                    <a:pt x="444" y="241"/>
                  </a:lnTo>
                  <a:lnTo>
                    <a:pt x="436" y="194"/>
                  </a:lnTo>
                  <a:lnTo>
                    <a:pt x="434" y="148"/>
                  </a:lnTo>
                  <a:lnTo>
                    <a:pt x="439" y="107"/>
                  </a:lnTo>
                  <a:lnTo>
                    <a:pt x="454" y="76"/>
                  </a:lnTo>
                  <a:lnTo>
                    <a:pt x="482" y="56"/>
                  </a:lnTo>
                  <a:lnTo>
                    <a:pt x="491" y="53"/>
                  </a:lnTo>
                  <a:lnTo>
                    <a:pt x="498" y="53"/>
                  </a:lnTo>
                  <a:lnTo>
                    <a:pt x="503" y="54"/>
                  </a:lnTo>
                  <a:lnTo>
                    <a:pt x="507" y="57"/>
                  </a:lnTo>
                  <a:lnTo>
                    <a:pt x="516" y="68"/>
                  </a:lnTo>
                  <a:lnTo>
                    <a:pt x="526" y="82"/>
                  </a:lnTo>
                  <a:lnTo>
                    <a:pt x="531" y="103"/>
                  </a:lnTo>
                  <a:lnTo>
                    <a:pt x="536" y="127"/>
                  </a:lnTo>
                  <a:lnTo>
                    <a:pt x="540" y="152"/>
                  </a:lnTo>
                  <a:lnTo>
                    <a:pt x="544" y="181"/>
                  </a:lnTo>
                  <a:lnTo>
                    <a:pt x="547" y="209"/>
                  </a:lnTo>
                  <a:lnTo>
                    <a:pt x="550" y="236"/>
                  </a:lnTo>
                  <a:lnTo>
                    <a:pt x="554" y="275"/>
                  </a:lnTo>
                  <a:lnTo>
                    <a:pt x="558" y="312"/>
                  </a:lnTo>
                  <a:lnTo>
                    <a:pt x="564" y="346"/>
                  </a:lnTo>
                  <a:lnTo>
                    <a:pt x="572" y="373"/>
                  </a:lnTo>
                  <a:lnTo>
                    <a:pt x="579" y="404"/>
                  </a:lnTo>
                  <a:lnTo>
                    <a:pt x="582" y="445"/>
                  </a:lnTo>
                  <a:lnTo>
                    <a:pt x="579" y="492"/>
                  </a:lnTo>
                  <a:lnTo>
                    <a:pt x="574" y="543"/>
                  </a:lnTo>
                  <a:lnTo>
                    <a:pt x="567" y="595"/>
                  </a:lnTo>
                  <a:lnTo>
                    <a:pt x="559" y="642"/>
                  </a:lnTo>
                  <a:lnTo>
                    <a:pt x="550" y="685"/>
                  </a:lnTo>
                  <a:lnTo>
                    <a:pt x="543" y="7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959" y="1632"/>
              <a:ext cx="299" cy="465"/>
            </a:xfrm>
            <a:custGeom>
              <a:avLst/>
              <a:gdLst/>
              <a:ahLst/>
              <a:cxnLst>
                <a:cxn ang="0">
                  <a:pos x="1175" y="562"/>
                </a:cxn>
                <a:cxn ang="0">
                  <a:pos x="1122" y="414"/>
                </a:cxn>
                <a:cxn ang="0">
                  <a:pos x="1044" y="288"/>
                </a:cxn>
                <a:cxn ang="0">
                  <a:pos x="944" y="185"/>
                </a:cxn>
                <a:cxn ang="0">
                  <a:pos x="827" y="112"/>
                </a:cxn>
                <a:cxn ang="0">
                  <a:pos x="740" y="58"/>
                </a:cxn>
                <a:cxn ang="0">
                  <a:pos x="747" y="0"/>
                </a:cxn>
                <a:cxn ang="0">
                  <a:pos x="727" y="1"/>
                </a:cxn>
                <a:cxn ang="0">
                  <a:pos x="664" y="4"/>
                </a:cxn>
                <a:cxn ang="0">
                  <a:pos x="576" y="9"/>
                </a:cxn>
                <a:cxn ang="0">
                  <a:pos x="522" y="32"/>
                </a:cxn>
                <a:cxn ang="0">
                  <a:pos x="488" y="67"/>
                </a:cxn>
                <a:cxn ang="0">
                  <a:pos x="412" y="103"/>
                </a:cxn>
                <a:cxn ang="0">
                  <a:pos x="319" y="159"/>
                </a:cxn>
                <a:cxn ang="0">
                  <a:pos x="235" y="234"/>
                </a:cxn>
                <a:cxn ang="0">
                  <a:pos x="165" y="325"/>
                </a:cxn>
                <a:cxn ang="0">
                  <a:pos x="109" y="431"/>
                </a:cxn>
                <a:cxn ang="0">
                  <a:pos x="73" y="513"/>
                </a:cxn>
                <a:cxn ang="0">
                  <a:pos x="52" y="534"/>
                </a:cxn>
                <a:cxn ang="0">
                  <a:pos x="38" y="559"/>
                </a:cxn>
                <a:cxn ang="0">
                  <a:pos x="32" y="593"/>
                </a:cxn>
                <a:cxn ang="0">
                  <a:pos x="34" y="618"/>
                </a:cxn>
                <a:cxn ang="0">
                  <a:pos x="30" y="630"/>
                </a:cxn>
                <a:cxn ang="0">
                  <a:pos x="30" y="675"/>
                </a:cxn>
                <a:cxn ang="0">
                  <a:pos x="32" y="695"/>
                </a:cxn>
                <a:cxn ang="0">
                  <a:pos x="26" y="719"/>
                </a:cxn>
                <a:cxn ang="0">
                  <a:pos x="32" y="757"/>
                </a:cxn>
                <a:cxn ang="0">
                  <a:pos x="28" y="769"/>
                </a:cxn>
                <a:cxn ang="0">
                  <a:pos x="24" y="792"/>
                </a:cxn>
                <a:cxn ang="0">
                  <a:pos x="12" y="833"/>
                </a:cxn>
                <a:cxn ang="0">
                  <a:pos x="1" y="922"/>
                </a:cxn>
                <a:cxn ang="0">
                  <a:pos x="14" y="977"/>
                </a:cxn>
                <a:cxn ang="0">
                  <a:pos x="42" y="1024"/>
                </a:cxn>
                <a:cxn ang="0">
                  <a:pos x="78" y="1056"/>
                </a:cxn>
                <a:cxn ang="0">
                  <a:pos x="109" y="1074"/>
                </a:cxn>
                <a:cxn ang="0">
                  <a:pos x="142" y="1082"/>
                </a:cxn>
                <a:cxn ang="0">
                  <a:pos x="174" y="1125"/>
                </a:cxn>
                <a:cxn ang="0">
                  <a:pos x="261" y="1223"/>
                </a:cxn>
                <a:cxn ang="0">
                  <a:pos x="361" y="1302"/>
                </a:cxn>
                <a:cxn ang="0">
                  <a:pos x="468" y="1359"/>
                </a:cxn>
                <a:cxn ang="0">
                  <a:pos x="582" y="1390"/>
                </a:cxn>
                <a:cxn ang="0">
                  <a:pos x="693" y="1392"/>
                </a:cxn>
                <a:cxn ang="0">
                  <a:pos x="769" y="1378"/>
                </a:cxn>
                <a:cxn ang="0">
                  <a:pos x="843" y="1352"/>
                </a:cxn>
                <a:cxn ang="0">
                  <a:pos x="910" y="1316"/>
                </a:cxn>
                <a:cxn ang="0">
                  <a:pos x="974" y="1269"/>
                </a:cxn>
                <a:cxn ang="0">
                  <a:pos x="1032" y="1212"/>
                </a:cxn>
                <a:cxn ang="0">
                  <a:pos x="1122" y="1078"/>
                </a:cxn>
                <a:cxn ang="0">
                  <a:pos x="1187" y="882"/>
                </a:cxn>
                <a:cxn ang="0">
                  <a:pos x="1194" y="668"/>
                </a:cxn>
              </a:cxnLst>
              <a:rect l="0" t="0" r="r" b="b"/>
              <a:pathLst>
                <a:path w="1198" h="1395">
                  <a:moveTo>
                    <a:pt x="1194" y="668"/>
                  </a:moveTo>
                  <a:lnTo>
                    <a:pt x="1186" y="614"/>
                  </a:lnTo>
                  <a:lnTo>
                    <a:pt x="1175" y="562"/>
                  </a:lnTo>
                  <a:lnTo>
                    <a:pt x="1161" y="511"/>
                  </a:lnTo>
                  <a:lnTo>
                    <a:pt x="1144" y="461"/>
                  </a:lnTo>
                  <a:lnTo>
                    <a:pt x="1122" y="414"/>
                  </a:lnTo>
                  <a:lnTo>
                    <a:pt x="1100" y="370"/>
                  </a:lnTo>
                  <a:lnTo>
                    <a:pt x="1073" y="328"/>
                  </a:lnTo>
                  <a:lnTo>
                    <a:pt x="1044" y="288"/>
                  </a:lnTo>
                  <a:lnTo>
                    <a:pt x="1013" y="251"/>
                  </a:lnTo>
                  <a:lnTo>
                    <a:pt x="980" y="216"/>
                  </a:lnTo>
                  <a:lnTo>
                    <a:pt x="944" y="185"/>
                  </a:lnTo>
                  <a:lnTo>
                    <a:pt x="906" y="157"/>
                  </a:lnTo>
                  <a:lnTo>
                    <a:pt x="867" y="133"/>
                  </a:lnTo>
                  <a:lnTo>
                    <a:pt x="827" y="112"/>
                  </a:lnTo>
                  <a:lnTo>
                    <a:pt x="784" y="93"/>
                  </a:lnTo>
                  <a:lnTo>
                    <a:pt x="740" y="79"/>
                  </a:lnTo>
                  <a:lnTo>
                    <a:pt x="740" y="58"/>
                  </a:lnTo>
                  <a:lnTo>
                    <a:pt x="703" y="63"/>
                  </a:lnTo>
                  <a:lnTo>
                    <a:pt x="703" y="48"/>
                  </a:lnTo>
                  <a:lnTo>
                    <a:pt x="747" y="0"/>
                  </a:lnTo>
                  <a:lnTo>
                    <a:pt x="744" y="0"/>
                  </a:lnTo>
                  <a:lnTo>
                    <a:pt x="737" y="0"/>
                  </a:lnTo>
                  <a:lnTo>
                    <a:pt x="727" y="1"/>
                  </a:lnTo>
                  <a:lnTo>
                    <a:pt x="711" y="3"/>
                  </a:lnTo>
                  <a:lnTo>
                    <a:pt x="691" y="4"/>
                  </a:lnTo>
                  <a:lnTo>
                    <a:pt x="664" y="4"/>
                  </a:lnTo>
                  <a:lnTo>
                    <a:pt x="635" y="5"/>
                  </a:lnTo>
                  <a:lnTo>
                    <a:pt x="599" y="7"/>
                  </a:lnTo>
                  <a:lnTo>
                    <a:pt x="576" y="9"/>
                  </a:lnTo>
                  <a:lnTo>
                    <a:pt x="555" y="15"/>
                  </a:lnTo>
                  <a:lnTo>
                    <a:pt x="538" y="23"/>
                  </a:lnTo>
                  <a:lnTo>
                    <a:pt x="522" y="32"/>
                  </a:lnTo>
                  <a:lnTo>
                    <a:pt x="508" y="44"/>
                  </a:lnTo>
                  <a:lnTo>
                    <a:pt x="498" y="55"/>
                  </a:lnTo>
                  <a:lnTo>
                    <a:pt x="488" y="67"/>
                  </a:lnTo>
                  <a:lnTo>
                    <a:pt x="480" y="78"/>
                  </a:lnTo>
                  <a:lnTo>
                    <a:pt x="446" y="89"/>
                  </a:lnTo>
                  <a:lnTo>
                    <a:pt x="412" y="103"/>
                  </a:lnTo>
                  <a:lnTo>
                    <a:pt x="381" y="120"/>
                  </a:lnTo>
                  <a:lnTo>
                    <a:pt x="349" y="137"/>
                  </a:lnTo>
                  <a:lnTo>
                    <a:pt x="319" y="159"/>
                  </a:lnTo>
                  <a:lnTo>
                    <a:pt x="290" y="181"/>
                  </a:lnTo>
                  <a:lnTo>
                    <a:pt x="262" y="207"/>
                  </a:lnTo>
                  <a:lnTo>
                    <a:pt x="235" y="234"/>
                  </a:lnTo>
                  <a:lnTo>
                    <a:pt x="210" y="262"/>
                  </a:lnTo>
                  <a:lnTo>
                    <a:pt x="187" y="293"/>
                  </a:lnTo>
                  <a:lnTo>
                    <a:pt x="165" y="325"/>
                  </a:lnTo>
                  <a:lnTo>
                    <a:pt x="145" y="359"/>
                  </a:lnTo>
                  <a:lnTo>
                    <a:pt x="126" y="395"/>
                  </a:lnTo>
                  <a:lnTo>
                    <a:pt x="109" y="431"/>
                  </a:lnTo>
                  <a:lnTo>
                    <a:pt x="94" y="469"/>
                  </a:lnTo>
                  <a:lnTo>
                    <a:pt x="81" y="508"/>
                  </a:lnTo>
                  <a:lnTo>
                    <a:pt x="73" y="513"/>
                  </a:lnTo>
                  <a:lnTo>
                    <a:pt x="65" y="519"/>
                  </a:lnTo>
                  <a:lnTo>
                    <a:pt x="58" y="525"/>
                  </a:lnTo>
                  <a:lnTo>
                    <a:pt x="52" y="534"/>
                  </a:lnTo>
                  <a:lnTo>
                    <a:pt x="46" y="542"/>
                  </a:lnTo>
                  <a:lnTo>
                    <a:pt x="42" y="550"/>
                  </a:lnTo>
                  <a:lnTo>
                    <a:pt x="38" y="559"/>
                  </a:lnTo>
                  <a:lnTo>
                    <a:pt x="36" y="568"/>
                  </a:lnTo>
                  <a:lnTo>
                    <a:pt x="33" y="582"/>
                  </a:lnTo>
                  <a:lnTo>
                    <a:pt x="32" y="593"/>
                  </a:lnTo>
                  <a:lnTo>
                    <a:pt x="33" y="605"/>
                  </a:lnTo>
                  <a:lnTo>
                    <a:pt x="36" y="614"/>
                  </a:lnTo>
                  <a:lnTo>
                    <a:pt x="34" y="618"/>
                  </a:lnTo>
                  <a:lnTo>
                    <a:pt x="33" y="622"/>
                  </a:lnTo>
                  <a:lnTo>
                    <a:pt x="32" y="626"/>
                  </a:lnTo>
                  <a:lnTo>
                    <a:pt x="30" y="630"/>
                  </a:lnTo>
                  <a:lnTo>
                    <a:pt x="28" y="646"/>
                  </a:lnTo>
                  <a:lnTo>
                    <a:pt x="29" y="661"/>
                  </a:lnTo>
                  <a:lnTo>
                    <a:pt x="30" y="675"/>
                  </a:lnTo>
                  <a:lnTo>
                    <a:pt x="34" y="687"/>
                  </a:lnTo>
                  <a:lnTo>
                    <a:pt x="33" y="691"/>
                  </a:lnTo>
                  <a:lnTo>
                    <a:pt x="32" y="695"/>
                  </a:lnTo>
                  <a:lnTo>
                    <a:pt x="30" y="699"/>
                  </a:lnTo>
                  <a:lnTo>
                    <a:pt x="29" y="703"/>
                  </a:lnTo>
                  <a:lnTo>
                    <a:pt x="26" y="719"/>
                  </a:lnTo>
                  <a:lnTo>
                    <a:pt x="26" y="732"/>
                  </a:lnTo>
                  <a:lnTo>
                    <a:pt x="28" y="746"/>
                  </a:lnTo>
                  <a:lnTo>
                    <a:pt x="32" y="757"/>
                  </a:lnTo>
                  <a:lnTo>
                    <a:pt x="30" y="761"/>
                  </a:lnTo>
                  <a:lnTo>
                    <a:pt x="29" y="765"/>
                  </a:lnTo>
                  <a:lnTo>
                    <a:pt x="28" y="769"/>
                  </a:lnTo>
                  <a:lnTo>
                    <a:pt x="26" y="774"/>
                  </a:lnTo>
                  <a:lnTo>
                    <a:pt x="24" y="784"/>
                  </a:lnTo>
                  <a:lnTo>
                    <a:pt x="24" y="792"/>
                  </a:lnTo>
                  <a:lnTo>
                    <a:pt x="22" y="800"/>
                  </a:lnTo>
                  <a:lnTo>
                    <a:pt x="24" y="808"/>
                  </a:lnTo>
                  <a:lnTo>
                    <a:pt x="12" y="833"/>
                  </a:lnTo>
                  <a:lnTo>
                    <a:pt x="4" y="861"/>
                  </a:lnTo>
                  <a:lnTo>
                    <a:pt x="0" y="891"/>
                  </a:lnTo>
                  <a:lnTo>
                    <a:pt x="1" y="922"/>
                  </a:lnTo>
                  <a:lnTo>
                    <a:pt x="4" y="941"/>
                  </a:lnTo>
                  <a:lnTo>
                    <a:pt x="9" y="960"/>
                  </a:lnTo>
                  <a:lnTo>
                    <a:pt x="14" y="977"/>
                  </a:lnTo>
                  <a:lnTo>
                    <a:pt x="22" y="993"/>
                  </a:lnTo>
                  <a:lnTo>
                    <a:pt x="32" y="1009"/>
                  </a:lnTo>
                  <a:lnTo>
                    <a:pt x="42" y="1024"/>
                  </a:lnTo>
                  <a:lnTo>
                    <a:pt x="54" y="1038"/>
                  </a:lnTo>
                  <a:lnTo>
                    <a:pt x="68" y="1050"/>
                  </a:lnTo>
                  <a:lnTo>
                    <a:pt x="78" y="1056"/>
                  </a:lnTo>
                  <a:lnTo>
                    <a:pt x="88" y="1063"/>
                  </a:lnTo>
                  <a:lnTo>
                    <a:pt x="98" y="1068"/>
                  </a:lnTo>
                  <a:lnTo>
                    <a:pt x="109" y="1074"/>
                  </a:lnTo>
                  <a:lnTo>
                    <a:pt x="121" y="1078"/>
                  </a:lnTo>
                  <a:lnTo>
                    <a:pt x="131" y="1081"/>
                  </a:lnTo>
                  <a:lnTo>
                    <a:pt x="142" y="1082"/>
                  </a:lnTo>
                  <a:lnTo>
                    <a:pt x="154" y="1083"/>
                  </a:lnTo>
                  <a:lnTo>
                    <a:pt x="149" y="1087"/>
                  </a:lnTo>
                  <a:lnTo>
                    <a:pt x="174" y="1125"/>
                  </a:lnTo>
                  <a:lnTo>
                    <a:pt x="201" y="1160"/>
                  </a:lnTo>
                  <a:lnTo>
                    <a:pt x="230" y="1192"/>
                  </a:lnTo>
                  <a:lnTo>
                    <a:pt x="261" y="1223"/>
                  </a:lnTo>
                  <a:lnTo>
                    <a:pt x="293" y="1253"/>
                  </a:lnTo>
                  <a:lnTo>
                    <a:pt x="326" y="1278"/>
                  </a:lnTo>
                  <a:lnTo>
                    <a:pt x="361" y="1302"/>
                  </a:lnTo>
                  <a:lnTo>
                    <a:pt x="395" y="1324"/>
                  </a:lnTo>
                  <a:lnTo>
                    <a:pt x="432" y="1343"/>
                  </a:lnTo>
                  <a:lnTo>
                    <a:pt x="468" y="1359"/>
                  </a:lnTo>
                  <a:lnTo>
                    <a:pt x="506" y="1371"/>
                  </a:lnTo>
                  <a:lnTo>
                    <a:pt x="543" y="1382"/>
                  </a:lnTo>
                  <a:lnTo>
                    <a:pt x="582" y="1390"/>
                  </a:lnTo>
                  <a:lnTo>
                    <a:pt x="619" y="1394"/>
                  </a:lnTo>
                  <a:lnTo>
                    <a:pt x="656" y="1395"/>
                  </a:lnTo>
                  <a:lnTo>
                    <a:pt x="693" y="1392"/>
                  </a:lnTo>
                  <a:lnTo>
                    <a:pt x="719" y="1388"/>
                  </a:lnTo>
                  <a:lnTo>
                    <a:pt x="744" y="1384"/>
                  </a:lnTo>
                  <a:lnTo>
                    <a:pt x="769" y="1378"/>
                  </a:lnTo>
                  <a:lnTo>
                    <a:pt x="793" y="1371"/>
                  </a:lnTo>
                  <a:lnTo>
                    <a:pt x="819" y="1363"/>
                  </a:lnTo>
                  <a:lnTo>
                    <a:pt x="843" y="1352"/>
                  </a:lnTo>
                  <a:lnTo>
                    <a:pt x="865" y="1341"/>
                  </a:lnTo>
                  <a:lnTo>
                    <a:pt x="888" y="1329"/>
                  </a:lnTo>
                  <a:lnTo>
                    <a:pt x="910" y="1316"/>
                  </a:lnTo>
                  <a:lnTo>
                    <a:pt x="932" y="1301"/>
                  </a:lnTo>
                  <a:lnTo>
                    <a:pt x="953" y="1286"/>
                  </a:lnTo>
                  <a:lnTo>
                    <a:pt x="974" y="1269"/>
                  </a:lnTo>
                  <a:lnTo>
                    <a:pt x="994" y="1251"/>
                  </a:lnTo>
                  <a:lnTo>
                    <a:pt x="1013" y="1232"/>
                  </a:lnTo>
                  <a:lnTo>
                    <a:pt x="1032" y="1212"/>
                  </a:lnTo>
                  <a:lnTo>
                    <a:pt x="1049" y="1191"/>
                  </a:lnTo>
                  <a:lnTo>
                    <a:pt x="1089" y="1137"/>
                  </a:lnTo>
                  <a:lnTo>
                    <a:pt x="1122" y="1078"/>
                  </a:lnTo>
                  <a:lnTo>
                    <a:pt x="1150" y="1016"/>
                  </a:lnTo>
                  <a:lnTo>
                    <a:pt x="1171" y="950"/>
                  </a:lnTo>
                  <a:lnTo>
                    <a:pt x="1187" y="882"/>
                  </a:lnTo>
                  <a:lnTo>
                    <a:pt x="1195" y="812"/>
                  </a:lnTo>
                  <a:lnTo>
                    <a:pt x="1198" y="741"/>
                  </a:lnTo>
                  <a:lnTo>
                    <a:pt x="1194" y="6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-943" y="1673"/>
              <a:ext cx="268" cy="403"/>
            </a:xfrm>
            <a:custGeom>
              <a:avLst/>
              <a:gdLst/>
              <a:ahLst/>
              <a:cxnLst>
                <a:cxn ang="0">
                  <a:pos x="870" y="1095"/>
                </a:cxn>
                <a:cxn ang="0">
                  <a:pos x="773" y="1159"/>
                </a:cxn>
                <a:cxn ang="0">
                  <a:pos x="667" y="1198"/>
                </a:cxn>
                <a:cxn ang="0">
                  <a:pos x="528" y="1202"/>
                </a:cxn>
                <a:cxn ang="0">
                  <a:pos x="370" y="1149"/>
                </a:cxn>
                <a:cxn ang="0">
                  <a:pos x="225" y="1039"/>
                </a:cxn>
                <a:cxn ang="0">
                  <a:pos x="173" y="942"/>
                </a:cxn>
                <a:cxn ang="0">
                  <a:pos x="218" y="904"/>
                </a:cxn>
                <a:cxn ang="0">
                  <a:pos x="178" y="895"/>
                </a:cxn>
                <a:cxn ang="0">
                  <a:pos x="102" y="897"/>
                </a:cxn>
                <a:cxn ang="0">
                  <a:pos x="60" y="888"/>
                </a:cxn>
                <a:cxn ang="0">
                  <a:pos x="20" y="850"/>
                </a:cxn>
                <a:cxn ang="0">
                  <a:pos x="0" y="791"/>
                </a:cxn>
                <a:cxn ang="0">
                  <a:pos x="33" y="689"/>
                </a:cxn>
                <a:cxn ang="0">
                  <a:pos x="109" y="657"/>
                </a:cxn>
                <a:cxn ang="0">
                  <a:pos x="177" y="627"/>
                </a:cxn>
                <a:cxn ang="0">
                  <a:pos x="149" y="610"/>
                </a:cxn>
                <a:cxn ang="0">
                  <a:pos x="129" y="595"/>
                </a:cxn>
                <a:cxn ang="0">
                  <a:pos x="177" y="561"/>
                </a:cxn>
                <a:cxn ang="0">
                  <a:pos x="215" y="508"/>
                </a:cxn>
                <a:cxn ang="0">
                  <a:pos x="234" y="475"/>
                </a:cxn>
                <a:cxn ang="0">
                  <a:pos x="174" y="531"/>
                </a:cxn>
                <a:cxn ang="0">
                  <a:pos x="91" y="561"/>
                </a:cxn>
                <a:cxn ang="0">
                  <a:pos x="54" y="569"/>
                </a:cxn>
                <a:cxn ang="0">
                  <a:pos x="48" y="567"/>
                </a:cxn>
                <a:cxn ang="0">
                  <a:pos x="85" y="548"/>
                </a:cxn>
                <a:cxn ang="0">
                  <a:pos x="171" y="498"/>
                </a:cxn>
                <a:cxn ang="0">
                  <a:pos x="218" y="436"/>
                </a:cxn>
                <a:cxn ang="0">
                  <a:pos x="237" y="404"/>
                </a:cxn>
                <a:cxn ang="0">
                  <a:pos x="177" y="459"/>
                </a:cxn>
                <a:cxn ang="0">
                  <a:pos x="95" y="490"/>
                </a:cxn>
                <a:cxn ang="0">
                  <a:pos x="62" y="498"/>
                </a:cxn>
                <a:cxn ang="0">
                  <a:pos x="57" y="489"/>
                </a:cxn>
                <a:cxn ang="0">
                  <a:pos x="86" y="474"/>
                </a:cxn>
                <a:cxn ang="0">
                  <a:pos x="173" y="426"/>
                </a:cxn>
                <a:cxn ang="0">
                  <a:pos x="219" y="364"/>
                </a:cxn>
                <a:cxn ang="0">
                  <a:pos x="238" y="332"/>
                </a:cxn>
                <a:cxn ang="0">
                  <a:pos x="178" y="387"/>
                </a:cxn>
                <a:cxn ang="0">
                  <a:pos x="93" y="418"/>
                </a:cxn>
                <a:cxn ang="0">
                  <a:pos x="73" y="422"/>
                </a:cxn>
                <a:cxn ang="0">
                  <a:pos x="149" y="383"/>
                </a:cxn>
                <a:cxn ang="0">
                  <a:pos x="210" y="326"/>
                </a:cxn>
                <a:cxn ang="0">
                  <a:pos x="241" y="275"/>
                </a:cxn>
                <a:cxn ang="0">
                  <a:pos x="219" y="295"/>
                </a:cxn>
                <a:cxn ang="0">
                  <a:pos x="115" y="353"/>
                </a:cxn>
                <a:cxn ang="0">
                  <a:pos x="109" y="322"/>
                </a:cxn>
                <a:cxn ang="0">
                  <a:pos x="209" y="165"/>
                </a:cxn>
                <a:cxn ang="0">
                  <a:pos x="342" y="55"/>
                </a:cxn>
                <a:cxn ang="0">
                  <a:pos x="498" y="2"/>
                </a:cxn>
                <a:cxn ang="0">
                  <a:pos x="747" y="49"/>
                </a:cxn>
                <a:cxn ang="0">
                  <a:pos x="946" y="224"/>
                </a:cxn>
                <a:cxn ang="0">
                  <a:pos x="1058" y="489"/>
                </a:cxn>
                <a:cxn ang="0">
                  <a:pos x="1048" y="807"/>
                </a:cxn>
              </a:cxnLst>
              <a:rect l="0" t="0" r="r" b="b"/>
              <a:pathLst>
                <a:path w="1072" h="1207">
                  <a:moveTo>
                    <a:pt x="937" y="1026"/>
                  </a:moveTo>
                  <a:lnTo>
                    <a:pt x="921" y="1045"/>
                  </a:lnTo>
                  <a:lnTo>
                    <a:pt x="905" y="1063"/>
                  </a:lnTo>
                  <a:lnTo>
                    <a:pt x="888" y="1080"/>
                  </a:lnTo>
                  <a:lnTo>
                    <a:pt x="870" y="1095"/>
                  </a:lnTo>
                  <a:lnTo>
                    <a:pt x="852" y="1111"/>
                  </a:lnTo>
                  <a:lnTo>
                    <a:pt x="833" y="1125"/>
                  </a:lnTo>
                  <a:lnTo>
                    <a:pt x="813" y="1137"/>
                  </a:lnTo>
                  <a:lnTo>
                    <a:pt x="795" y="1149"/>
                  </a:lnTo>
                  <a:lnTo>
                    <a:pt x="773" y="1159"/>
                  </a:lnTo>
                  <a:lnTo>
                    <a:pt x="753" y="1170"/>
                  </a:lnTo>
                  <a:lnTo>
                    <a:pt x="732" y="1178"/>
                  </a:lnTo>
                  <a:lnTo>
                    <a:pt x="711" y="1186"/>
                  </a:lnTo>
                  <a:lnTo>
                    <a:pt x="689" y="1193"/>
                  </a:lnTo>
                  <a:lnTo>
                    <a:pt x="667" y="1198"/>
                  </a:lnTo>
                  <a:lnTo>
                    <a:pt x="645" y="1202"/>
                  </a:lnTo>
                  <a:lnTo>
                    <a:pt x="623" y="1205"/>
                  </a:lnTo>
                  <a:lnTo>
                    <a:pt x="591" y="1207"/>
                  </a:lnTo>
                  <a:lnTo>
                    <a:pt x="560" y="1207"/>
                  </a:lnTo>
                  <a:lnTo>
                    <a:pt x="528" y="1202"/>
                  </a:lnTo>
                  <a:lnTo>
                    <a:pt x="495" y="1197"/>
                  </a:lnTo>
                  <a:lnTo>
                    <a:pt x="463" y="1188"/>
                  </a:lnTo>
                  <a:lnTo>
                    <a:pt x="432" y="1177"/>
                  </a:lnTo>
                  <a:lnTo>
                    <a:pt x="400" y="1163"/>
                  </a:lnTo>
                  <a:lnTo>
                    <a:pt x="370" y="1149"/>
                  </a:lnTo>
                  <a:lnTo>
                    <a:pt x="339" y="1130"/>
                  </a:lnTo>
                  <a:lnTo>
                    <a:pt x="309" y="1111"/>
                  </a:lnTo>
                  <a:lnTo>
                    <a:pt x="279" y="1088"/>
                  </a:lnTo>
                  <a:lnTo>
                    <a:pt x="251" y="1065"/>
                  </a:lnTo>
                  <a:lnTo>
                    <a:pt x="225" y="1039"/>
                  </a:lnTo>
                  <a:lnTo>
                    <a:pt x="199" y="1012"/>
                  </a:lnTo>
                  <a:lnTo>
                    <a:pt x="174" y="982"/>
                  </a:lnTo>
                  <a:lnTo>
                    <a:pt x="151" y="951"/>
                  </a:lnTo>
                  <a:lnTo>
                    <a:pt x="162" y="947"/>
                  </a:lnTo>
                  <a:lnTo>
                    <a:pt x="173" y="942"/>
                  </a:lnTo>
                  <a:lnTo>
                    <a:pt x="183" y="935"/>
                  </a:lnTo>
                  <a:lnTo>
                    <a:pt x="193" y="928"/>
                  </a:lnTo>
                  <a:lnTo>
                    <a:pt x="202" y="922"/>
                  </a:lnTo>
                  <a:lnTo>
                    <a:pt x="210" y="914"/>
                  </a:lnTo>
                  <a:lnTo>
                    <a:pt x="218" y="904"/>
                  </a:lnTo>
                  <a:lnTo>
                    <a:pt x="226" y="895"/>
                  </a:lnTo>
                  <a:lnTo>
                    <a:pt x="222" y="895"/>
                  </a:lnTo>
                  <a:lnTo>
                    <a:pt x="211" y="895"/>
                  </a:lnTo>
                  <a:lnTo>
                    <a:pt x="195" y="895"/>
                  </a:lnTo>
                  <a:lnTo>
                    <a:pt x="178" y="895"/>
                  </a:lnTo>
                  <a:lnTo>
                    <a:pt x="158" y="895"/>
                  </a:lnTo>
                  <a:lnTo>
                    <a:pt x="139" y="896"/>
                  </a:lnTo>
                  <a:lnTo>
                    <a:pt x="122" y="896"/>
                  </a:lnTo>
                  <a:lnTo>
                    <a:pt x="110" y="897"/>
                  </a:lnTo>
                  <a:lnTo>
                    <a:pt x="102" y="897"/>
                  </a:lnTo>
                  <a:lnTo>
                    <a:pt x="93" y="897"/>
                  </a:lnTo>
                  <a:lnTo>
                    <a:pt x="85" y="896"/>
                  </a:lnTo>
                  <a:lnTo>
                    <a:pt x="75" y="895"/>
                  </a:lnTo>
                  <a:lnTo>
                    <a:pt x="67" y="892"/>
                  </a:lnTo>
                  <a:lnTo>
                    <a:pt x="60" y="888"/>
                  </a:lnTo>
                  <a:lnTo>
                    <a:pt x="52" y="883"/>
                  </a:lnTo>
                  <a:lnTo>
                    <a:pt x="44" y="877"/>
                  </a:lnTo>
                  <a:lnTo>
                    <a:pt x="36" y="869"/>
                  </a:lnTo>
                  <a:lnTo>
                    <a:pt x="28" y="860"/>
                  </a:lnTo>
                  <a:lnTo>
                    <a:pt x="20" y="850"/>
                  </a:lnTo>
                  <a:lnTo>
                    <a:pt x="14" y="840"/>
                  </a:lnTo>
                  <a:lnTo>
                    <a:pt x="9" y="829"/>
                  </a:lnTo>
                  <a:lnTo>
                    <a:pt x="5" y="817"/>
                  </a:lnTo>
                  <a:lnTo>
                    <a:pt x="2" y="805"/>
                  </a:lnTo>
                  <a:lnTo>
                    <a:pt x="0" y="791"/>
                  </a:lnTo>
                  <a:lnTo>
                    <a:pt x="0" y="767"/>
                  </a:lnTo>
                  <a:lnTo>
                    <a:pt x="2" y="744"/>
                  </a:lnTo>
                  <a:lnTo>
                    <a:pt x="10" y="724"/>
                  </a:lnTo>
                  <a:lnTo>
                    <a:pt x="20" y="705"/>
                  </a:lnTo>
                  <a:lnTo>
                    <a:pt x="33" y="689"/>
                  </a:lnTo>
                  <a:lnTo>
                    <a:pt x="49" y="677"/>
                  </a:lnTo>
                  <a:lnTo>
                    <a:pt x="66" y="668"/>
                  </a:lnTo>
                  <a:lnTo>
                    <a:pt x="86" y="664"/>
                  </a:lnTo>
                  <a:lnTo>
                    <a:pt x="95" y="661"/>
                  </a:lnTo>
                  <a:lnTo>
                    <a:pt x="109" y="657"/>
                  </a:lnTo>
                  <a:lnTo>
                    <a:pt x="125" y="650"/>
                  </a:lnTo>
                  <a:lnTo>
                    <a:pt x="141" y="643"/>
                  </a:lnTo>
                  <a:lnTo>
                    <a:pt x="155" y="637"/>
                  </a:lnTo>
                  <a:lnTo>
                    <a:pt x="167" y="631"/>
                  </a:lnTo>
                  <a:lnTo>
                    <a:pt x="177" y="627"/>
                  </a:lnTo>
                  <a:lnTo>
                    <a:pt x="179" y="626"/>
                  </a:lnTo>
                  <a:lnTo>
                    <a:pt x="171" y="621"/>
                  </a:lnTo>
                  <a:lnTo>
                    <a:pt x="165" y="617"/>
                  </a:lnTo>
                  <a:lnTo>
                    <a:pt x="157" y="614"/>
                  </a:lnTo>
                  <a:lnTo>
                    <a:pt x="149" y="610"/>
                  </a:lnTo>
                  <a:lnTo>
                    <a:pt x="141" y="607"/>
                  </a:lnTo>
                  <a:lnTo>
                    <a:pt x="133" y="606"/>
                  </a:lnTo>
                  <a:lnTo>
                    <a:pt x="125" y="603"/>
                  </a:lnTo>
                  <a:lnTo>
                    <a:pt x="117" y="602"/>
                  </a:lnTo>
                  <a:lnTo>
                    <a:pt x="129" y="595"/>
                  </a:lnTo>
                  <a:lnTo>
                    <a:pt x="139" y="590"/>
                  </a:lnTo>
                  <a:lnTo>
                    <a:pt x="150" y="583"/>
                  </a:lnTo>
                  <a:lnTo>
                    <a:pt x="159" y="576"/>
                  </a:lnTo>
                  <a:lnTo>
                    <a:pt x="169" y="569"/>
                  </a:lnTo>
                  <a:lnTo>
                    <a:pt x="177" y="561"/>
                  </a:lnTo>
                  <a:lnTo>
                    <a:pt x="185" y="553"/>
                  </a:lnTo>
                  <a:lnTo>
                    <a:pt x="191" y="545"/>
                  </a:lnTo>
                  <a:lnTo>
                    <a:pt x="201" y="532"/>
                  </a:lnTo>
                  <a:lnTo>
                    <a:pt x="209" y="520"/>
                  </a:lnTo>
                  <a:lnTo>
                    <a:pt x="215" y="508"/>
                  </a:lnTo>
                  <a:lnTo>
                    <a:pt x="222" y="497"/>
                  </a:lnTo>
                  <a:lnTo>
                    <a:pt x="227" y="489"/>
                  </a:lnTo>
                  <a:lnTo>
                    <a:pt x="231" y="481"/>
                  </a:lnTo>
                  <a:lnTo>
                    <a:pt x="233" y="477"/>
                  </a:lnTo>
                  <a:lnTo>
                    <a:pt x="234" y="475"/>
                  </a:lnTo>
                  <a:lnTo>
                    <a:pt x="231" y="479"/>
                  </a:lnTo>
                  <a:lnTo>
                    <a:pt x="222" y="487"/>
                  </a:lnTo>
                  <a:lnTo>
                    <a:pt x="210" y="501"/>
                  </a:lnTo>
                  <a:lnTo>
                    <a:pt x="193" y="516"/>
                  </a:lnTo>
                  <a:lnTo>
                    <a:pt x="174" y="531"/>
                  </a:lnTo>
                  <a:lnTo>
                    <a:pt x="151" y="544"/>
                  </a:lnTo>
                  <a:lnTo>
                    <a:pt x="129" y="555"/>
                  </a:lnTo>
                  <a:lnTo>
                    <a:pt x="106" y="560"/>
                  </a:lnTo>
                  <a:lnTo>
                    <a:pt x="98" y="560"/>
                  </a:lnTo>
                  <a:lnTo>
                    <a:pt x="91" y="561"/>
                  </a:lnTo>
                  <a:lnTo>
                    <a:pt x="83" y="563"/>
                  </a:lnTo>
                  <a:lnTo>
                    <a:pt x="77" y="564"/>
                  </a:lnTo>
                  <a:lnTo>
                    <a:pt x="69" y="565"/>
                  </a:lnTo>
                  <a:lnTo>
                    <a:pt x="62" y="568"/>
                  </a:lnTo>
                  <a:lnTo>
                    <a:pt x="54" y="569"/>
                  </a:lnTo>
                  <a:lnTo>
                    <a:pt x="48" y="572"/>
                  </a:lnTo>
                  <a:lnTo>
                    <a:pt x="48" y="571"/>
                  </a:lnTo>
                  <a:lnTo>
                    <a:pt x="48" y="569"/>
                  </a:lnTo>
                  <a:lnTo>
                    <a:pt x="48" y="568"/>
                  </a:lnTo>
                  <a:lnTo>
                    <a:pt x="48" y="567"/>
                  </a:lnTo>
                  <a:lnTo>
                    <a:pt x="50" y="564"/>
                  </a:lnTo>
                  <a:lnTo>
                    <a:pt x="54" y="563"/>
                  </a:lnTo>
                  <a:lnTo>
                    <a:pt x="58" y="560"/>
                  </a:lnTo>
                  <a:lnTo>
                    <a:pt x="62" y="559"/>
                  </a:lnTo>
                  <a:lnTo>
                    <a:pt x="85" y="548"/>
                  </a:lnTo>
                  <a:lnTo>
                    <a:pt x="105" y="539"/>
                  </a:lnTo>
                  <a:lnTo>
                    <a:pt x="125" y="528"/>
                  </a:lnTo>
                  <a:lnTo>
                    <a:pt x="142" y="518"/>
                  </a:lnTo>
                  <a:lnTo>
                    <a:pt x="157" y="509"/>
                  </a:lnTo>
                  <a:lnTo>
                    <a:pt x="171" y="498"/>
                  </a:lnTo>
                  <a:lnTo>
                    <a:pt x="183" y="486"/>
                  </a:lnTo>
                  <a:lnTo>
                    <a:pt x="194" y="474"/>
                  </a:lnTo>
                  <a:lnTo>
                    <a:pt x="203" y="461"/>
                  </a:lnTo>
                  <a:lnTo>
                    <a:pt x="211" y="449"/>
                  </a:lnTo>
                  <a:lnTo>
                    <a:pt x="218" y="436"/>
                  </a:lnTo>
                  <a:lnTo>
                    <a:pt x="225" y="426"/>
                  </a:lnTo>
                  <a:lnTo>
                    <a:pt x="230" y="418"/>
                  </a:lnTo>
                  <a:lnTo>
                    <a:pt x="234" y="410"/>
                  </a:lnTo>
                  <a:lnTo>
                    <a:pt x="235" y="406"/>
                  </a:lnTo>
                  <a:lnTo>
                    <a:pt x="237" y="404"/>
                  </a:lnTo>
                  <a:lnTo>
                    <a:pt x="234" y="408"/>
                  </a:lnTo>
                  <a:lnTo>
                    <a:pt x="225" y="416"/>
                  </a:lnTo>
                  <a:lnTo>
                    <a:pt x="213" y="430"/>
                  </a:lnTo>
                  <a:lnTo>
                    <a:pt x="195" y="444"/>
                  </a:lnTo>
                  <a:lnTo>
                    <a:pt x="177" y="459"/>
                  </a:lnTo>
                  <a:lnTo>
                    <a:pt x="154" y="473"/>
                  </a:lnTo>
                  <a:lnTo>
                    <a:pt x="131" y="483"/>
                  </a:lnTo>
                  <a:lnTo>
                    <a:pt x="109" y="489"/>
                  </a:lnTo>
                  <a:lnTo>
                    <a:pt x="102" y="489"/>
                  </a:lnTo>
                  <a:lnTo>
                    <a:pt x="95" y="490"/>
                  </a:lnTo>
                  <a:lnTo>
                    <a:pt x="89" y="492"/>
                  </a:lnTo>
                  <a:lnTo>
                    <a:pt x="82" y="493"/>
                  </a:lnTo>
                  <a:lnTo>
                    <a:pt x="75" y="494"/>
                  </a:lnTo>
                  <a:lnTo>
                    <a:pt x="69" y="496"/>
                  </a:lnTo>
                  <a:lnTo>
                    <a:pt x="62" y="498"/>
                  </a:lnTo>
                  <a:lnTo>
                    <a:pt x="56" y="500"/>
                  </a:lnTo>
                  <a:lnTo>
                    <a:pt x="56" y="497"/>
                  </a:lnTo>
                  <a:lnTo>
                    <a:pt x="57" y="494"/>
                  </a:lnTo>
                  <a:lnTo>
                    <a:pt x="57" y="492"/>
                  </a:lnTo>
                  <a:lnTo>
                    <a:pt x="57" y="489"/>
                  </a:lnTo>
                  <a:lnTo>
                    <a:pt x="58" y="487"/>
                  </a:lnTo>
                  <a:lnTo>
                    <a:pt x="61" y="486"/>
                  </a:lnTo>
                  <a:lnTo>
                    <a:pt x="62" y="486"/>
                  </a:lnTo>
                  <a:lnTo>
                    <a:pt x="63" y="485"/>
                  </a:lnTo>
                  <a:lnTo>
                    <a:pt x="86" y="474"/>
                  </a:lnTo>
                  <a:lnTo>
                    <a:pt x="106" y="465"/>
                  </a:lnTo>
                  <a:lnTo>
                    <a:pt x="126" y="455"/>
                  </a:lnTo>
                  <a:lnTo>
                    <a:pt x="143" y="446"/>
                  </a:lnTo>
                  <a:lnTo>
                    <a:pt x="158" y="436"/>
                  </a:lnTo>
                  <a:lnTo>
                    <a:pt x="173" y="426"/>
                  </a:lnTo>
                  <a:lnTo>
                    <a:pt x="185" y="414"/>
                  </a:lnTo>
                  <a:lnTo>
                    <a:pt x="195" y="401"/>
                  </a:lnTo>
                  <a:lnTo>
                    <a:pt x="205" y="388"/>
                  </a:lnTo>
                  <a:lnTo>
                    <a:pt x="213" y="376"/>
                  </a:lnTo>
                  <a:lnTo>
                    <a:pt x="219" y="364"/>
                  </a:lnTo>
                  <a:lnTo>
                    <a:pt x="226" y="353"/>
                  </a:lnTo>
                  <a:lnTo>
                    <a:pt x="231" y="345"/>
                  </a:lnTo>
                  <a:lnTo>
                    <a:pt x="235" y="337"/>
                  </a:lnTo>
                  <a:lnTo>
                    <a:pt x="237" y="333"/>
                  </a:lnTo>
                  <a:lnTo>
                    <a:pt x="238" y="332"/>
                  </a:lnTo>
                  <a:lnTo>
                    <a:pt x="235" y="334"/>
                  </a:lnTo>
                  <a:lnTo>
                    <a:pt x="227" y="344"/>
                  </a:lnTo>
                  <a:lnTo>
                    <a:pt x="214" y="357"/>
                  </a:lnTo>
                  <a:lnTo>
                    <a:pt x="198" y="371"/>
                  </a:lnTo>
                  <a:lnTo>
                    <a:pt x="178" y="387"/>
                  </a:lnTo>
                  <a:lnTo>
                    <a:pt x="157" y="400"/>
                  </a:lnTo>
                  <a:lnTo>
                    <a:pt x="134" y="410"/>
                  </a:lnTo>
                  <a:lnTo>
                    <a:pt x="111" y="415"/>
                  </a:lnTo>
                  <a:lnTo>
                    <a:pt x="102" y="416"/>
                  </a:lnTo>
                  <a:lnTo>
                    <a:pt x="93" y="418"/>
                  </a:lnTo>
                  <a:lnTo>
                    <a:pt x="82" y="420"/>
                  </a:lnTo>
                  <a:lnTo>
                    <a:pt x="73" y="422"/>
                  </a:lnTo>
                  <a:lnTo>
                    <a:pt x="73" y="422"/>
                  </a:lnTo>
                  <a:lnTo>
                    <a:pt x="73" y="422"/>
                  </a:lnTo>
                  <a:lnTo>
                    <a:pt x="73" y="422"/>
                  </a:lnTo>
                  <a:lnTo>
                    <a:pt x="73" y="422"/>
                  </a:lnTo>
                  <a:lnTo>
                    <a:pt x="94" y="411"/>
                  </a:lnTo>
                  <a:lnTo>
                    <a:pt x="114" y="401"/>
                  </a:lnTo>
                  <a:lnTo>
                    <a:pt x="133" y="392"/>
                  </a:lnTo>
                  <a:lnTo>
                    <a:pt x="149" y="383"/>
                  </a:lnTo>
                  <a:lnTo>
                    <a:pt x="165" y="373"/>
                  </a:lnTo>
                  <a:lnTo>
                    <a:pt x="178" y="363"/>
                  </a:lnTo>
                  <a:lnTo>
                    <a:pt x="190" y="352"/>
                  </a:lnTo>
                  <a:lnTo>
                    <a:pt x="201" y="340"/>
                  </a:lnTo>
                  <a:lnTo>
                    <a:pt x="210" y="326"/>
                  </a:lnTo>
                  <a:lnTo>
                    <a:pt x="218" y="314"/>
                  </a:lnTo>
                  <a:lnTo>
                    <a:pt x="225" y="302"/>
                  </a:lnTo>
                  <a:lnTo>
                    <a:pt x="231" y="291"/>
                  </a:lnTo>
                  <a:lnTo>
                    <a:pt x="237" y="283"/>
                  </a:lnTo>
                  <a:lnTo>
                    <a:pt x="241" y="275"/>
                  </a:lnTo>
                  <a:lnTo>
                    <a:pt x="242" y="271"/>
                  </a:lnTo>
                  <a:lnTo>
                    <a:pt x="243" y="270"/>
                  </a:lnTo>
                  <a:lnTo>
                    <a:pt x="241" y="272"/>
                  </a:lnTo>
                  <a:lnTo>
                    <a:pt x="231" y="282"/>
                  </a:lnTo>
                  <a:lnTo>
                    <a:pt x="219" y="295"/>
                  </a:lnTo>
                  <a:lnTo>
                    <a:pt x="202" y="309"/>
                  </a:lnTo>
                  <a:lnTo>
                    <a:pt x="183" y="325"/>
                  </a:lnTo>
                  <a:lnTo>
                    <a:pt x="161" y="338"/>
                  </a:lnTo>
                  <a:lnTo>
                    <a:pt x="138" y="348"/>
                  </a:lnTo>
                  <a:lnTo>
                    <a:pt x="115" y="353"/>
                  </a:lnTo>
                  <a:lnTo>
                    <a:pt x="110" y="354"/>
                  </a:lnTo>
                  <a:lnTo>
                    <a:pt x="105" y="354"/>
                  </a:lnTo>
                  <a:lnTo>
                    <a:pt x="99" y="356"/>
                  </a:lnTo>
                  <a:lnTo>
                    <a:pt x="94" y="357"/>
                  </a:lnTo>
                  <a:lnTo>
                    <a:pt x="109" y="322"/>
                  </a:lnTo>
                  <a:lnTo>
                    <a:pt x="126" y="287"/>
                  </a:lnTo>
                  <a:lnTo>
                    <a:pt x="145" y="255"/>
                  </a:lnTo>
                  <a:lnTo>
                    <a:pt x="165" y="223"/>
                  </a:lnTo>
                  <a:lnTo>
                    <a:pt x="186" y="193"/>
                  </a:lnTo>
                  <a:lnTo>
                    <a:pt x="209" y="165"/>
                  </a:lnTo>
                  <a:lnTo>
                    <a:pt x="233" y="139"/>
                  </a:lnTo>
                  <a:lnTo>
                    <a:pt x="258" y="115"/>
                  </a:lnTo>
                  <a:lnTo>
                    <a:pt x="285" y="92"/>
                  </a:lnTo>
                  <a:lnTo>
                    <a:pt x="313" y="72"/>
                  </a:lnTo>
                  <a:lnTo>
                    <a:pt x="342" y="55"/>
                  </a:lnTo>
                  <a:lnTo>
                    <a:pt x="371" y="39"/>
                  </a:lnTo>
                  <a:lnTo>
                    <a:pt x="402" y="25"/>
                  </a:lnTo>
                  <a:lnTo>
                    <a:pt x="432" y="14"/>
                  </a:lnTo>
                  <a:lnTo>
                    <a:pt x="464" y="8"/>
                  </a:lnTo>
                  <a:lnTo>
                    <a:pt x="498" y="2"/>
                  </a:lnTo>
                  <a:lnTo>
                    <a:pt x="550" y="0"/>
                  </a:lnTo>
                  <a:lnTo>
                    <a:pt x="601" y="4"/>
                  </a:lnTo>
                  <a:lnTo>
                    <a:pt x="651" y="13"/>
                  </a:lnTo>
                  <a:lnTo>
                    <a:pt x="700" y="29"/>
                  </a:lnTo>
                  <a:lnTo>
                    <a:pt x="747" y="49"/>
                  </a:lnTo>
                  <a:lnTo>
                    <a:pt x="792" y="75"/>
                  </a:lnTo>
                  <a:lnTo>
                    <a:pt x="834" y="106"/>
                  </a:lnTo>
                  <a:lnTo>
                    <a:pt x="874" y="141"/>
                  </a:lnTo>
                  <a:lnTo>
                    <a:pt x="912" y="180"/>
                  </a:lnTo>
                  <a:lnTo>
                    <a:pt x="946" y="224"/>
                  </a:lnTo>
                  <a:lnTo>
                    <a:pt x="977" y="270"/>
                  </a:lnTo>
                  <a:lnTo>
                    <a:pt x="1004" y="321"/>
                  </a:lnTo>
                  <a:lnTo>
                    <a:pt x="1026" y="375"/>
                  </a:lnTo>
                  <a:lnTo>
                    <a:pt x="1045" y="431"/>
                  </a:lnTo>
                  <a:lnTo>
                    <a:pt x="1058" y="489"/>
                  </a:lnTo>
                  <a:lnTo>
                    <a:pt x="1068" y="551"/>
                  </a:lnTo>
                  <a:lnTo>
                    <a:pt x="1072" y="617"/>
                  </a:lnTo>
                  <a:lnTo>
                    <a:pt x="1069" y="681"/>
                  </a:lnTo>
                  <a:lnTo>
                    <a:pt x="1061" y="746"/>
                  </a:lnTo>
                  <a:lnTo>
                    <a:pt x="1048" y="807"/>
                  </a:lnTo>
                  <a:lnTo>
                    <a:pt x="1028" y="868"/>
                  </a:lnTo>
                  <a:lnTo>
                    <a:pt x="1002" y="924"/>
                  </a:lnTo>
                  <a:lnTo>
                    <a:pt x="973" y="977"/>
                  </a:lnTo>
                  <a:lnTo>
                    <a:pt x="937" y="10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-842" y="1885"/>
              <a:ext cx="111" cy="155"/>
            </a:xfrm>
            <a:custGeom>
              <a:avLst/>
              <a:gdLst/>
              <a:ahLst/>
              <a:cxnLst>
                <a:cxn ang="0">
                  <a:pos x="428" y="78"/>
                </a:cxn>
                <a:cxn ang="0">
                  <a:pos x="410" y="98"/>
                </a:cxn>
                <a:cxn ang="0">
                  <a:pos x="370" y="124"/>
                </a:cxn>
                <a:cxn ang="0">
                  <a:pos x="302" y="140"/>
                </a:cxn>
                <a:cxn ang="0">
                  <a:pos x="209" y="137"/>
                </a:cxn>
                <a:cxn ang="0">
                  <a:pos x="136" y="119"/>
                </a:cxn>
                <a:cxn ang="0">
                  <a:pos x="89" y="97"/>
                </a:cxn>
                <a:cxn ang="0">
                  <a:pos x="66" y="81"/>
                </a:cxn>
                <a:cxn ang="0">
                  <a:pos x="0" y="0"/>
                </a:cxn>
                <a:cxn ang="0">
                  <a:pos x="9" y="50"/>
                </a:cxn>
                <a:cxn ang="0">
                  <a:pos x="17" y="100"/>
                </a:cxn>
                <a:cxn ang="0">
                  <a:pos x="26" y="145"/>
                </a:cxn>
                <a:cxn ang="0">
                  <a:pos x="54" y="241"/>
                </a:cxn>
                <a:cxn ang="0">
                  <a:pos x="105" y="351"/>
                </a:cxn>
                <a:cxn ang="0">
                  <a:pos x="179" y="437"/>
                </a:cxn>
                <a:cxn ang="0">
                  <a:pos x="206" y="452"/>
                </a:cxn>
                <a:cxn ang="0">
                  <a:pos x="234" y="461"/>
                </a:cxn>
                <a:cxn ang="0">
                  <a:pos x="262" y="464"/>
                </a:cxn>
                <a:cxn ang="0">
                  <a:pos x="291" y="461"/>
                </a:cxn>
                <a:cxn ang="0">
                  <a:pos x="367" y="434"/>
                </a:cxn>
                <a:cxn ang="0">
                  <a:pos x="413" y="398"/>
                </a:cxn>
                <a:cxn ang="0">
                  <a:pos x="435" y="366"/>
                </a:cxn>
                <a:cxn ang="0">
                  <a:pos x="442" y="350"/>
                </a:cxn>
                <a:cxn ang="0">
                  <a:pos x="434" y="358"/>
                </a:cxn>
                <a:cxn ang="0">
                  <a:pos x="410" y="374"/>
                </a:cxn>
                <a:cxn ang="0">
                  <a:pos x="375" y="389"/>
                </a:cxn>
                <a:cxn ang="0">
                  <a:pos x="330" y="393"/>
                </a:cxn>
                <a:cxn ang="0">
                  <a:pos x="315" y="356"/>
                </a:cxn>
                <a:cxn ang="0">
                  <a:pos x="305" y="300"/>
                </a:cxn>
                <a:cxn ang="0">
                  <a:pos x="311" y="231"/>
                </a:cxn>
                <a:cxn ang="0">
                  <a:pos x="325" y="180"/>
                </a:cxn>
                <a:cxn ang="0">
                  <a:pos x="382" y="141"/>
                </a:cxn>
                <a:cxn ang="0">
                  <a:pos x="414" y="107"/>
                </a:cxn>
                <a:cxn ang="0">
                  <a:pos x="428" y="84"/>
                </a:cxn>
                <a:cxn ang="0">
                  <a:pos x="431" y="74"/>
                </a:cxn>
              </a:cxnLst>
              <a:rect l="0" t="0" r="r" b="b"/>
              <a:pathLst>
                <a:path w="442" h="464">
                  <a:moveTo>
                    <a:pt x="431" y="74"/>
                  </a:moveTo>
                  <a:lnTo>
                    <a:pt x="428" y="78"/>
                  </a:lnTo>
                  <a:lnTo>
                    <a:pt x="422" y="86"/>
                  </a:lnTo>
                  <a:lnTo>
                    <a:pt x="410" y="98"/>
                  </a:lnTo>
                  <a:lnTo>
                    <a:pt x="394" y="112"/>
                  </a:lnTo>
                  <a:lnTo>
                    <a:pt x="370" y="124"/>
                  </a:lnTo>
                  <a:lnTo>
                    <a:pt x="339" y="135"/>
                  </a:lnTo>
                  <a:lnTo>
                    <a:pt x="302" y="140"/>
                  </a:lnTo>
                  <a:lnTo>
                    <a:pt x="255" y="141"/>
                  </a:lnTo>
                  <a:lnTo>
                    <a:pt x="209" y="137"/>
                  </a:lnTo>
                  <a:lnTo>
                    <a:pt x="169" y="129"/>
                  </a:lnTo>
                  <a:lnTo>
                    <a:pt x="136" y="119"/>
                  </a:lnTo>
                  <a:lnTo>
                    <a:pt x="109" y="108"/>
                  </a:lnTo>
                  <a:lnTo>
                    <a:pt x="89" y="97"/>
                  </a:lnTo>
                  <a:lnTo>
                    <a:pt x="74" y="88"/>
                  </a:lnTo>
                  <a:lnTo>
                    <a:pt x="66" y="81"/>
                  </a:lnTo>
                  <a:lnTo>
                    <a:pt x="64" y="78"/>
                  </a:lnTo>
                  <a:lnTo>
                    <a:pt x="0" y="0"/>
                  </a:lnTo>
                  <a:lnTo>
                    <a:pt x="2" y="16"/>
                  </a:lnTo>
                  <a:lnTo>
                    <a:pt x="9" y="50"/>
                  </a:lnTo>
                  <a:lnTo>
                    <a:pt x="14" y="84"/>
                  </a:lnTo>
                  <a:lnTo>
                    <a:pt x="17" y="100"/>
                  </a:lnTo>
                  <a:lnTo>
                    <a:pt x="20" y="113"/>
                  </a:lnTo>
                  <a:lnTo>
                    <a:pt x="26" y="145"/>
                  </a:lnTo>
                  <a:lnTo>
                    <a:pt x="38" y="188"/>
                  </a:lnTo>
                  <a:lnTo>
                    <a:pt x="54" y="241"/>
                  </a:lnTo>
                  <a:lnTo>
                    <a:pt x="77" y="297"/>
                  </a:lnTo>
                  <a:lnTo>
                    <a:pt x="105" y="351"/>
                  </a:lnTo>
                  <a:lnTo>
                    <a:pt x="140" y="399"/>
                  </a:lnTo>
                  <a:lnTo>
                    <a:pt x="179" y="437"/>
                  </a:lnTo>
                  <a:lnTo>
                    <a:pt x="193" y="445"/>
                  </a:lnTo>
                  <a:lnTo>
                    <a:pt x="206" y="452"/>
                  </a:lnTo>
                  <a:lnTo>
                    <a:pt x="219" y="457"/>
                  </a:lnTo>
                  <a:lnTo>
                    <a:pt x="234" y="461"/>
                  </a:lnTo>
                  <a:lnTo>
                    <a:pt x="247" y="464"/>
                  </a:lnTo>
                  <a:lnTo>
                    <a:pt x="262" y="464"/>
                  </a:lnTo>
                  <a:lnTo>
                    <a:pt x="277" y="464"/>
                  </a:lnTo>
                  <a:lnTo>
                    <a:pt x="291" y="461"/>
                  </a:lnTo>
                  <a:lnTo>
                    <a:pt x="334" y="449"/>
                  </a:lnTo>
                  <a:lnTo>
                    <a:pt x="367" y="434"/>
                  </a:lnTo>
                  <a:lnTo>
                    <a:pt x="393" y="417"/>
                  </a:lnTo>
                  <a:lnTo>
                    <a:pt x="413" y="398"/>
                  </a:lnTo>
                  <a:lnTo>
                    <a:pt x="426" y="381"/>
                  </a:lnTo>
                  <a:lnTo>
                    <a:pt x="435" y="366"/>
                  </a:lnTo>
                  <a:lnTo>
                    <a:pt x="440" y="355"/>
                  </a:lnTo>
                  <a:lnTo>
                    <a:pt x="442" y="350"/>
                  </a:lnTo>
                  <a:lnTo>
                    <a:pt x="439" y="352"/>
                  </a:lnTo>
                  <a:lnTo>
                    <a:pt x="434" y="358"/>
                  </a:lnTo>
                  <a:lnTo>
                    <a:pt x="423" y="365"/>
                  </a:lnTo>
                  <a:lnTo>
                    <a:pt x="410" y="374"/>
                  </a:lnTo>
                  <a:lnTo>
                    <a:pt x="394" y="382"/>
                  </a:lnTo>
                  <a:lnTo>
                    <a:pt x="375" y="389"/>
                  </a:lnTo>
                  <a:lnTo>
                    <a:pt x="354" y="393"/>
                  </a:lnTo>
                  <a:lnTo>
                    <a:pt x="330" y="393"/>
                  </a:lnTo>
                  <a:lnTo>
                    <a:pt x="323" y="378"/>
                  </a:lnTo>
                  <a:lnTo>
                    <a:pt x="315" y="356"/>
                  </a:lnTo>
                  <a:lnTo>
                    <a:pt x="309" y="330"/>
                  </a:lnTo>
                  <a:lnTo>
                    <a:pt x="305" y="300"/>
                  </a:lnTo>
                  <a:lnTo>
                    <a:pt x="306" y="265"/>
                  </a:lnTo>
                  <a:lnTo>
                    <a:pt x="311" y="231"/>
                  </a:lnTo>
                  <a:lnTo>
                    <a:pt x="318" y="202"/>
                  </a:lnTo>
                  <a:lnTo>
                    <a:pt x="325" y="180"/>
                  </a:lnTo>
                  <a:lnTo>
                    <a:pt x="357" y="160"/>
                  </a:lnTo>
                  <a:lnTo>
                    <a:pt x="382" y="141"/>
                  </a:lnTo>
                  <a:lnTo>
                    <a:pt x="401" y="123"/>
                  </a:lnTo>
                  <a:lnTo>
                    <a:pt x="414" y="107"/>
                  </a:lnTo>
                  <a:lnTo>
                    <a:pt x="423" y="93"/>
                  </a:lnTo>
                  <a:lnTo>
                    <a:pt x="428" y="84"/>
                  </a:lnTo>
                  <a:lnTo>
                    <a:pt x="431" y="77"/>
                  </a:lnTo>
                  <a:lnTo>
                    <a:pt x="431" y="74"/>
                  </a:lnTo>
                  <a:lnTo>
                    <a:pt x="431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-843" y="1770"/>
              <a:ext cx="47" cy="47"/>
            </a:xfrm>
            <a:custGeom>
              <a:avLst/>
              <a:gdLst/>
              <a:ahLst/>
              <a:cxnLst>
                <a:cxn ang="0">
                  <a:pos x="94" y="41"/>
                </a:cxn>
                <a:cxn ang="0">
                  <a:pos x="104" y="40"/>
                </a:cxn>
                <a:cxn ang="0">
                  <a:pos x="115" y="41"/>
                </a:cxn>
                <a:cxn ang="0">
                  <a:pos x="126" y="44"/>
                </a:cxn>
                <a:cxn ang="0">
                  <a:pos x="135" y="48"/>
                </a:cxn>
                <a:cxn ang="0">
                  <a:pos x="143" y="53"/>
                </a:cxn>
                <a:cxn ang="0">
                  <a:pos x="151" y="59"/>
                </a:cxn>
                <a:cxn ang="0">
                  <a:pos x="159" y="65"/>
                </a:cxn>
                <a:cxn ang="0">
                  <a:pos x="166" y="72"/>
                </a:cxn>
                <a:cxn ang="0">
                  <a:pos x="164" y="72"/>
                </a:cxn>
                <a:cxn ang="0">
                  <a:pos x="164" y="72"/>
                </a:cxn>
                <a:cxn ang="0">
                  <a:pos x="164" y="72"/>
                </a:cxn>
                <a:cxn ang="0">
                  <a:pos x="163" y="72"/>
                </a:cxn>
                <a:cxn ang="0">
                  <a:pos x="152" y="75"/>
                </a:cxn>
                <a:cxn ang="0">
                  <a:pos x="144" y="82"/>
                </a:cxn>
                <a:cxn ang="0">
                  <a:pos x="139" y="94"/>
                </a:cxn>
                <a:cxn ang="0">
                  <a:pos x="136" y="107"/>
                </a:cxn>
                <a:cxn ang="0">
                  <a:pos x="139" y="122"/>
                </a:cxn>
                <a:cxn ang="0">
                  <a:pos x="144" y="133"/>
                </a:cxn>
                <a:cxn ang="0">
                  <a:pos x="152" y="141"/>
                </a:cxn>
                <a:cxn ang="0">
                  <a:pos x="163" y="143"/>
                </a:cxn>
                <a:cxn ang="0">
                  <a:pos x="173" y="141"/>
                </a:cxn>
                <a:cxn ang="0">
                  <a:pos x="181" y="133"/>
                </a:cxn>
                <a:cxn ang="0">
                  <a:pos x="187" y="122"/>
                </a:cxn>
                <a:cxn ang="0">
                  <a:pos x="189" y="107"/>
                </a:cxn>
                <a:cxn ang="0">
                  <a:pos x="188" y="98"/>
                </a:cxn>
                <a:cxn ang="0">
                  <a:pos x="185" y="88"/>
                </a:cxn>
                <a:cxn ang="0">
                  <a:pos x="181" y="82"/>
                </a:cxn>
                <a:cxn ang="0">
                  <a:pos x="176" y="76"/>
                </a:cxn>
                <a:cxn ang="0">
                  <a:pos x="170" y="64"/>
                </a:cxn>
                <a:cxn ang="0">
                  <a:pos x="162" y="52"/>
                </a:cxn>
                <a:cxn ang="0">
                  <a:pos x="154" y="39"/>
                </a:cxn>
                <a:cxn ang="0">
                  <a:pos x="144" y="28"/>
                </a:cxn>
                <a:cxn ang="0">
                  <a:pos x="134" y="17"/>
                </a:cxn>
                <a:cxn ang="0">
                  <a:pos x="123" y="9"/>
                </a:cxn>
                <a:cxn ang="0">
                  <a:pos x="111" y="2"/>
                </a:cxn>
                <a:cxn ang="0">
                  <a:pos x="98" y="0"/>
                </a:cxn>
                <a:cxn ang="0">
                  <a:pos x="78" y="4"/>
                </a:cxn>
                <a:cxn ang="0">
                  <a:pos x="60" y="18"/>
                </a:cxn>
                <a:cxn ang="0">
                  <a:pos x="43" y="37"/>
                </a:cxn>
                <a:cxn ang="0">
                  <a:pos x="30" y="60"/>
                </a:cxn>
                <a:cxn ang="0">
                  <a:pos x="18" y="83"/>
                </a:cxn>
                <a:cxn ang="0">
                  <a:pos x="8" y="103"/>
                </a:cxn>
                <a:cxn ang="0">
                  <a:pos x="2" y="118"/>
                </a:cxn>
                <a:cxn ang="0">
                  <a:pos x="0" y="123"/>
                </a:cxn>
                <a:cxn ang="0">
                  <a:pos x="2" y="121"/>
                </a:cxn>
                <a:cxn ang="0">
                  <a:pos x="7" y="111"/>
                </a:cxn>
                <a:cxn ang="0">
                  <a:pos x="15" y="100"/>
                </a:cxn>
                <a:cxn ang="0">
                  <a:pos x="26" y="86"/>
                </a:cxn>
                <a:cxn ang="0">
                  <a:pos x="39" y="71"/>
                </a:cxn>
                <a:cxn ang="0">
                  <a:pos x="55" y="57"/>
                </a:cxn>
                <a:cxn ang="0">
                  <a:pos x="74" y="48"/>
                </a:cxn>
                <a:cxn ang="0">
                  <a:pos x="94" y="41"/>
                </a:cxn>
              </a:cxnLst>
              <a:rect l="0" t="0" r="r" b="b"/>
              <a:pathLst>
                <a:path w="189" h="143">
                  <a:moveTo>
                    <a:pt x="94" y="41"/>
                  </a:moveTo>
                  <a:lnTo>
                    <a:pt x="104" y="40"/>
                  </a:lnTo>
                  <a:lnTo>
                    <a:pt x="115" y="41"/>
                  </a:lnTo>
                  <a:lnTo>
                    <a:pt x="126" y="44"/>
                  </a:lnTo>
                  <a:lnTo>
                    <a:pt x="135" y="48"/>
                  </a:lnTo>
                  <a:lnTo>
                    <a:pt x="143" y="53"/>
                  </a:lnTo>
                  <a:lnTo>
                    <a:pt x="151" y="59"/>
                  </a:lnTo>
                  <a:lnTo>
                    <a:pt x="159" y="65"/>
                  </a:lnTo>
                  <a:lnTo>
                    <a:pt x="166" y="72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3" y="72"/>
                  </a:lnTo>
                  <a:lnTo>
                    <a:pt x="152" y="75"/>
                  </a:lnTo>
                  <a:lnTo>
                    <a:pt x="144" y="82"/>
                  </a:lnTo>
                  <a:lnTo>
                    <a:pt x="139" y="94"/>
                  </a:lnTo>
                  <a:lnTo>
                    <a:pt x="136" y="107"/>
                  </a:lnTo>
                  <a:lnTo>
                    <a:pt x="139" y="122"/>
                  </a:lnTo>
                  <a:lnTo>
                    <a:pt x="144" y="133"/>
                  </a:lnTo>
                  <a:lnTo>
                    <a:pt x="152" y="141"/>
                  </a:lnTo>
                  <a:lnTo>
                    <a:pt x="163" y="143"/>
                  </a:lnTo>
                  <a:lnTo>
                    <a:pt x="173" y="141"/>
                  </a:lnTo>
                  <a:lnTo>
                    <a:pt x="181" y="133"/>
                  </a:lnTo>
                  <a:lnTo>
                    <a:pt x="187" y="122"/>
                  </a:lnTo>
                  <a:lnTo>
                    <a:pt x="189" y="107"/>
                  </a:lnTo>
                  <a:lnTo>
                    <a:pt x="188" y="98"/>
                  </a:lnTo>
                  <a:lnTo>
                    <a:pt x="185" y="88"/>
                  </a:lnTo>
                  <a:lnTo>
                    <a:pt x="181" y="82"/>
                  </a:lnTo>
                  <a:lnTo>
                    <a:pt x="176" y="76"/>
                  </a:lnTo>
                  <a:lnTo>
                    <a:pt x="170" y="64"/>
                  </a:lnTo>
                  <a:lnTo>
                    <a:pt x="162" y="52"/>
                  </a:lnTo>
                  <a:lnTo>
                    <a:pt x="154" y="39"/>
                  </a:lnTo>
                  <a:lnTo>
                    <a:pt x="144" y="28"/>
                  </a:lnTo>
                  <a:lnTo>
                    <a:pt x="134" y="17"/>
                  </a:lnTo>
                  <a:lnTo>
                    <a:pt x="123" y="9"/>
                  </a:lnTo>
                  <a:lnTo>
                    <a:pt x="111" y="2"/>
                  </a:lnTo>
                  <a:lnTo>
                    <a:pt x="98" y="0"/>
                  </a:lnTo>
                  <a:lnTo>
                    <a:pt x="78" y="4"/>
                  </a:lnTo>
                  <a:lnTo>
                    <a:pt x="60" y="18"/>
                  </a:lnTo>
                  <a:lnTo>
                    <a:pt x="43" y="37"/>
                  </a:lnTo>
                  <a:lnTo>
                    <a:pt x="30" y="60"/>
                  </a:lnTo>
                  <a:lnTo>
                    <a:pt x="18" y="83"/>
                  </a:lnTo>
                  <a:lnTo>
                    <a:pt x="8" y="103"/>
                  </a:lnTo>
                  <a:lnTo>
                    <a:pt x="2" y="118"/>
                  </a:lnTo>
                  <a:lnTo>
                    <a:pt x="0" y="123"/>
                  </a:lnTo>
                  <a:lnTo>
                    <a:pt x="2" y="121"/>
                  </a:lnTo>
                  <a:lnTo>
                    <a:pt x="7" y="111"/>
                  </a:lnTo>
                  <a:lnTo>
                    <a:pt x="15" y="100"/>
                  </a:lnTo>
                  <a:lnTo>
                    <a:pt x="26" y="86"/>
                  </a:lnTo>
                  <a:lnTo>
                    <a:pt x="39" y="71"/>
                  </a:lnTo>
                  <a:lnTo>
                    <a:pt x="55" y="57"/>
                  </a:lnTo>
                  <a:lnTo>
                    <a:pt x="74" y="48"/>
                  </a:lnTo>
                  <a:lnTo>
                    <a:pt x="9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-767" y="1747"/>
              <a:ext cx="47" cy="48"/>
            </a:xfrm>
            <a:custGeom>
              <a:avLst/>
              <a:gdLst/>
              <a:ahLst/>
              <a:cxnLst>
                <a:cxn ang="0">
                  <a:pos x="175" y="77"/>
                </a:cxn>
                <a:cxn ang="0">
                  <a:pos x="168" y="65"/>
                </a:cxn>
                <a:cxn ang="0">
                  <a:pos x="161" y="53"/>
                </a:cxn>
                <a:cxn ang="0">
                  <a:pos x="153" y="41"/>
                </a:cxn>
                <a:cxn ang="0">
                  <a:pos x="144" y="29"/>
                </a:cxn>
                <a:cxn ang="0">
                  <a:pos x="133" y="18"/>
                </a:cxn>
                <a:cxn ang="0">
                  <a:pos x="122" y="10"/>
                </a:cxn>
                <a:cxn ang="0">
                  <a:pos x="111" y="3"/>
                </a:cxn>
                <a:cxn ang="0">
                  <a:pos x="98" y="0"/>
                </a:cxn>
                <a:cxn ang="0">
                  <a:pos x="78" y="4"/>
                </a:cxn>
                <a:cxn ang="0">
                  <a:pos x="60" y="19"/>
                </a:cxn>
                <a:cxn ang="0">
                  <a:pos x="43" y="38"/>
                </a:cxn>
                <a:cxn ang="0">
                  <a:pos x="30" y="61"/>
                </a:cxn>
                <a:cxn ang="0">
                  <a:pos x="18" y="84"/>
                </a:cxn>
                <a:cxn ang="0">
                  <a:pos x="8" y="104"/>
                </a:cxn>
                <a:cxn ang="0">
                  <a:pos x="2" y="119"/>
                </a:cxn>
                <a:cxn ang="0">
                  <a:pos x="0" y="124"/>
                </a:cxn>
                <a:cxn ang="0">
                  <a:pos x="2" y="121"/>
                </a:cxn>
                <a:cxn ang="0">
                  <a:pos x="7" y="112"/>
                </a:cxn>
                <a:cxn ang="0">
                  <a:pos x="15" y="101"/>
                </a:cxn>
                <a:cxn ang="0">
                  <a:pos x="26" y="86"/>
                </a:cxn>
                <a:cxn ang="0">
                  <a:pos x="39" y="72"/>
                </a:cxn>
                <a:cxn ang="0">
                  <a:pos x="55" y="58"/>
                </a:cxn>
                <a:cxn ang="0">
                  <a:pos x="74" y="49"/>
                </a:cxn>
                <a:cxn ang="0">
                  <a:pos x="94" y="42"/>
                </a:cxn>
                <a:cxn ang="0">
                  <a:pos x="104" y="41"/>
                </a:cxn>
                <a:cxn ang="0">
                  <a:pos x="115" y="42"/>
                </a:cxn>
                <a:cxn ang="0">
                  <a:pos x="125" y="45"/>
                </a:cxn>
                <a:cxn ang="0">
                  <a:pos x="135" y="49"/>
                </a:cxn>
                <a:cxn ang="0">
                  <a:pos x="143" y="54"/>
                </a:cxn>
                <a:cxn ang="0">
                  <a:pos x="151" y="60"/>
                </a:cxn>
                <a:cxn ang="0">
                  <a:pos x="159" y="66"/>
                </a:cxn>
                <a:cxn ang="0">
                  <a:pos x="165" y="73"/>
                </a:cxn>
                <a:cxn ang="0">
                  <a:pos x="164" y="73"/>
                </a:cxn>
                <a:cxn ang="0">
                  <a:pos x="164" y="73"/>
                </a:cxn>
                <a:cxn ang="0">
                  <a:pos x="164" y="73"/>
                </a:cxn>
                <a:cxn ang="0">
                  <a:pos x="163" y="73"/>
                </a:cxn>
                <a:cxn ang="0">
                  <a:pos x="152" y="76"/>
                </a:cxn>
                <a:cxn ang="0">
                  <a:pos x="144" y="84"/>
                </a:cxn>
                <a:cxn ang="0">
                  <a:pos x="139" y="94"/>
                </a:cxn>
                <a:cxn ang="0">
                  <a:pos x="136" y="109"/>
                </a:cxn>
                <a:cxn ang="0">
                  <a:pos x="139" y="123"/>
                </a:cxn>
                <a:cxn ang="0">
                  <a:pos x="144" y="133"/>
                </a:cxn>
                <a:cxn ang="0">
                  <a:pos x="152" y="142"/>
                </a:cxn>
                <a:cxn ang="0">
                  <a:pos x="163" y="144"/>
                </a:cxn>
                <a:cxn ang="0">
                  <a:pos x="173" y="142"/>
                </a:cxn>
                <a:cxn ang="0">
                  <a:pos x="181" y="133"/>
                </a:cxn>
                <a:cxn ang="0">
                  <a:pos x="187" y="123"/>
                </a:cxn>
                <a:cxn ang="0">
                  <a:pos x="189" y="109"/>
                </a:cxn>
                <a:cxn ang="0">
                  <a:pos x="188" y="99"/>
                </a:cxn>
                <a:cxn ang="0">
                  <a:pos x="185" y="90"/>
                </a:cxn>
                <a:cxn ang="0">
                  <a:pos x="181" y="82"/>
                </a:cxn>
                <a:cxn ang="0">
                  <a:pos x="175" y="77"/>
                </a:cxn>
              </a:cxnLst>
              <a:rect l="0" t="0" r="r" b="b"/>
              <a:pathLst>
                <a:path w="189" h="144">
                  <a:moveTo>
                    <a:pt x="175" y="77"/>
                  </a:moveTo>
                  <a:lnTo>
                    <a:pt x="168" y="65"/>
                  </a:lnTo>
                  <a:lnTo>
                    <a:pt x="161" y="53"/>
                  </a:lnTo>
                  <a:lnTo>
                    <a:pt x="153" y="41"/>
                  </a:lnTo>
                  <a:lnTo>
                    <a:pt x="144" y="29"/>
                  </a:lnTo>
                  <a:lnTo>
                    <a:pt x="133" y="18"/>
                  </a:lnTo>
                  <a:lnTo>
                    <a:pt x="122" y="10"/>
                  </a:lnTo>
                  <a:lnTo>
                    <a:pt x="111" y="3"/>
                  </a:lnTo>
                  <a:lnTo>
                    <a:pt x="98" y="0"/>
                  </a:lnTo>
                  <a:lnTo>
                    <a:pt x="78" y="4"/>
                  </a:lnTo>
                  <a:lnTo>
                    <a:pt x="60" y="19"/>
                  </a:lnTo>
                  <a:lnTo>
                    <a:pt x="43" y="38"/>
                  </a:lnTo>
                  <a:lnTo>
                    <a:pt x="30" y="61"/>
                  </a:lnTo>
                  <a:lnTo>
                    <a:pt x="18" y="84"/>
                  </a:lnTo>
                  <a:lnTo>
                    <a:pt x="8" y="104"/>
                  </a:lnTo>
                  <a:lnTo>
                    <a:pt x="2" y="119"/>
                  </a:lnTo>
                  <a:lnTo>
                    <a:pt x="0" y="124"/>
                  </a:lnTo>
                  <a:lnTo>
                    <a:pt x="2" y="121"/>
                  </a:lnTo>
                  <a:lnTo>
                    <a:pt x="7" y="112"/>
                  </a:lnTo>
                  <a:lnTo>
                    <a:pt x="15" y="101"/>
                  </a:lnTo>
                  <a:lnTo>
                    <a:pt x="26" y="86"/>
                  </a:lnTo>
                  <a:lnTo>
                    <a:pt x="39" y="72"/>
                  </a:lnTo>
                  <a:lnTo>
                    <a:pt x="55" y="58"/>
                  </a:lnTo>
                  <a:lnTo>
                    <a:pt x="74" y="49"/>
                  </a:lnTo>
                  <a:lnTo>
                    <a:pt x="94" y="42"/>
                  </a:lnTo>
                  <a:lnTo>
                    <a:pt x="104" y="41"/>
                  </a:lnTo>
                  <a:lnTo>
                    <a:pt x="115" y="42"/>
                  </a:lnTo>
                  <a:lnTo>
                    <a:pt x="125" y="45"/>
                  </a:lnTo>
                  <a:lnTo>
                    <a:pt x="135" y="49"/>
                  </a:lnTo>
                  <a:lnTo>
                    <a:pt x="143" y="54"/>
                  </a:lnTo>
                  <a:lnTo>
                    <a:pt x="151" y="60"/>
                  </a:lnTo>
                  <a:lnTo>
                    <a:pt x="159" y="66"/>
                  </a:lnTo>
                  <a:lnTo>
                    <a:pt x="165" y="73"/>
                  </a:lnTo>
                  <a:lnTo>
                    <a:pt x="164" y="73"/>
                  </a:lnTo>
                  <a:lnTo>
                    <a:pt x="164" y="73"/>
                  </a:lnTo>
                  <a:lnTo>
                    <a:pt x="164" y="73"/>
                  </a:lnTo>
                  <a:lnTo>
                    <a:pt x="163" y="73"/>
                  </a:lnTo>
                  <a:lnTo>
                    <a:pt x="152" y="76"/>
                  </a:lnTo>
                  <a:lnTo>
                    <a:pt x="144" y="84"/>
                  </a:lnTo>
                  <a:lnTo>
                    <a:pt x="139" y="94"/>
                  </a:lnTo>
                  <a:lnTo>
                    <a:pt x="136" y="109"/>
                  </a:lnTo>
                  <a:lnTo>
                    <a:pt x="139" y="123"/>
                  </a:lnTo>
                  <a:lnTo>
                    <a:pt x="144" y="133"/>
                  </a:lnTo>
                  <a:lnTo>
                    <a:pt x="152" y="142"/>
                  </a:lnTo>
                  <a:lnTo>
                    <a:pt x="163" y="144"/>
                  </a:lnTo>
                  <a:lnTo>
                    <a:pt x="173" y="142"/>
                  </a:lnTo>
                  <a:lnTo>
                    <a:pt x="181" y="133"/>
                  </a:lnTo>
                  <a:lnTo>
                    <a:pt x="187" y="123"/>
                  </a:lnTo>
                  <a:lnTo>
                    <a:pt x="189" y="109"/>
                  </a:lnTo>
                  <a:lnTo>
                    <a:pt x="188" y="99"/>
                  </a:lnTo>
                  <a:lnTo>
                    <a:pt x="185" y="90"/>
                  </a:lnTo>
                  <a:lnTo>
                    <a:pt x="181" y="82"/>
                  </a:lnTo>
                  <a:lnTo>
                    <a:pt x="175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-778" y="1820"/>
              <a:ext cx="46" cy="29"/>
            </a:xfrm>
            <a:custGeom>
              <a:avLst/>
              <a:gdLst/>
              <a:ahLst/>
              <a:cxnLst>
                <a:cxn ang="0">
                  <a:pos x="172" y="69"/>
                </a:cxn>
                <a:cxn ang="0">
                  <a:pos x="181" y="67"/>
                </a:cxn>
                <a:cxn ang="0">
                  <a:pos x="183" y="53"/>
                </a:cxn>
                <a:cxn ang="0">
                  <a:pos x="176" y="30"/>
                </a:cxn>
                <a:cxn ang="0">
                  <a:pos x="156" y="5"/>
                </a:cxn>
                <a:cxn ang="0">
                  <a:pos x="140" y="0"/>
                </a:cxn>
                <a:cxn ang="0">
                  <a:pos x="118" y="4"/>
                </a:cxn>
                <a:cxn ang="0">
                  <a:pos x="92" y="18"/>
                </a:cxn>
                <a:cxn ang="0">
                  <a:pos x="66" y="34"/>
                </a:cxn>
                <a:cxn ang="0">
                  <a:pos x="40" y="53"/>
                </a:cxn>
                <a:cxn ang="0">
                  <a:pos x="20" y="70"/>
                </a:cxn>
                <a:cxn ang="0">
                  <a:pos x="6" y="82"/>
                </a:cxn>
                <a:cxn ang="0">
                  <a:pos x="0" y="87"/>
                </a:cxn>
                <a:cxn ang="0">
                  <a:pos x="3" y="86"/>
                </a:cxn>
                <a:cxn ang="0">
                  <a:pos x="11" y="82"/>
                </a:cxn>
                <a:cxn ang="0">
                  <a:pos x="23" y="75"/>
                </a:cxn>
                <a:cxn ang="0">
                  <a:pos x="39" y="67"/>
                </a:cxn>
                <a:cxn ang="0">
                  <a:pos x="56" y="59"/>
                </a:cxn>
                <a:cxn ang="0">
                  <a:pos x="74" y="51"/>
                </a:cxn>
                <a:cxn ang="0">
                  <a:pos x="92" y="46"/>
                </a:cxn>
                <a:cxn ang="0">
                  <a:pos x="110" y="40"/>
                </a:cxn>
                <a:cxn ang="0">
                  <a:pos x="124" y="38"/>
                </a:cxn>
                <a:cxn ang="0">
                  <a:pos x="136" y="39"/>
                </a:cxn>
                <a:cxn ang="0">
                  <a:pos x="144" y="42"/>
                </a:cxn>
                <a:cxn ang="0">
                  <a:pos x="151" y="47"/>
                </a:cxn>
                <a:cxn ang="0">
                  <a:pos x="158" y="53"/>
                </a:cxn>
                <a:cxn ang="0">
                  <a:pos x="162" y="59"/>
                </a:cxn>
                <a:cxn ang="0">
                  <a:pos x="167" y="65"/>
                </a:cxn>
                <a:cxn ang="0">
                  <a:pos x="172" y="69"/>
                </a:cxn>
              </a:cxnLst>
              <a:rect l="0" t="0" r="r" b="b"/>
              <a:pathLst>
                <a:path w="183" h="87">
                  <a:moveTo>
                    <a:pt x="172" y="69"/>
                  </a:moveTo>
                  <a:lnTo>
                    <a:pt x="181" y="67"/>
                  </a:lnTo>
                  <a:lnTo>
                    <a:pt x="183" y="53"/>
                  </a:lnTo>
                  <a:lnTo>
                    <a:pt x="176" y="30"/>
                  </a:lnTo>
                  <a:lnTo>
                    <a:pt x="156" y="5"/>
                  </a:lnTo>
                  <a:lnTo>
                    <a:pt x="140" y="0"/>
                  </a:lnTo>
                  <a:lnTo>
                    <a:pt x="118" y="4"/>
                  </a:lnTo>
                  <a:lnTo>
                    <a:pt x="92" y="18"/>
                  </a:lnTo>
                  <a:lnTo>
                    <a:pt x="66" y="34"/>
                  </a:lnTo>
                  <a:lnTo>
                    <a:pt x="40" y="53"/>
                  </a:lnTo>
                  <a:lnTo>
                    <a:pt x="20" y="70"/>
                  </a:lnTo>
                  <a:lnTo>
                    <a:pt x="6" y="82"/>
                  </a:lnTo>
                  <a:lnTo>
                    <a:pt x="0" y="87"/>
                  </a:lnTo>
                  <a:lnTo>
                    <a:pt x="3" y="86"/>
                  </a:lnTo>
                  <a:lnTo>
                    <a:pt x="11" y="82"/>
                  </a:lnTo>
                  <a:lnTo>
                    <a:pt x="23" y="75"/>
                  </a:lnTo>
                  <a:lnTo>
                    <a:pt x="39" y="67"/>
                  </a:lnTo>
                  <a:lnTo>
                    <a:pt x="56" y="59"/>
                  </a:lnTo>
                  <a:lnTo>
                    <a:pt x="74" y="51"/>
                  </a:lnTo>
                  <a:lnTo>
                    <a:pt x="92" y="46"/>
                  </a:lnTo>
                  <a:lnTo>
                    <a:pt x="110" y="40"/>
                  </a:lnTo>
                  <a:lnTo>
                    <a:pt x="124" y="38"/>
                  </a:lnTo>
                  <a:lnTo>
                    <a:pt x="136" y="39"/>
                  </a:lnTo>
                  <a:lnTo>
                    <a:pt x="144" y="42"/>
                  </a:lnTo>
                  <a:lnTo>
                    <a:pt x="151" y="47"/>
                  </a:lnTo>
                  <a:lnTo>
                    <a:pt x="158" y="53"/>
                  </a:lnTo>
                  <a:lnTo>
                    <a:pt x="162" y="59"/>
                  </a:lnTo>
                  <a:lnTo>
                    <a:pt x="167" y="65"/>
                  </a:lnTo>
                  <a:lnTo>
                    <a:pt x="172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-856" y="1873"/>
              <a:ext cx="26" cy="2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4" y="7"/>
                </a:cxn>
                <a:cxn ang="0">
                  <a:pos x="99" y="23"/>
                </a:cxn>
                <a:cxn ang="0">
                  <a:pos x="88" y="43"/>
                </a:cxn>
                <a:cxn ang="0">
                  <a:pos x="68" y="59"/>
                </a:cxn>
                <a:cxn ang="0">
                  <a:pos x="56" y="65"/>
                </a:cxn>
                <a:cxn ang="0">
                  <a:pos x="43" y="69"/>
                </a:cxn>
                <a:cxn ang="0">
                  <a:pos x="32" y="71"/>
                </a:cxn>
                <a:cxn ang="0">
                  <a:pos x="21" y="73"/>
                </a:cxn>
                <a:cxn ang="0">
                  <a:pos x="13" y="74"/>
                </a:cxn>
                <a:cxn ang="0">
                  <a:pos x="5" y="74"/>
                </a:cxn>
                <a:cxn ang="0">
                  <a:pos x="1" y="74"/>
                </a:cxn>
                <a:cxn ang="0">
                  <a:pos x="0" y="74"/>
                </a:cxn>
                <a:cxn ang="0">
                  <a:pos x="1" y="73"/>
                </a:cxn>
                <a:cxn ang="0">
                  <a:pos x="7" y="70"/>
                </a:cxn>
                <a:cxn ang="0">
                  <a:pos x="13" y="65"/>
                </a:cxn>
                <a:cxn ang="0">
                  <a:pos x="23" y="58"/>
                </a:cxn>
                <a:cxn ang="0">
                  <a:pos x="32" y="51"/>
                </a:cxn>
                <a:cxn ang="0">
                  <a:pos x="43" y="44"/>
                </a:cxn>
                <a:cxn ang="0">
                  <a:pos x="52" y="36"/>
                </a:cxn>
                <a:cxn ang="0">
                  <a:pos x="61" y="30"/>
                </a:cxn>
                <a:cxn ang="0">
                  <a:pos x="69" y="24"/>
                </a:cxn>
                <a:cxn ang="0">
                  <a:pos x="77" y="18"/>
                </a:cxn>
                <a:cxn ang="0">
                  <a:pos x="84" y="13"/>
                </a:cxn>
                <a:cxn ang="0">
                  <a:pos x="92" y="8"/>
                </a:cxn>
                <a:cxn ang="0">
                  <a:pos x="97" y="5"/>
                </a:cxn>
                <a:cxn ang="0">
                  <a:pos x="101" y="3"/>
                </a:cxn>
                <a:cxn ang="0">
                  <a:pos x="104" y="0"/>
                </a:cxn>
                <a:cxn ang="0">
                  <a:pos x="105" y="0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lnTo>
                    <a:pt x="104" y="7"/>
                  </a:lnTo>
                  <a:lnTo>
                    <a:pt x="99" y="23"/>
                  </a:lnTo>
                  <a:lnTo>
                    <a:pt x="88" y="43"/>
                  </a:lnTo>
                  <a:lnTo>
                    <a:pt x="68" y="59"/>
                  </a:lnTo>
                  <a:lnTo>
                    <a:pt x="56" y="65"/>
                  </a:lnTo>
                  <a:lnTo>
                    <a:pt x="43" y="69"/>
                  </a:lnTo>
                  <a:lnTo>
                    <a:pt x="32" y="71"/>
                  </a:lnTo>
                  <a:lnTo>
                    <a:pt x="21" y="73"/>
                  </a:lnTo>
                  <a:lnTo>
                    <a:pt x="13" y="74"/>
                  </a:lnTo>
                  <a:lnTo>
                    <a:pt x="5" y="74"/>
                  </a:lnTo>
                  <a:lnTo>
                    <a:pt x="1" y="74"/>
                  </a:lnTo>
                  <a:lnTo>
                    <a:pt x="0" y="74"/>
                  </a:lnTo>
                  <a:lnTo>
                    <a:pt x="1" y="73"/>
                  </a:lnTo>
                  <a:lnTo>
                    <a:pt x="7" y="70"/>
                  </a:lnTo>
                  <a:lnTo>
                    <a:pt x="13" y="65"/>
                  </a:lnTo>
                  <a:lnTo>
                    <a:pt x="23" y="58"/>
                  </a:lnTo>
                  <a:lnTo>
                    <a:pt x="32" y="51"/>
                  </a:lnTo>
                  <a:lnTo>
                    <a:pt x="43" y="44"/>
                  </a:lnTo>
                  <a:lnTo>
                    <a:pt x="52" y="36"/>
                  </a:lnTo>
                  <a:lnTo>
                    <a:pt x="61" y="30"/>
                  </a:lnTo>
                  <a:lnTo>
                    <a:pt x="69" y="24"/>
                  </a:lnTo>
                  <a:lnTo>
                    <a:pt x="77" y="18"/>
                  </a:lnTo>
                  <a:lnTo>
                    <a:pt x="84" y="13"/>
                  </a:lnTo>
                  <a:lnTo>
                    <a:pt x="92" y="8"/>
                  </a:lnTo>
                  <a:lnTo>
                    <a:pt x="97" y="5"/>
                  </a:lnTo>
                  <a:lnTo>
                    <a:pt x="101" y="3"/>
                  </a:lnTo>
                  <a:lnTo>
                    <a:pt x="104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-524" y="1863"/>
              <a:ext cx="71" cy="60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285" y="0"/>
                </a:cxn>
                <a:cxn ang="0">
                  <a:pos x="285" y="57"/>
                </a:cxn>
                <a:cxn ang="0">
                  <a:pos x="0" y="182"/>
                </a:cxn>
              </a:cxnLst>
              <a:rect l="0" t="0" r="r" b="b"/>
              <a:pathLst>
                <a:path w="285" h="182">
                  <a:moveTo>
                    <a:pt x="0" y="182"/>
                  </a:moveTo>
                  <a:lnTo>
                    <a:pt x="285" y="0"/>
                  </a:lnTo>
                  <a:lnTo>
                    <a:pt x="285" y="57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-517" y="1935"/>
              <a:ext cx="74" cy="25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298" y="0"/>
                </a:cxn>
                <a:cxn ang="0">
                  <a:pos x="286" y="56"/>
                </a:cxn>
                <a:cxn ang="0">
                  <a:pos x="0" y="75"/>
                </a:cxn>
              </a:cxnLst>
              <a:rect l="0" t="0" r="r" b="b"/>
              <a:pathLst>
                <a:path w="298" h="75">
                  <a:moveTo>
                    <a:pt x="0" y="75"/>
                  </a:moveTo>
                  <a:lnTo>
                    <a:pt x="298" y="0"/>
                  </a:lnTo>
                  <a:lnTo>
                    <a:pt x="286" y="5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-529" y="1997"/>
              <a:ext cx="6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" y="56"/>
                </a:cxn>
                <a:cxn ang="0">
                  <a:pos x="223" y="113"/>
                </a:cxn>
                <a:cxn ang="0">
                  <a:pos x="0" y="0"/>
                </a:cxn>
              </a:cxnLst>
              <a:rect l="0" t="0" r="r" b="b"/>
              <a:pathLst>
                <a:path w="253" h="113">
                  <a:moveTo>
                    <a:pt x="0" y="0"/>
                  </a:moveTo>
                  <a:lnTo>
                    <a:pt x="253" y="56"/>
                  </a:lnTo>
                  <a:lnTo>
                    <a:pt x="223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гиперактивности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Наследственность </a:t>
            </a:r>
          </a:p>
          <a:p>
            <a:pPr lvl="3"/>
            <a:r>
              <a:rPr lang="ru-RU" dirty="0" smtClean="0"/>
              <a:t>Как правило, у гиперактивных детей кто-то из близких родственников гиперактивен.</a:t>
            </a:r>
          </a:p>
          <a:p>
            <a:r>
              <a:rPr lang="ru-RU" sz="2000" dirty="0" smtClean="0"/>
              <a:t>Здоровье матери </a:t>
            </a:r>
          </a:p>
          <a:p>
            <a:pPr lvl="3"/>
            <a:r>
              <a:rPr lang="ru-RU" dirty="0" smtClean="0"/>
              <a:t>Гиперактивные дети часто рождаются у матерей, страдающих аллергическими заболеваниями, например сенной лихорадкой, астмой экземой или мигренью.</a:t>
            </a:r>
          </a:p>
          <a:p>
            <a:r>
              <a:rPr lang="ru-RU" sz="2000" dirty="0" smtClean="0"/>
              <a:t>Беременность и роды </a:t>
            </a:r>
          </a:p>
          <a:p>
            <a:pPr lvl="3"/>
            <a:r>
              <a:rPr lang="ru-RU" dirty="0" smtClean="0"/>
              <a:t>Проблемы, связанные с беременностью (стрессы, аллергия), осложненные роды также могут привести к гиперактивности.</a:t>
            </a:r>
          </a:p>
          <a:p>
            <a:r>
              <a:rPr lang="ru-RU" sz="2000" dirty="0" smtClean="0"/>
              <a:t>Дефицит жирных кислот в организме</a:t>
            </a:r>
          </a:p>
          <a:p>
            <a:pPr lvl="3"/>
            <a:r>
              <a:rPr lang="ru-RU" dirty="0" smtClean="0"/>
              <a:t> Исследования показали, что многие гиперактивные дети страдают от нехватки основных жирных кислот в организме.</a:t>
            </a:r>
          </a:p>
          <a:p>
            <a:endParaRPr lang="ru-RU" sz="21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гиперактивности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/>
              <a:t>Окружающая среда </a:t>
            </a:r>
          </a:p>
          <a:p>
            <a:pPr lvl="3">
              <a:lnSpc>
                <a:spcPct val="80000"/>
              </a:lnSpc>
            </a:pPr>
            <a:r>
              <a:rPr lang="ru-RU" dirty="0" smtClean="0"/>
              <a:t>Некоторые исследователи предполагают, что экологическое неблагополучие вносит определенный вклад в рост количества нервно-психических заболеваний.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Дефицит питательных элементов </a:t>
            </a:r>
          </a:p>
          <a:p>
            <a:pPr lvl="3">
              <a:lnSpc>
                <a:spcPct val="80000"/>
              </a:lnSpc>
            </a:pPr>
            <a:r>
              <a:rPr lang="ru-RU" dirty="0" smtClean="0"/>
              <a:t>По данным исследований у многих гиперактивных детей в организме не хватает цинка, магния и витамина.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Питание</a:t>
            </a:r>
          </a:p>
          <a:p>
            <a:pPr lvl="3">
              <a:lnSpc>
                <a:spcPct val="80000"/>
              </a:lnSpc>
            </a:pPr>
            <a:r>
              <a:rPr lang="ru-RU" dirty="0" smtClean="0"/>
              <a:t> Сообщения доктора </a:t>
            </a:r>
            <a:r>
              <a:rPr lang="en-US" dirty="0" smtClean="0"/>
              <a:t>B</a:t>
            </a:r>
            <a:r>
              <a:rPr lang="ru-RU" dirty="0" smtClean="0"/>
              <a:t>.</a:t>
            </a:r>
            <a:r>
              <a:rPr lang="en-US" dirty="0" smtClean="0"/>
              <a:t>F</a:t>
            </a:r>
            <a:r>
              <a:rPr lang="ru-RU" dirty="0" smtClean="0"/>
              <a:t>.</a:t>
            </a:r>
            <a:r>
              <a:rPr lang="en-US" dirty="0" err="1" smtClean="0"/>
              <a:t>Feingolda</a:t>
            </a:r>
            <a:r>
              <a:rPr lang="ru-RU" dirty="0" smtClean="0"/>
              <a:t> (1975) о том, то у 35-50% гиперактивных детей наблюдалось значительное улучшение поведения после исключения из их диеты продуктов, содержащих пищевые добавки, но эти данные последующими исследованиями не подтвердились.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Отношения внутри семьи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09600"/>
            <a:ext cx="7972452" cy="604822"/>
          </a:xfrm>
        </p:spPr>
        <p:txBody>
          <a:bodyPr/>
          <a:lstStyle/>
          <a:p>
            <a:r>
              <a:rPr lang="ru-RU" sz="2800" i="1" dirty="0" smtClean="0">
                <a:solidFill>
                  <a:srgbClr val="FFFF00"/>
                </a:solidFill>
              </a:rPr>
              <a:t>Общим для детей с синдромом является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1571612"/>
            <a:ext cx="6215106" cy="34290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rgbClr val="7030A0"/>
                </a:solidFill>
                <a:latin typeface="Times New Roman"/>
                <a:cs typeface="Times New Roman"/>
                <a:sym typeface="Wingdings 2"/>
              </a:rPr>
              <a:t>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cs typeface="Times New Roman"/>
                <a:sym typeface="Wingdings 2"/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трудности в овладениями некоторыми навыками;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неумение организовать свои действия: как последовательность выполнения так и по времени;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solidFill>
                  <a:srgbClr val="7030A0"/>
                </a:solidFill>
                <a:cs typeface="Times New Roman"/>
                <a:sym typeface="Wingdings 2"/>
              </a:rPr>
              <a:t></a:t>
            </a:r>
            <a:r>
              <a:rPr lang="ru-RU" dirty="0" smtClean="0">
                <a:solidFill>
                  <a:srgbClr val="C00000"/>
                </a:solidFill>
                <a:cs typeface="Times New Roman"/>
                <a:sym typeface="Wingdings 2"/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трудности в соблюдении инструкций;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  <a:cs typeface="Times New Roman"/>
                <a:sym typeface="Wingdings 2"/>
              </a:rPr>
              <a:t></a:t>
            </a:r>
            <a:r>
              <a:rPr lang="ru-RU" dirty="0" smtClean="0">
                <a:solidFill>
                  <a:srgbClr val="C00000"/>
                </a:solidFill>
                <a:cs typeface="Times New Roman"/>
                <a:sym typeface="Wingdings 2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проблемы крупной и мелкой моторики;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  <a:cs typeface="Times New Roman"/>
                <a:sym typeface="Wingdings 2"/>
              </a:rPr>
              <a:t></a:t>
            </a:r>
            <a:r>
              <a:rPr lang="ru-RU" dirty="0" smtClean="0">
                <a:solidFill>
                  <a:srgbClr val="C00000"/>
                </a:solidFill>
                <a:cs typeface="Times New Roman"/>
                <a:sym typeface="Wingdings 2"/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эмоциональная нестабильность (вспыльчивость, обидчивость);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solidFill>
                  <a:srgbClr val="7030A0"/>
                </a:solidFill>
                <a:cs typeface="Times New Roman"/>
                <a:sym typeface="Wingdings 2"/>
              </a:rPr>
              <a:t></a:t>
            </a:r>
            <a:r>
              <a:rPr lang="ru-RU" dirty="0" smtClean="0">
                <a:solidFill>
                  <a:srgbClr val="C00000"/>
                </a:solidFill>
                <a:cs typeface="Times New Roman"/>
                <a:sym typeface="Wingdings 2"/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трудности концентрации внимания;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  <a:cs typeface="Times New Roman"/>
                <a:sym typeface="Wingdings 2"/>
              </a:rPr>
              <a:t> </a:t>
            </a:r>
            <a:r>
              <a:rPr lang="ru-RU" dirty="0" smtClean="0">
                <a:solidFill>
                  <a:srgbClr val="002060"/>
                </a:solidFill>
              </a:rPr>
              <a:t>сложные отношения со сверстниками и взрослыми.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812155"/>
            <a:ext cx="4506434" cy="20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463</TotalTime>
  <Words>769</Words>
  <Application>Microsoft Office PowerPoint</Application>
  <PresentationFormat>Экран (4:3)</PresentationFormat>
  <Paragraphs>81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Развитие мыслительных процессов гиперактивных детей через игру  Консультация для воспитателей</vt:lpstr>
      <vt:lpstr>СДВГ</vt:lpstr>
      <vt:lpstr>Слайд 3</vt:lpstr>
      <vt:lpstr>Критерии гиперактивности с дефицитом внимания:</vt:lpstr>
      <vt:lpstr>Импульсивность:</vt:lpstr>
      <vt:lpstr>Невнимательность</vt:lpstr>
      <vt:lpstr>Причины гиперактивности</vt:lpstr>
      <vt:lpstr>Причины гиперактивности</vt:lpstr>
      <vt:lpstr>Общим для детей с синдромом является</vt:lpstr>
      <vt:lpstr>Наряду с этими проблемами гиперактивные дети обладают:</vt:lpstr>
      <vt:lpstr>Ведущая деятельность для ребенка дошкольника – это игра. </vt:lpstr>
      <vt:lpstr>Работа с гиперактивными детьми</vt:lpstr>
      <vt:lpstr>Развитие мышления. Особенности мышления </vt:lpstr>
      <vt:lpstr>Визуальное мышление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мыслительных операций в непосредственной образовательной деятельности у детей с СДВГ</dc:title>
  <cp:lastModifiedBy>дом</cp:lastModifiedBy>
  <cp:revision>60</cp:revision>
  <cp:lastPrinted>2013-11-16T18:50:01Z</cp:lastPrinted>
  <dcterms:modified xsi:type="dcterms:W3CDTF">2014-01-17T17:03:00Z</dcterms:modified>
</cp:coreProperties>
</file>