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90" r:id="rId2"/>
    <p:sldId id="293" r:id="rId3"/>
    <p:sldId id="268" r:id="rId4"/>
    <p:sldId id="296" r:id="rId5"/>
    <p:sldId id="297" r:id="rId6"/>
    <p:sldId id="298" r:id="rId7"/>
    <p:sldId id="299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AA824"/>
    <a:srgbClr val="008000"/>
    <a:srgbClr val="0066FF"/>
    <a:srgbClr val="119707"/>
    <a:srgbClr val="00CC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89334B-BF61-4749-B32C-69A0E0D2E10D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C19D2C-4190-40A7-81E8-465F8AA65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32F8-AB82-4791-B6BC-3FE3BF7C2C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14D0B-89B1-4A81-87ED-74672A4123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F6B2-A3E0-4A6F-AEC9-5BA77A971B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6A8FC-52E5-403A-B89A-78141D5F06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001E5-4A31-4C5C-8519-6C58C01D4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EF221-D853-4C8D-9C65-06493271392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AF82-F49D-4C43-AF00-8CE7CA05F6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543AA-3D20-40E2-A4C8-A9B6AEE6C0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0C72A-2BB1-4408-B1EA-F7A912B02B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3B2F-BA68-41B6-AAC1-6E05EC9AE4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76CCF-D070-49E2-9689-A8F5472F32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DA67A10-86F7-4017-A45F-BAE504E11C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31800"/>
          </a:xfrm>
        </p:spPr>
        <p:txBody>
          <a:bodyPr/>
          <a:lstStyle/>
          <a:p>
            <a:r>
              <a:rPr lang="ru-RU" sz="2800" smtClean="0">
                <a:solidFill>
                  <a:srgbClr val="006600"/>
                </a:solidFill>
              </a:rPr>
              <a:t>Формирование интегративных качеств у детей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549275"/>
          <a:ext cx="8785225" cy="6239193"/>
        </p:xfrm>
        <a:graphic>
          <a:graphicData uri="http://schemas.openxmlformats.org/drawingml/2006/table">
            <a:tbl>
              <a:tblPr/>
              <a:tblGrid>
                <a:gridCol w="2486025"/>
                <a:gridCol w="62992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Физический развитый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Проявляющий желание участвовать в играх, владеющий  элементарными умениями игры в футбол,   ходьбы и бега с препятствиями,  метания большого мяча в вертикальную цель.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Владеющий   словарем по теме, умеющий  общаться, поддерживать беседу, задавать вопросы.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Любознательный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Проявляющий интерес к миру цветов, участвующий в экспериментальной деятельности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Эмоционально - отзывчивый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Владеющий элементарным   взаимодействием со  взрослым и сверстниками, проявляющий на элементарном  уровне  эмоциональный отклик на красоту цветов в живописи,  музыке, литературных текстах.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Имеющий первичные представления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 цветах (садовых и луговых) ,  их разнообразии , строении,   местах произрастания,   о значимости роста и развития от внешних условий,   правилах природоохранного  поведения ,  профессиях цветовода и садовника.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Способный решать интеллектуальные задачи  адекватные возрасту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Принимающий  помощь взрослого  для усвоения способа действия и осуществляющий перенос усвоенного  на другие предметы и действия;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Овладевший универсальными предпосылками учебной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Овладевший элементарными умениями  работать по образцу, слушать взрослого, выполнять инструкцию.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9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Овладевший  умениями  и навыками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Различных видов детской деятельности: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-способами ухода  за  цветами;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-технические умения лепки, вырезания предметов  различной  формы,   рисования по сырому,   элементами техники «ниткопись»;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выполнению  ролевых действий в соответствии со взятой на себя ролью;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Способный управлять своим поведением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Сформировались навыки культурного поведения в природе, умение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беречь и заботиться о ней.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Готовый   к участию  в практических делах по улучшению  природной среды (посадка, уход за цветами)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768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99EDBF-171F-48F0-BFCE-81AF7C28C8FA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7931150" cy="1341438"/>
          </a:xfrm>
        </p:spPr>
        <p:txBody>
          <a:bodyPr/>
          <a:lstStyle/>
          <a:p>
            <a:pPr algn="just"/>
            <a:r>
              <a:rPr lang="ru-RU" sz="2000" b="1" smtClean="0">
                <a:solidFill>
                  <a:srgbClr val="008000"/>
                </a:solidFill>
              </a:rPr>
              <a:t>Музеи природы </a:t>
            </a:r>
            <a:r>
              <a:rPr lang="ru-RU" sz="1800" b="1" smtClean="0">
                <a:solidFill>
                  <a:srgbClr val="008000"/>
                </a:solidFill>
              </a:rPr>
              <a:t>– результат совместных проектов детей и взрослых. Создание  музея цветов  позволило  раскрыть возрастной потенциал детей  с помощью  различных способов активного познания</a:t>
            </a:r>
            <a:endParaRPr lang="ru-RU" sz="1400" smtClean="0">
              <a:solidFill>
                <a:srgbClr val="008000"/>
              </a:solidFill>
            </a:endParaRPr>
          </a:p>
        </p:txBody>
      </p:sp>
      <p:pic>
        <p:nvPicPr>
          <p:cNvPr id="28675" name="Содержимое 7" descr="P11205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484313"/>
            <a:ext cx="6189662" cy="4641850"/>
          </a:xfrm>
          <a:ln w="19050">
            <a:solidFill>
              <a:srgbClr val="2AA824"/>
            </a:solidFill>
          </a:ln>
        </p:spPr>
      </p:pic>
      <p:sp>
        <p:nvSpPr>
          <p:cNvPr id="286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DD0595-00BA-42E8-A7C9-D9B6778CFAFB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7" descr="P11205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7834312" cy="5256212"/>
          </a:xfrm>
          <a:prstGeom prst="rect">
            <a:avLst/>
          </a:prstGeom>
          <a:noFill/>
          <a:ln w="19050">
            <a:solidFill>
              <a:srgbClr val="2AA824"/>
            </a:solidFill>
            <a:miter lim="800000"/>
            <a:headEnd/>
            <a:tailEnd/>
          </a:ln>
        </p:spPr>
      </p:pic>
      <p:sp>
        <p:nvSpPr>
          <p:cNvPr id="2969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A4B1F2-CF5F-452F-8C9B-1011E6924DB1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3" descr="P1120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9325" y="692150"/>
            <a:ext cx="7245350" cy="5434013"/>
          </a:xfrm>
          <a:ln>
            <a:solidFill>
              <a:srgbClr val="2AA824"/>
            </a:solidFill>
          </a:ln>
        </p:spPr>
      </p:pic>
      <p:sp>
        <p:nvSpPr>
          <p:cNvPr id="3072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ED6AD7-78B5-4730-A1AA-D06B08A17233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3" descr="P11205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2781300"/>
            <a:ext cx="4900613" cy="3673475"/>
          </a:xfrm>
          <a:ln>
            <a:solidFill>
              <a:srgbClr val="119707"/>
            </a:solidFill>
          </a:ln>
        </p:spPr>
      </p:pic>
      <p:pic>
        <p:nvPicPr>
          <p:cNvPr id="31747" name="Рисунок 4" descr="P11205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5616575" cy="30972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84213" y="3789363"/>
            <a:ext cx="2735262" cy="259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Цветы из различных материалов</a:t>
            </a:r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A8369D-7F2C-4F0B-8A06-A3EAC4BFEFA8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Содержимое 4" descr="P1120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620713"/>
            <a:ext cx="7775575" cy="5832475"/>
          </a:xfrm>
          <a:ln cap="rnd">
            <a:solidFill>
              <a:srgbClr val="008000"/>
            </a:solidFill>
          </a:ln>
        </p:spPr>
      </p:pic>
      <p:sp>
        <p:nvSpPr>
          <p:cNvPr id="3277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308668-3742-4C1C-BC0E-6B90F626C7B4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1700"/>
          </a:xfrm>
        </p:spPr>
        <p:txBody>
          <a:bodyPr/>
          <a:lstStyle/>
          <a:p>
            <a:r>
              <a:rPr lang="ru-RU" sz="6000" smtClean="0">
                <a:solidFill>
                  <a:srgbClr val="006600"/>
                </a:solidFill>
              </a:rPr>
              <a:t>Спасибо за внимание!</a:t>
            </a:r>
          </a:p>
        </p:txBody>
      </p:sp>
      <p:sp>
        <p:nvSpPr>
          <p:cNvPr id="3379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405978-F807-411F-BD01-5E76BE45421C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286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Diseño predeterminado</vt:lpstr>
      <vt:lpstr>Формирование интегративных качеств у детей</vt:lpstr>
      <vt:lpstr>Музеи природы – результат совместных проектов детей и взрослых. Создание  музея цветов  позволило  раскрыть возрастной потенциал детей  с помощью  различных способов активного познания</vt:lpstr>
      <vt:lpstr>Слайд 3</vt:lpstr>
      <vt:lpstr>Слайд 4</vt:lpstr>
      <vt:lpstr>Слайд 5</vt:lpstr>
      <vt:lpstr>Слайд 6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Степаха</cp:lastModifiedBy>
  <cp:revision>237</cp:revision>
  <dcterms:created xsi:type="dcterms:W3CDTF">2010-05-23T14:28:12Z</dcterms:created>
  <dcterms:modified xsi:type="dcterms:W3CDTF">2014-01-16T04:20:49Z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