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84" r:id="rId2"/>
    <p:sldId id="273" r:id="rId3"/>
    <p:sldId id="265" r:id="rId4"/>
    <p:sldId id="287" r:id="rId5"/>
    <p:sldId id="280" r:id="rId6"/>
    <p:sldId id="266" r:id="rId7"/>
    <p:sldId id="288" r:id="rId8"/>
    <p:sldId id="281" r:id="rId9"/>
    <p:sldId id="267" r:id="rId1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2AA824"/>
    <a:srgbClr val="008000"/>
    <a:srgbClr val="0066FF"/>
    <a:srgbClr val="119707"/>
    <a:srgbClr val="00CC00"/>
    <a:srgbClr val="66FF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26" autoAdjust="0"/>
    <p:restoredTop sz="94652" autoAdjust="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489334B-BF61-4749-B32C-69A0E0D2E10D}" type="datetimeFigureOut">
              <a:rPr lang="ru-RU"/>
              <a:pPr>
                <a:defRPr/>
              </a:pPr>
              <a:t>16.01.2014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1C19D2C-4190-40A7-81E8-465F8AA659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342BA08-C5FE-4F6A-AB43-418757FCA260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732F8-AB82-4791-B6BC-3FE3BF7C2C2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14D0B-89B1-4A81-87ED-74672A4123E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6F6B2-A3E0-4A6F-AEC9-5BA77A971BA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6A8FC-52E5-403A-B89A-78141D5F063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001E5-4A31-4C5C-8519-6C58C01D452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EF221-D853-4C8D-9C65-06493271392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8AF82-F49D-4C43-AF00-8CE7CA05F67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543AA-3D20-40E2-A4C8-A9B6AEE6C05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0C72A-2BB1-4408-B1EA-F7A912B02B0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53B2F-BA68-41B6-AAC1-6E05EC9AE47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76CCF-D070-49E2-9689-A8F5472F322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DA67A10-86F7-4017-A45F-BAE504E11C1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ru-RU" sz="3200" smtClean="0">
                <a:solidFill>
                  <a:srgbClr val="006600"/>
                </a:solidFill>
              </a:rPr>
              <a:t>Коммуникативная, чтение художественной литературы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457200" y="1125538"/>
            <a:ext cx="8362950" cy="5472112"/>
          </a:xfrm>
        </p:spPr>
        <p:txBody>
          <a:bodyPr/>
          <a:lstStyle/>
          <a:p>
            <a:pPr>
              <a:buFontTx/>
              <a:buNone/>
            </a:pPr>
            <a:r>
              <a:rPr lang="ru-RU" sz="1800" b="1" smtClean="0"/>
              <a:t>Задачи:</a:t>
            </a:r>
          </a:p>
          <a:p>
            <a:pPr algn="just"/>
            <a:r>
              <a:rPr lang="ru-RU" sz="1800" smtClean="0"/>
              <a:t> </a:t>
            </a:r>
            <a:r>
              <a:rPr lang="ru-RU" sz="1800" b="1" smtClean="0"/>
              <a:t>Образовательные</a:t>
            </a:r>
            <a:r>
              <a:rPr lang="ru-RU" sz="1800" smtClean="0"/>
              <a:t>: Формировать умение общаться, поддерживать беседу, задавать вопросы, иметь высказываться и рассуждать.</a:t>
            </a:r>
          </a:p>
          <a:p>
            <a:pPr algn="just">
              <a:buFontTx/>
              <a:buNone/>
            </a:pPr>
            <a:r>
              <a:rPr lang="ru-RU" sz="1800" smtClean="0"/>
              <a:t>       Обогащать и активизировать словарь по лексической теме «Цветы». Закрепить представления  о жанровых особенностях сказки. Подвести к мотивационной оценке поступков и характеров героев сказок.</a:t>
            </a:r>
          </a:p>
          <a:p>
            <a:pPr algn="just"/>
            <a:r>
              <a:rPr lang="ru-RU" sz="1800" b="1" smtClean="0"/>
              <a:t>Развивающие:</a:t>
            </a:r>
            <a:r>
              <a:rPr lang="ru-RU" sz="1800" smtClean="0"/>
              <a:t> Развивать  умение грамматически изменять новые слова, согласовывать их в предложения, умение использовать правильно предлоги, умение образовывать новые слова. </a:t>
            </a:r>
            <a:br>
              <a:rPr lang="ru-RU" sz="1800" smtClean="0"/>
            </a:br>
            <a:r>
              <a:rPr lang="ru-RU" sz="1800" smtClean="0"/>
              <a:t>  Совершенствовать восприятия речи и речевой слух, дикцию. Развивать познавательные процессы: внимание, восприятие, память и мышление. Развивать умение сравнивать, находить сходство и различие. Развивать  сенсорномоторную координацию, подготовка руки к письму. Развивать навык самоконтроля .Развивать эмоциональную отзывчивость, подражательность,  творческое воображение, умение перевоплощаться.</a:t>
            </a:r>
          </a:p>
          <a:p>
            <a:pPr algn="just"/>
            <a:r>
              <a:rPr lang="ru-RU" sz="1800" b="1" smtClean="0"/>
              <a:t>Воспитательные:</a:t>
            </a:r>
            <a:r>
              <a:rPr lang="ru-RU" sz="1800" smtClean="0"/>
              <a:t>  Воспитывать  бережное  отношение к окружающей природе. Расширять нравственные представления о проявлении добра и зла. </a:t>
            </a:r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AE8BE6A-13E3-4408-8BB3-820CC2AF0D6E}" type="slidenum">
              <a:rPr lang="es-ES" smtClean="0"/>
              <a:pPr/>
              <a:t>1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50825" y="333375"/>
          <a:ext cx="8579494" cy="6264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7159"/>
                <a:gridCol w="2592288"/>
                <a:gridCol w="1810047"/>
              </a:tblGrid>
              <a:tr h="127014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Формы работы с детьми</a:t>
                      </a:r>
                    </a:p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(коммуникативная)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Формы работы с родителями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Предметно – развивающая среда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9945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Дидактическая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игра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«Из какой сказки предмет»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Просмотр мультфильма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«Аленький цветочек»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Чтение отрывков из сказки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П. Бажова «Каменный цветок»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Выставка иллюстраций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«Волшебные цветы в литературных произведениях»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Беседа: 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«Профессии людей, занятых в цветоводстве»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Беседа по выставке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«Как</a:t>
                      </a:r>
                      <a:r>
                        <a:rPr lang="ru-RU" sz="1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делают букеты»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Ситуативный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разговор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«Что необходимо растениям для жизни?»; «Как поливать комнатные растения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«В каких случаях дарят цветы?».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Подбор  материалов для оформления выставки</a:t>
                      </a:r>
                      <a:endParaRPr lang="ru-RU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«Цветы в букетах»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Выставка 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«Цветы в букетах»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448" name="Рисунок 6" descr="P1120517.JPG"/>
          <p:cNvPicPr>
            <a:picLocks noChangeAspect="1"/>
          </p:cNvPicPr>
          <p:nvPr/>
        </p:nvPicPr>
        <p:blipFill>
          <a:blip r:embed="rId2" cstate="print"/>
          <a:srcRect t="-1900"/>
          <a:stretch>
            <a:fillRect/>
          </a:stretch>
        </p:blipFill>
        <p:spPr bwMode="auto">
          <a:xfrm>
            <a:off x="5508625" y="2708275"/>
            <a:ext cx="3162300" cy="386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9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020DDB7-4D08-425B-899D-7021A6A00319}" type="slidenum">
              <a:rPr lang="es-ES" smtClean="0"/>
              <a:pPr/>
              <a:t>2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10502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520" y="404664"/>
            <a:ext cx="3788355" cy="3004200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P10502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573016"/>
            <a:ext cx="3960440" cy="29703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P10502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188640"/>
            <a:ext cx="4536504" cy="34023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P105026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51520" y="3789040"/>
            <a:ext cx="4332660" cy="26550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9462" name="Номер слайда 7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5EA69DA-C8DB-43E3-BE6E-908285337939}" type="slidenum">
              <a:rPr lang="es-ES" smtClean="0"/>
              <a:pPr/>
              <a:t>3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006600"/>
                </a:solidFill>
              </a:rPr>
              <a:t>Двигательная</a:t>
            </a:r>
            <a:endParaRPr lang="ru-RU" smtClean="0"/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r>
              <a:rPr lang="ru-RU" sz="2000" b="1" smtClean="0"/>
              <a:t>Задачи:  </a:t>
            </a:r>
          </a:p>
          <a:p>
            <a:pPr>
              <a:buFontTx/>
              <a:buNone/>
            </a:pPr>
            <a:r>
              <a:rPr lang="ru-RU" sz="2000" b="1" smtClean="0"/>
              <a:t> </a:t>
            </a:r>
            <a:r>
              <a:rPr lang="ru-RU" sz="1800" b="1" smtClean="0"/>
              <a:t>Оздоровительные: </a:t>
            </a:r>
            <a:r>
              <a:rPr lang="ru-RU" sz="1800" smtClean="0"/>
              <a:t>формировать у детей опыт сохранения своего здоровья, укреплять мышцы; </a:t>
            </a:r>
          </a:p>
          <a:p>
            <a:pPr>
              <a:buFontTx/>
              <a:buNone/>
            </a:pPr>
            <a:r>
              <a:rPr lang="ru-RU" sz="1800" b="1" smtClean="0"/>
              <a:t>Образовательные </a:t>
            </a:r>
            <a:r>
              <a:rPr lang="ru-RU" sz="1800" smtClean="0"/>
              <a:t>Обогащать представления детей о   цветах</a:t>
            </a:r>
            <a:r>
              <a:rPr lang="ru-RU" sz="1800" b="1" smtClean="0"/>
              <a:t>. </a:t>
            </a:r>
            <a:r>
              <a:rPr lang="ru-RU" sz="1800" smtClean="0"/>
              <a:t>Формировать навыки безопасного  поведения. Совершенствовать основные виды движения;</a:t>
            </a:r>
            <a:endParaRPr lang="ru-RU" sz="1800" b="1" smtClean="0"/>
          </a:p>
          <a:p>
            <a:r>
              <a:rPr lang="ru-RU" sz="1800" b="1" smtClean="0"/>
              <a:t> Развивающие:</a:t>
            </a:r>
            <a:r>
              <a:rPr lang="ru-RU" sz="1800" smtClean="0"/>
              <a:t> Развивать у детей любознательность  ловкость, внимание, быстроту реакции, выносливость, чувство ритма, умения расслабляться  выполнять парные и коллективные действия. Развивать самостоятельность при  нахождении  оптимальных  способов  выполнения основных движений; </a:t>
            </a:r>
          </a:p>
          <a:p>
            <a:r>
              <a:rPr lang="ru-RU" sz="1800" smtClean="0"/>
              <a:t> </a:t>
            </a:r>
            <a:r>
              <a:rPr lang="ru-RU" sz="1800" b="1" smtClean="0"/>
              <a:t>Воспитательные: </a:t>
            </a:r>
            <a:r>
              <a:rPr lang="ru-RU" sz="1800" smtClean="0"/>
              <a:t>воспитывать привычку здорового образа жизни; любви к окружающей природе; воспитывать нравственно - волевые качества </a:t>
            </a:r>
            <a:r>
              <a:rPr lang="ru-RU" sz="2000" smtClean="0"/>
              <a:t/>
            </a:r>
            <a:br>
              <a:rPr lang="ru-RU" sz="2000" smtClean="0"/>
            </a:br>
            <a:r>
              <a:rPr lang="ru-RU" sz="1400" smtClean="0"/>
              <a:t>. </a:t>
            </a:r>
            <a:br>
              <a:rPr lang="ru-RU" sz="1400" smtClean="0"/>
            </a:br>
            <a:r>
              <a:rPr lang="ru-RU" sz="2000" smtClean="0"/>
              <a:t/>
            </a:r>
            <a:br>
              <a:rPr lang="ru-RU" sz="2000" smtClean="0"/>
            </a:br>
            <a:endParaRPr lang="ru-RU" sz="2000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B5EF03-0B23-41F6-9732-D58A886B8F93}" type="slidenum">
              <a:rPr lang="es-ES" smtClean="0"/>
              <a:pPr/>
              <a:t>4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4"/>
          <p:cNvGraphicFramePr>
            <a:graphicFrameLocks noGrp="1"/>
          </p:cNvGraphicFramePr>
          <p:nvPr>
            <p:ph idx="1"/>
          </p:nvPr>
        </p:nvGraphicFramePr>
        <p:xfrm>
          <a:off x="395288" y="692150"/>
          <a:ext cx="8291264" cy="5328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110"/>
                <a:gridCol w="2088232"/>
                <a:gridCol w="2314922"/>
              </a:tblGrid>
              <a:tr h="777363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Формы работы с детьми</a:t>
                      </a:r>
                    </a:p>
                    <a:p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Формы работы с родителями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Предметно – развивающая среда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51229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-Пальчиковая гимнастика «Садовник»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Физминутка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«Клумба»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Комплекс утренней гимнастики «Мы цветы»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Подвижные игры: 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«Кто быстрее соберёт букет»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«Я спрячу, а вы найдите» (горячо – холодно) 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«Садовник и цветы»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«Найди своё место»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«Цветы и ветерок»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«Косари»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Спортивный</a:t>
                      </a:r>
                      <a:r>
                        <a:rPr lang="ru-RU" sz="2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досуг 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«Поход»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Спортивный</a:t>
                      </a:r>
                      <a:r>
                        <a:rPr lang="ru-RU" sz="2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досуг 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«Поход»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 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520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F7B3BE1-7354-4225-B2C8-52140A7663DC}" type="slidenum">
              <a:rPr lang="es-ES" smtClean="0"/>
              <a:pPr/>
              <a:t>5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Содержимое 4" descr="P10503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520" y="404664"/>
            <a:ext cx="4416425" cy="2879725"/>
          </a:xfr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50" name="Рисунок 5" descr="P105032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284984"/>
            <a:ext cx="3363912" cy="3095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DSC0249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788024" y="260648"/>
            <a:ext cx="3731833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DSC02499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39552" y="3717032"/>
            <a:ext cx="3672408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534" name="Номер слайда 7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AB3E904-094E-4B3B-B9DC-8AE90AEF162F}" type="slidenum">
              <a:rPr lang="es-ES" smtClean="0"/>
              <a:pPr/>
              <a:t>6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ru-RU" sz="3200" smtClean="0">
                <a:solidFill>
                  <a:srgbClr val="006600"/>
                </a:solidFill>
              </a:rPr>
              <a:t/>
            </a:r>
            <a:br>
              <a:rPr lang="ru-RU" sz="3200" smtClean="0">
                <a:solidFill>
                  <a:srgbClr val="006600"/>
                </a:solidFill>
              </a:rPr>
            </a:br>
            <a:r>
              <a:rPr lang="ru-RU" sz="3200" smtClean="0">
                <a:solidFill>
                  <a:srgbClr val="006600"/>
                </a:solidFill>
              </a:rPr>
              <a:t>Музыкально - художественная</a:t>
            </a:r>
            <a:r>
              <a:rPr lang="ru-RU" smtClean="0">
                <a:solidFill>
                  <a:srgbClr val="006600"/>
                </a:solidFill>
              </a:rPr>
              <a:t/>
            </a:r>
            <a:br>
              <a:rPr lang="ru-RU" smtClean="0">
                <a:solidFill>
                  <a:srgbClr val="006600"/>
                </a:solidFill>
              </a:rPr>
            </a:br>
            <a:endParaRPr lang="ru-RU" smtClean="0"/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218113"/>
          </a:xfrm>
        </p:spPr>
        <p:txBody>
          <a:bodyPr/>
          <a:lstStyle/>
          <a:p>
            <a:pPr>
              <a:buFontTx/>
              <a:buNone/>
            </a:pPr>
            <a:r>
              <a:rPr lang="ru-RU" sz="1600" b="1" smtClean="0"/>
              <a:t>       </a:t>
            </a:r>
            <a:r>
              <a:rPr lang="ru-RU" sz="2000" b="1" smtClean="0"/>
              <a:t>Задачи:</a:t>
            </a:r>
          </a:p>
          <a:p>
            <a:pPr>
              <a:buFontTx/>
              <a:buNone/>
            </a:pPr>
            <a:r>
              <a:rPr lang="ru-RU" sz="2000" b="1" smtClean="0"/>
              <a:t>      Образовательные   </a:t>
            </a:r>
            <a:r>
              <a:rPr lang="ru-RU" sz="2000" smtClean="0"/>
              <a:t>Формировать умения воплощать фантазийные замыслы  на цветочные темы  в музыкально -  художественной деятельности.</a:t>
            </a:r>
          </a:p>
          <a:p>
            <a:pPr>
              <a:buFontTx/>
              <a:buNone/>
            </a:pP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 </a:t>
            </a:r>
            <a:r>
              <a:rPr lang="ru-RU" sz="2000" b="1" smtClean="0"/>
              <a:t>Развивающие:</a:t>
            </a:r>
            <a:r>
              <a:rPr lang="ru-RU" sz="2000" smtClean="0"/>
              <a:t>  Способствовать развитию творческой активности детей в доступных видах    деятельности .Закреплять умение импровизировать , придумывать движения,   отражающие содержание песни, стихотворения, сказки;    выразительно действовать с воображаемыми предметами.Развивать   самостоятельность в поисках способа передачи   образов  движениями и мимикой.</a:t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b="1" smtClean="0"/>
              <a:t>Воспитательные</a:t>
            </a:r>
            <a:r>
              <a:rPr lang="ru-RU" sz="2000" smtClean="0"/>
              <a:t>: развивать  партнерские отношения со сверстниками. расширять нравственные представления о проявлении добра и зла. </a:t>
            </a:r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2EB9800-2524-4221-91D6-2AEFB56A773A}" type="slidenum">
              <a:rPr lang="es-ES" smtClean="0"/>
              <a:pPr/>
              <a:t>7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95288" y="404813"/>
          <a:ext cx="8291264" cy="60948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720"/>
                <a:gridCol w="2160240"/>
                <a:gridCol w="1882304"/>
              </a:tblGrid>
              <a:tr h="95964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Формы работы с детьми</a:t>
                      </a:r>
                    </a:p>
                    <a:p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Формы работы с родителями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Предметно – развивающая среда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89027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Игра – перевоплощение 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«Если</a:t>
                      </a:r>
                      <a:r>
                        <a:rPr lang="ru-RU" sz="18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был бы я цветком»</a:t>
                      </a:r>
                      <a:endParaRPr lang="ru-RU" sz="18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Импровизация под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«Вальс цветов» П. Чайковского из балета «Щелкунчик».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Мини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сценка </a:t>
                      </a:r>
                      <a:r>
                        <a:rPr lang="ru-RU" sz="18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«Волшебный цветок»</a:t>
                      </a:r>
                    </a:p>
                    <a:p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Инсценирование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Цветы», муз. Н.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Бахутовой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Хороводные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игры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«Со вьюном я хожу», «А я по лугу».</a:t>
                      </a:r>
                      <a:endParaRPr lang="ru-RU" sz="18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Слушание музыки: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Ю.Антонов “ Не рвите цветы”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В.Моцарт “Цветы”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П.И. Чайковский “Цикл времена года”, “Вальс цветов”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Ю.Чичков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“Волшебный цветок” “Это называется природа”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М. Протасов “Одуванчики”</a:t>
                      </a: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Памятка для 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родителей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«Какую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музыку 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слушать   дома»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Ободки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с цветами.</a:t>
                      </a:r>
                    </a:p>
                    <a:p>
                      <a:endParaRPr lang="ru-RU" sz="20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Фонотека музыкальных произведений.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68313" y="260350"/>
            <a:ext cx="7713662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2800" kern="0" dirty="0">
              <a:solidFill>
                <a:srgbClr val="0066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593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5C11877-521F-4CCD-AFBF-154AE283046E}" type="slidenum">
              <a:rPr lang="es-ES" smtClean="0"/>
              <a:pPr/>
              <a:t>8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Содержимое 4" descr="P10502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 rot="20904177">
            <a:off x="395288" y="404813"/>
            <a:ext cx="4024312" cy="2697162"/>
          </a:xfrm>
          <a:solidFill>
            <a:srgbClr val="FFFFFF">
              <a:shade val="85000"/>
            </a:srgbClr>
          </a:solidFill>
          <a:ln w="19050" cap="sq">
            <a:solidFill>
              <a:srgbClr val="2AA824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3" name="Рисунок 5" descr="P105030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94291">
            <a:off x="4417962" y="574039"/>
            <a:ext cx="4367212" cy="25923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2AA82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4" name="Рисунок 7" descr="P105030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3284538"/>
            <a:ext cx="3924300" cy="33575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2AA82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5" name="Рисунок 5" descr="DSC02503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6100" y="2708275"/>
            <a:ext cx="4032250" cy="3024188"/>
          </a:xfrm>
          <a:prstGeom prst="rect">
            <a:avLst/>
          </a:prstGeom>
          <a:noFill/>
          <a:ln w="19050">
            <a:solidFill>
              <a:srgbClr val="2AA824"/>
            </a:solidFill>
            <a:miter lim="800000"/>
            <a:headEnd/>
            <a:tailEnd/>
          </a:ln>
        </p:spPr>
      </p:pic>
      <p:sp>
        <p:nvSpPr>
          <p:cNvPr id="2560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28302D6-1B9E-454D-9381-1AA05B90ED69}" type="slidenum">
              <a:rPr lang="es-ES" smtClean="0"/>
              <a:pPr/>
              <a:t>9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2117</TotalTime>
  <Words>525</Words>
  <Application>Microsoft Office PowerPoint</Application>
  <PresentationFormat>Экран (4:3)</PresentationFormat>
  <Paragraphs>81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Diseño predeterminado</vt:lpstr>
      <vt:lpstr>Коммуникативная, чтение художественной литературы</vt:lpstr>
      <vt:lpstr>Слайд 2</vt:lpstr>
      <vt:lpstr>Слайд 3</vt:lpstr>
      <vt:lpstr>Двигательная</vt:lpstr>
      <vt:lpstr>Слайд 5</vt:lpstr>
      <vt:lpstr>Слайд 6</vt:lpstr>
      <vt:lpstr> Музыкально - художественная </vt:lpstr>
      <vt:lpstr>Слайд 8</vt:lpstr>
      <vt:lpstr>Слайд 9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Степаха</cp:lastModifiedBy>
  <cp:revision>236</cp:revision>
  <dcterms:created xsi:type="dcterms:W3CDTF">2010-05-23T14:28:12Z</dcterms:created>
  <dcterms:modified xsi:type="dcterms:W3CDTF">2014-01-16T04:18:50Z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93004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