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sldIdLst>
    <p:sldId id="256" r:id="rId2"/>
    <p:sldId id="258" r:id="rId3"/>
    <p:sldId id="277" r:id="rId4"/>
    <p:sldId id="289" r:id="rId5"/>
    <p:sldId id="270" r:id="rId6"/>
    <p:sldId id="261" r:id="rId7"/>
    <p:sldId id="291" r:id="rId8"/>
    <p:sldId id="278" r:id="rId9"/>
    <p:sldId id="262" r:id="rId10"/>
    <p:sldId id="272" r:id="rId11"/>
    <p:sldId id="285" r:id="rId12"/>
    <p:sldId id="263" r:id="rId13"/>
    <p:sldId id="274" r:id="rId14"/>
    <p:sldId id="286" r:id="rId15"/>
    <p:sldId id="264" r:id="rId16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2AA824"/>
    <a:srgbClr val="008000"/>
    <a:srgbClr val="0066FF"/>
    <a:srgbClr val="119707"/>
    <a:srgbClr val="00CC00"/>
    <a:srgbClr val="66FF3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26" autoAdjust="0"/>
    <p:restoredTop sz="94652" autoAdjust="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49E7A8E-3160-461C-B191-883846B1845A}" type="datetimeFigureOut">
              <a:rPr lang="ru-RU"/>
              <a:pPr>
                <a:defRPr/>
              </a:pPr>
              <a:t>16.01.2014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FA01809-2C37-4864-98C5-9281AD339F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4F566B-DF7E-4EB7-8B3A-41F68587998C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D412FD-6B98-4A09-A735-97B4D5F72A7E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82C0B-03F2-4953-AB36-951EA37A5533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B02356-CFDA-4F0B-A305-6146F791DD1A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47652B-0FAE-4E87-97DF-17C5F696E4E9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E2041E-8907-41AC-BA0C-2A215F891CCA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3F5696-0FB9-43C1-80A5-9560B5EBB5B7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7E61E4-4503-4D70-8829-7660DF228B1A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495CED-2C51-4169-B669-9FD06C7EAEB3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C86F94-26B1-4DBC-9757-61B3C6B26B57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CAEDFC-7EAD-4E19-BB40-B5D51CB6C421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D8978D3-E82A-4AA8-913E-3731068B2930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5651500" y="5562600"/>
            <a:ext cx="3240088" cy="1295400"/>
          </a:xfrm>
          <a:prstGeom prst="roundRect">
            <a:avLst>
              <a:gd name="adj" fmla="val 6387"/>
            </a:avLst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>
              <a:solidFill>
                <a:srgbClr val="006600"/>
              </a:solidFill>
            </a:endParaRPr>
          </a:p>
          <a:p>
            <a:pPr algn="ctr">
              <a:defRPr/>
            </a:pPr>
            <a:r>
              <a:rPr lang="ru-RU" sz="2400" b="1" dirty="0">
                <a:solidFill>
                  <a:srgbClr val="006600"/>
                </a:solidFill>
              </a:rPr>
              <a:t>Макарова О.В. воспитатель</a:t>
            </a:r>
          </a:p>
          <a:p>
            <a:pPr algn="ctr">
              <a:defRPr/>
            </a:pPr>
            <a:r>
              <a:rPr lang="en-US" sz="2400" b="1" dirty="0">
                <a:solidFill>
                  <a:srgbClr val="006600"/>
                </a:solidFill>
              </a:rPr>
              <a:t>I</a:t>
            </a:r>
            <a:r>
              <a:rPr lang="ru-RU" sz="2400" b="1" dirty="0">
                <a:solidFill>
                  <a:srgbClr val="006600"/>
                </a:solidFill>
              </a:rPr>
              <a:t> кв.категория</a:t>
            </a:r>
          </a:p>
          <a:p>
            <a:pPr>
              <a:defRPr/>
            </a:pPr>
            <a:endParaRPr lang="ru-RU" sz="2400" dirty="0">
              <a:solidFill>
                <a:srgbClr val="0066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1124744"/>
            <a:ext cx="8208912" cy="501675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8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Фотоколлаж</a:t>
            </a:r>
            <a:r>
              <a:rPr lang="ru-RU" sz="28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8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algn="ctr">
              <a:defRPr/>
            </a:pPr>
            <a:r>
              <a:rPr lang="ru-RU" sz="28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8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с методическими комментариями</a:t>
            </a:r>
          </a:p>
          <a:p>
            <a:pPr algn="ctr">
              <a:defRPr/>
            </a:pPr>
            <a:r>
              <a:rPr lang="ru-RU" sz="3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66FF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Проектирование образовательной деятельности  по теме</a:t>
            </a:r>
          </a:p>
          <a:p>
            <a:pPr algn="ctr">
              <a:defRPr/>
            </a:pPr>
            <a:r>
              <a:rPr lang="ru-RU" sz="3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66FF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4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66FF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«Цветы вокруг нас»</a:t>
            </a:r>
          </a:p>
          <a:p>
            <a:pPr algn="ctr">
              <a:defRPr/>
            </a:pPr>
            <a:r>
              <a:rPr lang="ru-RU" sz="3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66FF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в условиях созданной предметно – развивающей среды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331913" y="0"/>
            <a:ext cx="5903912" cy="9080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006600"/>
                </a:solidFill>
              </a:rPr>
              <a:t>МКДОУ «Детский сад № 3» </a:t>
            </a:r>
          </a:p>
          <a:p>
            <a:pPr algn="ctr">
              <a:defRPr/>
            </a:pPr>
            <a:r>
              <a:rPr lang="ru-RU" b="1" dirty="0">
                <a:solidFill>
                  <a:srgbClr val="006600"/>
                </a:solidFill>
              </a:rPr>
              <a:t>старшая группа для детей с задержкой психического развития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15250" cy="993775"/>
          </a:xfrm>
        </p:spPr>
        <p:txBody>
          <a:bodyPr/>
          <a:lstStyle/>
          <a:p>
            <a:r>
              <a:rPr lang="ru-RU" sz="3200" b="1" smtClean="0">
                <a:solidFill>
                  <a:srgbClr val="006600"/>
                </a:solidFill>
              </a:rPr>
              <a:t>Трудовая</a:t>
            </a:r>
          </a:p>
        </p:txBody>
      </p:sp>
      <p:sp>
        <p:nvSpPr>
          <p:cNvPr id="11267" name="Содержимое 2"/>
          <p:cNvSpPr>
            <a:spLocks noGrp="1"/>
          </p:cNvSpPr>
          <p:nvPr>
            <p:ph idx="1"/>
          </p:nvPr>
        </p:nvSpPr>
        <p:spPr>
          <a:xfrm>
            <a:off x="323850" y="1125538"/>
            <a:ext cx="8496300" cy="5256212"/>
          </a:xfrm>
        </p:spPr>
        <p:txBody>
          <a:bodyPr/>
          <a:lstStyle/>
          <a:p>
            <a:pPr>
              <a:buFontTx/>
              <a:buNone/>
            </a:pPr>
            <a:r>
              <a:rPr lang="ru-RU" sz="2000" b="1" smtClean="0"/>
              <a:t>Образовательная:   </a:t>
            </a:r>
            <a:r>
              <a:rPr lang="ru-RU" sz="2000" smtClean="0"/>
              <a:t>Способствовать расширению представлений о  профессиях цветовода и садовника,  через  практическую деятельность дать детям возможность познакомиться с элементами их  профессиональной   деятельности.  Формировать  знания детей о способах изготовления цветов из различных материалов.</a:t>
            </a:r>
          </a:p>
          <a:p>
            <a:pPr>
              <a:buFontTx/>
              <a:buNone/>
            </a:pPr>
            <a:endParaRPr lang="ru-RU" sz="2000" b="1" smtClean="0"/>
          </a:p>
          <a:p>
            <a:pPr>
              <a:buFontTx/>
              <a:buNone/>
            </a:pPr>
            <a:r>
              <a:rPr lang="ru-RU" sz="2000" b="1" smtClean="0"/>
              <a:t>Развивающая  </a:t>
            </a:r>
            <a:r>
              <a:rPr lang="ru-RU" sz="2000" smtClean="0"/>
              <a:t>Развивать    навыки ухода за растениями (полив, удаление пыли, рыхление), развивать связную  речь через умение рассказывать об особенностях строения растений, о выполнении своих действий.</a:t>
            </a:r>
          </a:p>
          <a:p>
            <a:pPr>
              <a:buFontTx/>
              <a:buNone/>
            </a:pPr>
            <a:endParaRPr lang="ru-RU" sz="2000" b="1" smtClean="0"/>
          </a:p>
          <a:p>
            <a:pPr>
              <a:buFontTx/>
              <a:buNone/>
            </a:pPr>
            <a:r>
              <a:rPr lang="ru-RU" sz="2000" b="1" smtClean="0"/>
              <a:t>Воспитательная   </a:t>
            </a:r>
            <a:r>
              <a:rPr lang="ru-RU" sz="2000" smtClean="0"/>
              <a:t>Пробуждать любознательность и интерес к деятельности взрослых,   способствовать формированию положительного отношения и уважения к труду взрослых</a:t>
            </a:r>
            <a:r>
              <a:rPr lang="ru-RU" sz="1400" smtClean="0"/>
              <a:t>. </a:t>
            </a:r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9B647BE-C834-47CA-85A3-17262CACB615}" type="slidenum">
              <a:rPr lang="es-ES" smtClean="0"/>
              <a:pPr/>
              <a:t>10</a:t>
            </a:fld>
            <a:endParaRPr lang="es-E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58775" y="333375"/>
          <a:ext cx="8784976" cy="53068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320"/>
                <a:gridCol w="3168352"/>
                <a:gridCol w="2736304"/>
              </a:tblGrid>
              <a:tr h="936104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002060"/>
                          </a:solidFill>
                        </a:rPr>
                        <a:t>Формы работы с детьми</a:t>
                      </a:r>
                    </a:p>
                    <a:p>
                      <a:r>
                        <a:rPr lang="ru-RU" sz="1800" dirty="0" smtClean="0">
                          <a:solidFill>
                            <a:srgbClr val="002060"/>
                          </a:solidFill>
                        </a:rPr>
                        <a:t>(трудовая)</a:t>
                      </a:r>
                      <a:endParaRPr lang="ru-RU" sz="18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</a:rPr>
                        <a:t>Формы работы с родителями</a:t>
                      </a:r>
                    </a:p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002060"/>
                          </a:solidFill>
                        </a:rPr>
                        <a:t>Предметно – развивающая среда</a:t>
                      </a:r>
                      <a:endParaRPr lang="ru-RU" sz="18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1087935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Изготовление</a:t>
                      </a:r>
                      <a:r>
                        <a:rPr lang="ru-RU" sz="1800" b="1" baseline="0" dirty="0" smtClean="0">
                          <a:solidFill>
                            <a:schemeClr val="tx1"/>
                          </a:solidFill>
                        </a:rPr>
                        <a:t> цветов для игры в 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</a:rPr>
                        <a:t>«Магазин цветов»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Изготовление атрибутов</a:t>
                      </a:r>
                      <a:r>
                        <a:rPr lang="ru-RU" sz="1800" b="1" baseline="0" dirty="0" smtClean="0"/>
                        <a:t> </a:t>
                      </a:r>
                      <a:r>
                        <a:rPr lang="ru-RU" sz="1800" baseline="0" dirty="0" smtClean="0"/>
                        <a:t>для игры в «Магазин цветов»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Коллекции: </a:t>
                      </a:r>
                    </a:p>
                    <a:p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цветы из различных материалов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282773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Создание макета клумб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Наблюдение  </a:t>
                      </a: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за трудом взрослых и уход за </a:t>
                      </a:r>
                      <a:r>
                        <a:rPr lang="ru-RU" sz="1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цветами на цветнике</a:t>
                      </a:r>
                      <a:r>
                        <a:rPr lang="ru-RU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Сбор </a:t>
                      </a: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материалов для изготовления гербария.</a:t>
                      </a:r>
                    </a:p>
                    <a:p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Разработка проектов и подбор материалов и  </a:t>
                      </a:r>
                      <a:r>
                        <a:rPr lang="ru-RU" sz="1800" b="0" dirty="0" smtClean="0"/>
                        <a:t>для изготовления макетов</a:t>
                      </a:r>
                    </a:p>
                    <a:p>
                      <a:endParaRPr lang="ru-RU" sz="1800" b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Собор коллекций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цветов – предметов быта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800" dirty="0" smtClean="0"/>
                    </a:p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Макеты клумб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308" name="Номер слайда 2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66A96E8-E072-45AC-843A-2D47E59D80B9}" type="slidenum">
              <a:rPr lang="es-ES" smtClean="0"/>
              <a:pPr/>
              <a:t>11</a:t>
            </a:fld>
            <a:endParaRPr lang="es-E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386013" cy="993775"/>
          </a:xfrm>
        </p:spPr>
        <p:txBody>
          <a:bodyPr/>
          <a:lstStyle/>
          <a:p>
            <a:pPr eaLnBrk="1" hangingPunct="1"/>
            <a:r>
              <a:rPr lang="ru-RU" sz="3200" b="1" smtClean="0">
                <a:solidFill>
                  <a:srgbClr val="006600"/>
                </a:solidFill>
              </a:rPr>
              <a:t>Трудовая</a:t>
            </a:r>
          </a:p>
        </p:txBody>
      </p:sp>
      <p:pic>
        <p:nvPicPr>
          <p:cNvPr id="9" name="Рисунок 8" descr="P609022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508104" y="889807"/>
            <a:ext cx="3329543" cy="34752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2AA824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P10502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31840" y="3501008"/>
            <a:ext cx="3840427" cy="288032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2AA824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Содержимое 6" descr="P6090215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611560" y="1124744"/>
            <a:ext cx="3552394" cy="2664296"/>
          </a:xfrm>
          <a:solidFill>
            <a:srgbClr val="FFFFFF">
              <a:shade val="85000"/>
            </a:srgbClr>
          </a:solidFill>
          <a:ln w="88900" cap="sq">
            <a:solidFill>
              <a:srgbClr val="2AA824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318" name="Номер слайда 7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E0F8A11-22E3-4B3D-B5A3-10EBE216A11A}" type="slidenum">
              <a:rPr lang="es-ES" smtClean="0"/>
              <a:pPr/>
              <a:t>12</a:t>
            </a:fld>
            <a:endParaRPr lang="es-E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395288" y="908050"/>
            <a:ext cx="8147050" cy="4321175"/>
          </a:xfrm>
        </p:spPr>
        <p:txBody>
          <a:bodyPr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Образовательные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:  Обогащать представления  детей о  цветах,  их строении, уточнить представления детей о величине частей, их форме. Формировать умения   о способах  отражения  </a:t>
            </a:r>
            <a:r>
              <a:rPr lang="ru-RU" sz="1800" kern="12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полученных  впечатлений в рисунках, творческих работах. </a:t>
            </a:r>
            <a:br>
              <a:rPr lang="ru-RU" sz="1800" kern="12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Развивающие:   Развивать  изобразительные способности детей в изготовлении цветов, применяя разные материалы и технические средства, обогащать словарный запас детей и их знания о цветах луговых, садовых.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Формировать  умения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анализировать  изображаемые объекты,  моделировать   композицию. Совершенствовать умения   свободного экспериментирования с материалами.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kern="12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kern="12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Воспитательные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kern="12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Воспитывать любовь к прекрасному, красоте окружающего мира,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развивать самостоятельность ,   формировать умения доводить начатое дело до конца. </a:t>
            </a:r>
            <a:r>
              <a:rPr lang="ru-RU" sz="1800" kern="1200" dirty="0" smtClean="0">
                <a:solidFill>
                  <a:schemeClr val="dk1"/>
                </a:solidFill>
              </a:rPr>
              <a:t/>
            </a:r>
            <a:br>
              <a:rPr lang="ru-RU" sz="1800" kern="1200" dirty="0" smtClean="0">
                <a:solidFill>
                  <a:schemeClr val="dk1"/>
                </a:solidFill>
              </a:rPr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 smtClean="0"/>
          </a:p>
        </p:txBody>
      </p:sp>
      <p:sp>
        <p:nvSpPr>
          <p:cNvPr id="14339" name="Прямоугольник 3"/>
          <p:cNvSpPr>
            <a:spLocks noChangeArrowheads="1"/>
          </p:cNvSpPr>
          <p:nvPr/>
        </p:nvSpPr>
        <p:spPr bwMode="auto">
          <a:xfrm>
            <a:off x="539750" y="260350"/>
            <a:ext cx="54006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006600"/>
                </a:solidFill>
              </a:rPr>
              <a:t>Продуктивная</a:t>
            </a:r>
            <a:endParaRPr lang="ru-RU" sz="3200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0FC6361-0990-4E58-B101-1D34558EDF36}" type="slidenum">
              <a:rPr lang="es-ES" smtClean="0"/>
              <a:pPr/>
              <a:t>13</a:t>
            </a:fld>
            <a:endParaRPr lang="es-E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4"/>
          <p:cNvGraphicFramePr>
            <a:graphicFrameLocks noGrp="1"/>
          </p:cNvGraphicFramePr>
          <p:nvPr>
            <p:ph idx="1"/>
          </p:nvPr>
        </p:nvGraphicFramePr>
        <p:xfrm>
          <a:off x="250825" y="549275"/>
          <a:ext cx="8496945" cy="58115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3395"/>
                <a:gridCol w="3320744"/>
                <a:gridCol w="2372806"/>
              </a:tblGrid>
              <a:tr h="517148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Формы работы с детьми</a:t>
                      </a:r>
                      <a:endParaRPr lang="ru-RU" sz="18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Формы работы с родителями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Предметно – развивающая среда</a:t>
                      </a:r>
                      <a:endParaRPr lang="ru-RU" sz="18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171484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Конкурс на лучший   рисунок на песке 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«Мой цветок»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Аппликация 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«Астра из ниток».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(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ниткопись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Коллаж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«Цветочное царство».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Рисование по сырому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«Мой любимый цветок»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Рассматривание картины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И. Левитана «Одуванчики»,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«Васильки»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Лепка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«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Клумба» (коллективная)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Оформление выставки поделок и рисунков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«Цветы вокруг нас»</a:t>
                      </a:r>
                    </a:p>
                    <a:p>
                      <a:endParaRPr lang="ru-RU" sz="18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Выставка 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«Цветы вокруг нас»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376" name="Номер слайда 2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795372C-0C53-4F12-8DAC-64BD374EBD1B}" type="slidenum">
              <a:rPr lang="es-ES" smtClean="0"/>
              <a:pPr/>
              <a:t>14</a:t>
            </a:fld>
            <a:endParaRPr lang="es-E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54" name="Рисунок 5" descr="P105029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260648"/>
            <a:ext cx="3263900" cy="244951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DSC02487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 rot="834481">
            <a:off x="5868144" y="2636912"/>
            <a:ext cx="2952328" cy="298833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DSC0248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298947">
            <a:off x="112284" y="2790686"/>
            <a:ext cx="3635896" cy="272692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355" name="Рисунок 6" descr="P1050295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888" y="3933056"/>
            <a:ext cx="3276477" cy="292494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353" name="Рисунок 4" descr="P1050257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188640"/>
            <a:ext cx="3600400" cy="269947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391" name="Номер слайда 6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D79E116-5FDF-4BD6-9311-91C6959E4F98}" type="slidenum">
              <a:rPr lang="es-ES" smtClean="0"/>
              <a:pPr/>
              <a:t>15</a:t>
            </a:fld>
            <a:endParaRPr lang="es-E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23850" y="260350"/>
            <a:ext cx="8280400" cy="6192838"/>
          </a:xfrm>
          <a:prstGeom prst="roundRect">
            <a:avLst>
              <a:gd name="adj" fmla="val 6387"/>
            </a:avLst>
          </a:prstGeom>
          <a:noFill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indent="355600" algn="just">
              <a:defRPr/>
            </a:pPr>
            <a:r>
              <a:rPr lang="ru-RU" dirty="0">
                <a:solidFill>
                  <a:schemeClr val="tx1"/>
                </a:solidFill>
              </a:rPr>
              <a:t>Введение  Федеральных государственных  требований  предполагают переход от образовательной парадигмы «знания, умения, навыки» к </a:t>
            </a:r>
            <a:r>
              <a:rPr lang="ru-RU" dirty="0" err="1">
                <a:solidFill>
                  <a:schemeClr val="tx1"/>
                </a:solidFill>
              </a:rPr>
              <a:t>системно-деятельностному</a:t>
            </a:r>
            <a:r>
              <a:rPr lang="ru-RU" dirty="0">
                <a:solidFill>
                  <a:schemeClr val="tx1"/>
                </a:solidFill>
              </a:rPr>
              <a:t> подходу в обучении, направленному на формирование общей культуры личности ребёнка, развитие личностных, регулятивных, познавательных и коммуникативных качеств, формирование предпосылок учебной деятельности, обеспечивающих социальную успешность ребёнка.</a:t>
            </a:r>
            <a:endParaRPr lang="ru-RU" sz="1600" dirty="0">
              <a:solidFill>
                <a:schemeClr val="tx1"/>
              </a:solidFill>
            </a:endParaRPr>
          </a:p>
          <a:p>
            <a:pPr indent="355600" algn="just">
              <a:defRPr/>
            </a:pPr>
            <a:r>
              <a:rPr lang="ru-RU" dirty="0">
                <a:solidFill>
                  <a:schemeClr val="tx1"/>
                </a:solidFill>
              </a:rPr>
              <a:t> При организации образовательной деятельности поставленные цели и задачи  реализуются   посредством:</a:t>
            </a:r>
            <a:endParaRPr lang="ru-RU" sz="1600" dirty="0">
              <a:solidFill>
                <a:schemeClr val="tx1"/>
              </a:solidFill>
            </a:endParaRPr>
          </a:p>
          <a:p>
            <a:pPr marL="0" lvl="3" indent="355600" algn="just">
              <a:buFont typeface="Arial" pitchFamily="34" charset="0"/>
              <a:buChar char="•"/>
              <a:defRPr/>
            </a:pPr>
            <a:r>
              <a:rPr lang="ru-RU" b="1" dirty="0">
                <a:solidFill>
                  <a:schemeClr val="tx1"/>
                </a:solidFill>
              </a:rPr>
              <a:t> реализации комплексно-тематического принципа </a:t>
            </a:r>
            <a:r>
              <a:rPr lang="ru-RU" dirty="0">
                <a:solidFill>
                  <a:schemeClr val="tx1"/>
                </a:solidFill>
              </a:rPr>
              <a:t>с учётом интеграции образовательных областей в совместной деятельности взрослого и детей и самостоятельной деятельности дошкольников;</a:t>
            </a:r>
            <a:endParaRPr lang="ru-RU" sz="1600" dirty="0">
              <a:solidFill>
                <a:schemeClr val="tx1"/>
              </a:solidFill>
            </a:endParaRPr>
          </a:p>
          <a:p>
            <a:pPr marL="0" lvl="3" indent="355600" algn="just">
              <a:buFont typeface="Arial" pitchFamily="34" charset="0"/>
              <a:buChar char="•"/>
              <a:defRPr/>
            </a:pPr>
            <a:r>
              <a:rPr lang="ru-RU" b="1" dirty="0">
                <a:solidFill>
                  <a:schemeClr val="tx1"/>
                </a:solidFill>
              </a:rPr>
              <a:t>организации целенаправленной детской деятельности</a:t>
            </a:r>
            <a:r>
              <a:rPr lang="ru-RU" dirty="0">
                <a:solidFill>
                  <a:schemeClr val="tx1"/>
                </a:solidFill>
              </a:rPr>
              <a:t>, в результате которой ребёнок (при необходимости - с помощью взрослого) совершает открытие путём решения доступных проблемных задач, приобретает знания с последующим применением их на практике;</a:t>
            </a:r>
            <a:endParaRPr lang="ru-RU" sz="1600" dirty="0">
              <a:solidFill>
                <a:schemeClr val="tx1"/>
              </a:solidFill>
            </a:endParaRPr>
          </a:p>
          <a:p>
            <a:pPr marL="0" lvl="3" indent="355600" algn="just">
              <a:buFont typeface="Arial" pitchFamily="34" charset="0"/>
              <a:buChar char="•"/>
              <a:defRPr/>
            </a:pPr>
            <a:r>
              <a:rPr lang="ru-RU" b="1" dirty="0">
                <a:solidFill>
                  <a:schemeClr val="tx1"/>
                </a:solidFill>
              </a:rPr>
              <a:t>созданной предметно-развивающей среды, </a:t>
            </a:r>
            <a:r>
              <a:rPr lang="ru-RU" dirty="0">
                <a:solidFill>
                  <a:schemeClr val="tx1"/>
                </a:solidFill>
              </a:rPr>
              <a:t>обеспечивающей «проживание» ребенком содержания дошкольного образования во всех видах детской деятельности.</a:t>
            </a:r>
            <a:r>
              <a:rPr lang="ru-RU" sz="1600" dirty="0">
                <a:solidFill>
                  <a:schemeClr val="tx1"/>
                </a:solidFill>
              </a:rPr>
              <a:t>,</a:t>
            </a:r>
          </a:p>
          <a:p>
            <a:pPr marL="0" lvl="3" indent="355600" algn="ctr">
              <a:defRPr/>
            </a:pP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b="1" dirty="0">
                <a:solidFill>
                  <a:schemeClr val="tx1"/>
                </a:solidFill>
              </a:rPr>
              <a:t> На основе всех этих положений   осуществляется комплексно – тематическое планирование.</a:t>
            </a:r>
          </a:p>
          <a:p>
            <a:pPr indent="355600">
              <a:defRPr/>
            </a:pP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075" name="Номер слайда 2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5177863-6125-45A7-8077-5DE11F5F671E}" type="slidenum">
              <a:rPr lang="es-ES" smtClean="0"/>
              <a:pPr/>
              <a:t>2</a:t>
            </a:fld>
            <a:endParaRPr lang="es-E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323850" y="1628775"/>
            <a:ext cx="8280400" cy="4248150"/>
          </a:xfrm>
        </p:spPr>
        <p:txBody>
          <a:bodyPr/>
          <a:lstStyle/>
          <a:p>
            <a:pPr algn="just"/>
            <a:r>
              <a:rPr lang="ru-RU" sz="2400" b="1" smtClean="0"/>
              <a:t/>
            </a:r>
            <a:br>
              <a:rPr lang="ru-RU" sz="2400" b="1" smtClean="0"/>
            </a:br>
            <a:r>
              <a:rPr lang="ru-RU" sz="2400" b="1" smtClean="0"/>
              <a:t>Цель:</a:t>
            </a:r>
            <a:r>
              <a:rPr lang="ru-RU" sz="2400" smtClean="0"/>
              <a:t>  Создать условия для формирования  представления детей   о разнообразии цветущих растений,  их связью со средой обитания,  формирования осознанно-правильного отношения к представителям растительного мира, приобщения   к</a:t>
            </a:r>
            <a:r>
              <a:rPr lang="ru-RU" sz="2400" i="1" smtClean="0"/>
              <a:t> </a:t>
            </a:r>
            <a:r>
              <a:rPr lang="ru-RU" sz="2400" smtClean="0"/>
              <a:t>правилам безопасного для человека и окружающего мира природы поведения, для </a:t>
            </a:r>
            <a:br>
              <a:rPr lang="ru-RU" sz="2400" smtClean="0"/>
            </a:br>
            <a:r>
              <a:rPr lang="ru-RU" sz="2400" smtClean="0"/>
              <a:t>развития  творческих способностей детей,  двигательной активности в различных видах детской деятельности.</a:t>
            </a:r>
            <a:br>
              <a:rPr lang="ru-RU" sz="2400" smtClean="0"/>
            </a:br>
            <a:r>
              <a:rPr lang="ru-RU" sz="2400" smtClean="0"/>
              <a:t/>
            </a:r>
            <a:br>
              <a:rPr lang="ru-RU" sz="2400" smtClean="0"/>
            </a:br>
            <a:endParaRPr lang="ru-RU" sz="2400" smtClean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68313" y="188913"/>
            <a:ext cx="8280400" cy="15843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006600"/>
                </a:solidFill>
              </a:rPr>
              <a:t>Комплексно – тематическое планирование образовательной деятельности </a:t>
            </a:r>
          </a:p>
          <a:p>
            <a:pPr algn="ctr">
              <a:defRPr/>
            </a:pPr>
            <a:r>
              <a:rPr lang="ru-RU" sz="2400" b="1" dirty="0">
                <a:solidFill>
                  <a:srgbClr val="006600"/>
                </a:solidFill>
              </a:rPr>
              <a:t>  </a:t>
            </a:r>
          </a:p>
          <a:p>
            <a:pPr algn="ctr">
              <a:defRPr/>
            </a:pPr>
            <a:r>
              <a:rPr lang="ru-RU" sz="2400" b="1" dirty="0">
                <a:solidFill>
                  <a:srgbClr val="006600"/>
                </a:solidFill>
              </a:rPr>
              <a:t> Тема:  Цветы вокруг нас . Июль  1, 2  неделя</a:t>
            </a:r>
          </a:p>
          <a:p>
            <a:pPr algn="ctr">
              <a:defRPr/>
            </a:pPr>
            <a:endParaRPr lang="ru-RU" sz="2400" b="1" dirty="0">
              <a:solidFill>
                <a:srgbClr val="006600"/>
              </a:solidFill>
            </a:endParaRPr>
          </a:p>
        </p:txBody>
      </p:sp>
      <p:sp>
        <p:nvSpPr>
          <p:cNvPr id="4100" name="Номер слайда 4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07C494A-4B30-41C7-95A0-C4ED1DCF8368}" type="slidenum">
              <a:rPr lang="es-ES" smtClean="0"/>
              <a:pPr/>
              <a:t>3</a:t>
            </a:fld>
            <a:endParaRPr lang="es-E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Содержимое 2"/>
          <p:cNvSpPr>
            <a:spLocks noGrp="1"/>
          </p:cNvSpPr>
          <p:nvPr>
            <p:ph idx="1"/>
          </p:nvPr>
        </p:nvSpPr>
        <p:spPr>
          <a:xfrm>
            <a:off x="395288" y="1341438"/>
            <a:ext cx="8353425" cy="4525962"/>
          </a:xfrm>
        </p:spPr>
        <p:txBody>
          <a:bodyPr/>
          <a:lstStyle/>
          <a:p>
            <a:pPr marL="0">
              <a:spcBef>
                <a:spcPct val="0"/>
              </a:spcBef>
              <a:buFontTx/>
              <a:buNone/>
            </a:pP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Задачи: </a:t>
            </a:r>
            <a:br>
              <a:rPr lang="ru-RU" sz="20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0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 Образовательные: 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Формировать умения  комбинировать знания  полученные из разных источников, отражать их в едином сюжете игры, побуждать детей самостоятельно распределять роли,   способствовать установлению в игре ролевого взаимодействия и усвоению ролевых взаимоотношений;</a:t>
            </a:r>
          </a:p>
          <a:p>
            <a:pPr marL="0">
              <a:spcBef>
                <a:spcPct val="0"/>
              </a:spcBef>
              <a:buFontTx/>
              <a:buNone/>
            </a:pP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Развивающие:  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Обогащать и расширять словарь детей,  создавать условия для творческого самовыражения;  </a:t>
            </a:r>
          </a:p>
          <a:p>
            <a:pPr marL="0">
              <a:spcBef>
                <a:spcPct val="0"/>
              </a:spcBef>
              <a:buFontTx/>
              <a:buNone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Воспитательные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: формировать навыки культурного поведения в общественных местах,  безопасного поведения в лесу. Воспитывать дружеские взаимоотношения, приучать играть, не мешая друг другу.</a:t>
            </a:r>
            <a:endParaRPr lang="ru-RU" sz="2000" smtClean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00113" y="260350"/>
            <a:ext cx="6707187" cy="1209675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ru-RU" sz="2800" b="1" dirty="0" smtClean="0">
                <a:solidFill>
                  <a:srgbClr val="006600"/>
                </a:solidFill>
              </a:rPr>
              <a:t>Игровая деятельность</a:t>
            </a:r>
            <a:endParaRPr lang="ru-RU" sz="2800" b="1" dirty="0">
              <a:solidFill>
                <a:srgbClr val="006600"/>
              </a:solidFill>
            </a:endParaRPr>
          </a:p>
        </p:txBody>
      </p:sp>
      <p:sp>
        <p:nvSpPr>
          <p:cNvPr id="5124" name="Номер слайда 4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12BF8F7-4C1C-428B-80AE-2A54F2F9FE5D}" type="slidenum">
              <a:rPr lang="es-ES" smtClean="0"/>
              <a:pPr/>
              <a:t>4</a:t>
            </a:fld>
            <a:endParaRPr lang="es-E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539750" y="620713"/>
          <a:ext cx="8352927" cy="5400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37176"/>
                <a:gridCol w="2538850"/>
                <a:gridCol w="2476901"/>
              </a:tblGrid>
              <a:tr h="88279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Формы работы с детьми</a:t>
                      </a:r>
                    </a:p>
                    <a:p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(игровая)</a:t>
                      </a:r>
                      <a:endParaRPr lang="ru-RU" sz="20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Формы работы с родителями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Предметно – развивающая среда</a:t>
                      </a:r>
                      <a:endParaRPr lang="ru-RU" sz="20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517810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Сюжетно – дидактическая игра 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макетами  клумб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«Я садовник»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Разыгрывание</a:t>
                      </a:r>
                      <a:r>
                        <a:rPr lang="ru-RU" sz="18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ситуаций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по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сказке В. Катаева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«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Цветик-семицветик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Сюжетно – дидактическая  игра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«Цветочный магазин»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Сюжетно – ролевая игра</a:t>
                      </a:r>
                      <a:r>
                        <a:rPr lang="ru-RU" sz="18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«Магазин цветов»</a:t>
                      </a:r>
                    </a:p>
                    <a:p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Сюжетно – ролевая игра </a:t>
                      </a:r>
                    </a:p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«В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гости к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Луговичку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Интерактивная</a:t>
                      </a:r>
                      <a:r>
                        <a:rPr lang="ru-RU" sz="1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игра 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«Поле чудес» на тему «Цветы!</a:t>
                      </a:r>
                      <a:endParaRPr lang="ru-RU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Изготовление атрибутов</a:t>
                      </a:r>
                      <a:r>
                        <a:rPr lang="ru-RU" sz="1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для игры в «Магазин цветов»</a:t>
                      </a:r>
                      <a:endParaRPr lang="ru-RU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160" name="Номер слайда 2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A682E22-DAD8-435D-BCEC-65D16A3A73C5}" type="slidenum">
              <a:rPr lang="es-ES" smtClean="0"/>
              <a:pPr/>
              <a:t>5</a:t>
            </a:fld>
            <a:endParaRPr lang="es-E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P1050277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004048" y="1556792"/>
            <a:ext cx="4007092" cy="381031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2D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 descr="P1120515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51520" y="332656"/>
            <a:ext cx="4992156" cy="30223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2D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 descr="P105028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2051720" y="3545632"/>
            <a:ext cx="3528392" cy="33123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2D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173" name="Номер слайда 4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731ECFD-2607-4975-987B-8548E118FF92}" type="slidenum">
              <a:rPr lang="es-ES" smtClean="0"/>
              <a:pPr/>
              <a:t>6</a:t>
            </a:fld>
            <a:endParaRPr lang="es-E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Содержимое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5256212"/>
          </a:xfrm>
        </p:spPr>
        <p:txBody>
          <a:bodyPr/>
          <a:lstStyle/>
          <a:p>
            <a:r>
              <a:rPr lang="ru-RU" sz="1800" b="1" smtClean="0">
                <a:solidFill>
                  <a:srgbClr val="000000"/>
                </a:solidFill>
              </a:rPr>
              <a:t>Задачи</a:t>
            </a:r>
          </a:p>
          <a:p>
            <a:pPr>
              <a:buFontTx/>
              <a:buNone/>
            </a:pPr>
            <a:r>
              <a:rPr lang="ru-RU" sz="1800" b="1" smtClean="0">
                <a:solidFill>
                  <a:srgbClr val="000000"/>
                </a:solidFill>
              </a:rPr>
              <a:t>Образовательные:</a:t>
            </a:r>
            <a:br>
              <a:rPr lang="ru-RU" sz="1800" b="1" smtClean="0">
                <a:solidFill>
                  <a:srgbClr val="000000"/>
                </a:solidFill>
              </a:rPr>
            </a:br>
            <a:r>
              <a:rPr lang="ru-RU" sz="18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Обогащать  представления детей о цветах и их разнообразии, формировать умение различать и называть  цветы по месту произрастания, </a:t>
            </a: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описывать и устанавливать простейшие причинно-следственные связи, анализировать, коллекционировать, </a:t>
            </a:r>
            <a:r>
              <a:rPr lang="ru-RU" sz="18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экспериментировать </a:t>
            </a:r>
            <a:r>
              <a:rPr lang="ru-RU" sz="1800" smtClean="0">
                <a:solidFill>
                  <a:srgbClr val="000000"/>
                </a:solidFill>
              </a:rPr>
              <a:t> </a:t>
            </a: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и делать выводы при закреплении представлений о цветах, </a:t>
            </a:r>
            <a:r>
              <a:rPr lang="ru-RU" sz="18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 изменениях в жизни цветов. Формировать представление о </a:t>
            </a: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 значении, роли цветов для жизни и деятельности человека, животных, насекомых.</a:t>
            </a:r>
            <a:br>
              <a:rPr lang="ru-RU" sz="18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Развивающие: </a:t>
            </a:r>
            <a:r>
              <a:rPr lang="ru-RU" sz="18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Развивать  умения сравнивать ,   группировать ,    моделировать цветы из геометрических фигур , устанавливать закономерности при составлении цветка  из лепестков  по 2 признакам (цвет и величина).</a:t>
            </a:r>
            <a:br>
              <a:rPr lang="ru-RU" sz="18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Воспитательные</a:t>
            </a:r>
            <a:r>
              <a:rPr lang="ru-RU" sz="1800" smtClean="0">
                <a:solidFill>
                  <a:schemeClr val="tx2"/>
                </a:solidFill>
              </a:rPr>
              <a:t> </a:t>
            </a:r>
            <a:r>
              <a:rPr lang="ru-RU" sz="180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Продолжать формировать навыки культуры поведения в природе </a:t>
            </a:r>
            <a:r>
              <a:rPr lang="ru-RU" sz="18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бережное отношение к развивать желание ухаживать за цветами.</a:t>
            </a:r>
            <a:endParaRPr lang="ru-RU" sz="1800" smtClean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3775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ru-RU" sz="3200" b="1" dirty="0">
                <a:solidFill>
                  <a:srgbClr val="006600"/>
                </a:solidFill>
              </a:rPr>
              <a:t>Познавательно – исследовательская деятельность</a:t>
            </a:r>
          </a:p>
        </p:txBody>
      </p:sp>
      <p:sp>
        <p:nvSpPr>
          <p:cNvPr id="8196" name="Номер слайда 4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7D45385-20C9-41B7-87A6-17898F45ED4C}" type="slidenum">
              <a:rPr lang="es-ES" smtClean="0"/>
              <a:pPr/>
              <a:t>7</a:t>
            </a:fld>
            <a:endParaRPr lang="es-E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250825" y="260350"/>
          <a:ext cx="8640958" cy="563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431"/>
                <a:gridCol w="2592288"/>
                <a:gridCol w="2160239"/>
              </a:tblGrid>
              <a:tr h="762267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002060"/>
                          </a:solidFill>
                        </a:rPr>
                        <a:t>Формы работы с детьми</a:t>
                      </a:r>
                    </a:p>
                    <a:p>
                      <a:endParaRPr lang="ru-RU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rgbClr val="002060"/>
                          </a:solidFill>
                        </a:rPr>
                        <a:t>Формы работы с родителями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002060"/>
                          </a:solidFill>
                        </a:rPr>
                        <a:t>Предметно – развивающая среда</a:t>
                      </a:r>
                      <a:endParaRPr lang="ru-RU" sz="18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4494317">
                <a:tc>
                  <a:txBody>
                    <a:bodyPr/>
                    <a:lstStyle/>
                    <a:p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Поисковая  игра</a:t>
                      </a:r>
                    </a:p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«Найди цветок по лепестку»</a:t>
                      </a:r>
                    </a:p>
                    <a:p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Опытно – экспериментальная деятельность.</a:t>
                      </a:r>
                    </a:p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«Какая почва  для цветов лучше»</a:t>
                      </a:r>
                      <a:endParaRPr lang="ru-RU" sz="1600" b="1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Вечер загадок 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«Загадки Лесной феи».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Моделирование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«Собери цветок из геометрических фигур»,</a:t>
                      </a:r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«Нарисуй схему развития цветка»</a:t>
                      </a:r>
                      <a:endParaRPr lang="ru-RU" sz="1600" b="1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Дидактические игры: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«Собери цветок из геометрических фигур»,</a:t>
                      </a:r>
                    </a:p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«Угадай цветок по описанию,</a:t>
                      </a:r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загадке,  иллюстрации»; «Укрась цветами ковер»,</a:t>
                      </a:r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«Посади луговой и садовые цветки»,</a:t>
                      </a:r>
                    </a:p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«Назови лишний цветок»</a:t>
                      </a:r>
                    </a:p>
                    <a:p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Конструирование из мягкого конструктора 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«Собери букет»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Викторина 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 детьми и родителями «Знатоки цветов»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Гербарии  «Садовые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цветы»,</a:t>
                      </a:r>
                    </a:p>
                    <a:p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«Полевые цветы»</a:t>
                      </a:r>
                    </a:p>
                    <a:p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</a:p>
                    <a:p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Альбом </a:t>
                      </a:r>
                    </a:p>
                    <a:p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«Цветы, занесенные в красную книгу»</a:t>
                      </a:r>
                    </a:p>
                    <a:p>
                      <a:endParaRPr lang="ru-RU" sz="16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Альбом </a:t>
                      </a:r>
                    </a:p>
                    <a:p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«Как растет цветок»</a:t>
                      </a:r>
                    </a:p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232" name="Номер слайда 2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277DDAF-6FDA-40C5-8278-8AEFD64C88B5}" type="slidenum">
              <a:rPr lang="es-ES" smtClean="0"/>
              <a:pPr/>
              <a:t>8</a:t>
            </a:fld>
            <a:endParaRPr lang="es-E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P105025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644008" y="3501008"/>
            <a:ext cx="4032448" cy="309634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P105024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076056" y="260648"/>
            <a:ext cx="3716884" cy="280831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 descr="P105026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3573016"/>
            <a:ext cx="3960440" cy="297033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P1050227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179512" y="188640"/>
            <a:ext cx="4584653" cy="321297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246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BFFDE6B-97C7-420A-ACC5-270F3783EE53}" type="slidenum">
              <a:rPr lang="es-ES" smtClean="0"/>
              <a:pPr/>
              <a:t>9</a:t>
            </a:fld>
            <a:endParaRPr lang="es-E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2120</TotalTime>
  <Words>697</Words>
  <Application>Microsoft Office PowerPoint</Application>
  <PresentationFormat>Экран (4:3)</PresentationFormat>
  <Paragraphs>127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Diseño predeterminado</vt:lpstr>
      <vt:lpstr>Слайд 1</vt:lpstr>
      <vt:lpstr>Слайд 2</vt:lpstr>
      <vt:lpstr> Цель:  Создать условия для формирования  представления детей   о разнообразии цветущих растений,  их связью со средой обитания,  формирования осознанно-правильного отношения к представителям растительного мира, приобщения   к правилам безопасного для человека и окружающего мира природы поведения, для  развития  творческих способностей детей,  двигательной активности в различных видах детской деятельности.  </vt:lpstr>
      <vt:lpstr>Игровая деятельность</vt:lpstr>
      <vt:lpstr>Слайд 5</vt:lpstr>
      <vt:lpstr>Слайд 6</vt:lpstr>
      <vt:lpstr>Познавательно – исследовательская деятельность</vt:lpstr>
      <vt:lpstr>Слайд 8</vt:lpstr>
      <vt:lpstr>Слайд 9</vt:lpstr>
      <vt:lpstr>Трудовая</vt:lpstr>
      <vt:lpstr>Слайд 11</vt:lpstr>
      <vt:lpstr>Трудовая</vt:lpstr>
      <vt:lpstr>     Задачи: Образовательные:  Обогащать представления  детей о  цветах,  их строении, уточнить представления детей о величине частей, их форме. Формировать умения   о способах  отражения  полученных  впечатлений в рисунках, творческих работах.    Развивающие:   Развивать  изобразительные способности детей в изготовлении цветов, применяя разные материалы и технические средства, обогащать словарный запас детей и их знания о цветах луговых, садовых.  Формировать  умения  анализировать  изображаемые объекты,  моделировать   композицию. Совершенствовать умения   свободного экспериментирования с материалами.    Воспитательные Воспитывать любовь к прекрасному, красоте окружающего мира, развивать самостоятельность ,   формировать умения доводить начатое дело до конца.      </vt:lpstr>
      <vt:lpstr>Слайд 14</vt:lpstr>
      <vt:lpstr>Слайд 15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Степаха</cp:lastModifiedBy>
  <cp:revision>236</cp:revision>
  <dcterms:created xsi:type="dcterms:W3CDTF">2010-05-23T14:28:12Z</dcterms:created>
  <dcterms:modified xsi:type="dcterms:W3CDTF">2014-01-16T04:15:39Z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93004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D5.0.3</vt:lpwstr>
  </property>
</Properties>
</file>