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4" r:id="rId9"/>
    <p:sldId id="266" r:id="rId10"/>
    <p:sldId id="265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689E53-A2D2-434C-8E95-0F563951275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A96D78-A882-4F06-BF2B-3B67AD730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71612"/>
            <a:ext cx="8458200" cy="5000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Century Schoolbook" pitchFamily="18" charset="0"/>
              </a:rPr>
              <a:t>«Защитникам Родины славу поем!»</a:t>
            </a:r>
            <a:br>
              <a:rPr lang="ru-RU" sz="4000" b="1" dirty="0" smtClean="0">
                <a:latin typeface="Century Schoolbook" pitchFamily="18" charset="0"/>
              </a:rPr>
            </a:br>
            <a:r>
              <a:rPr lang="ru-RU" sz="4000" b="1" dirty="0" smtClean="0">
                <a:latin typeface="Century Schoolbook" pitchFamily="18" charset="0"/>
              </a:rPr>
              <a:t/>
            </a:r>
            <a:br>
              <a:rPr lang="ru-RU" sz="4000" b="1" dirty="0" smtClean="0">
                <a:latin typeface="Century Schoolbook" pitchFamily="18" charset="0"/>
              </a:rPr>
            </a:br>
            <a:r>
              <a:rPr lang="ru-RU" sz="4000" b="1" dirty="0" smtClean="0">
                <a:latin typeface="Century Schoolbook" pitchFamily="18" charset="0"/>
              </a:rPr>
              <a:t/>
            </a:r>
            <a:br>
              <a:rPr lang="ru-RU" sz="4000" b="1" dirty="0" smtClean="0">
                <a:latin typeface="Century Schoolbook" pitchFamily="18" charset="0"/>
              </a:rPr>
            </a:br>
            <a:r>
              <a:rPr lang="ru-RU" sz="4000" b="1" dirty="0" smtClean="0">
                <a:latin typeface="Century Schoolbook" pitchFamily="18" charset="0"/>
              </a:rPr>
              <a:t/>
            </a:r>
            <a:br>
              <a:rPr lang="ru-RU" sz="4000" b="1" dirty="0" smtClean="0">
                <a:latin typeface="Century Schoolbook" pitchFamily="18" charset="0"/>
              </a:rPr>
            </a:br>
            <a:r>
              <a:rPr lang="ru-RU" sz="4000" b="1" dirty="0" smtClean="0">
                <a:latin typeface="Century Schoolbook" pitchFamily="18" charset="0"/>
              </a:rPr>
              <a:t/>
            </a:r>
            <a:br>
              <a:rPr lang="ru-RU" sz="4000" b="1" dirty="0" smtClean="0">
                <a:latin typeface="Century Schoolbook" pitchFamily="18" charset="0"/>
              </a:rPr>
            </a:br>
            <a:r>
              <a:rPr lang="ru-RU" sz="4000" b="1" dirty="0" smtClean="0">
                <a:latin typeface="Century Schoolbook" pitchFamily="18" charset="0"/>
              </a:rPr>
              <a:t/>
            </a:r>
            <a:br>
              <a:rPr lang="ru-RU" sz="4000" b="1" dirty="0" smtClean="0">
                <a:latin typeface="Century Schoolbook" pitchFamily="18" charset="0"/>
              </a:rPr>
            </a:br>
            <a:r>
              <a:rPr lang="ru-RU" sz="4000" b="1" dirty="0" smtClean="0">
                <a:latin typeface="Century Schoolbook" pitchFamily="18" charset="0"/>
              </a:rPr>
              <a:t>                                    </a:t>
            </a:r>
            <a:r>
              <a:rPr lang="ru-RU" sz="1600" b="1" dirty="0" smtClean="0">
                <a:latin typeface="Century Schoolbook" pitchFamily="18" charset="0"/>
              </a:rPr>
              <a:t>Подготовила воспитатель </a:t>
            </a:r>
            <a:br>
              <a:rPr lang="ru-RU" sz="1600" b="1" dirty="0" smtClean="0">
                <a:latin typeface="Century Schoolbook" pitchFamily="18" charset="0"/>
              </a:rPr>
            </a:br>
            <a:r>
              <a:rPr lang="ru-RU" sz="1600" b="1" dirty="0" smtClean="0">
                <a:latin typeface="Century Schoolbook" pitchFamily="18" charset="0"/>
              </a:rPr>
              <a:t>                                                                                             Казанкова Вера </a:t>
            </a:r>
            <a:r>
              <a:rPr lang="ru-RU" sz="1600" b="1" dirty="0" smtClean="0">
                <a:latin typeface="Century Schoolbook" pitchFamily="18" charset="0"/>
              </a:rPr>
              <a:t>Викторовна</a:t>
            </a:r>
            <a:endParaRPr lang="ru-RU" sz="1600" b="1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107157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Государственное бюджетное образовательное учреждение</a:t>
            </a:r>
          </a:p>
          <a:p>
            <a:pPr algn="ctr"/>
            <a:r>
              <a:rPr lang="ru-RU" sz="1400" b="1" dirty="0" smtClean="0">
                <a:latin typeface="Century Gothic" pitchFamily="34" charset="0"/>
              </a:rPr>
              <a:t>Самарской области общеобразовательная школа № 9</a:t>
            </a:r>
          </a:p>
          <a:p>
            <a:pPr algn="ctr"/>
            <a:r>
              <a:rPr lang="ru-RU" sz="1400" b="1" dirty="0" smtClean="0">
                <a:latin typeface="Century Gothic" pitchFamily="34" charset="0"/>
              </a:rPr>
              <a:t>Города Новокуйбышевск Самарской области</a:t>
            </a:r>
          </a:p>
          <a:p>
            <a:pPr algn="ctr"/>
            <a:r>
              <a:rPr lang="ru-RU" sz="1400" b="1" dirty="0" smtClean="0">
                <a:latin typeface="Century Gothic" pitchFamily="34" charset="0"/>
              </a:rPr>
              <a:t>Структурное подразделение «Детский сад «Родничок» </a:t>
            </a:r>
            <a:endParaRPr lang="ru-RU" sz="1400" b="1" dirty="0">
              <a:latin typeface="Century Gothic" pitchFamily="34" charset="0"/>
            </a:endParaRPr>
          </a:p>
        </p:txBody>
      </p:sp>
      <p:pic>
        <p:nvPicPr>
          <p:cNvPr id="6" name="Рисунок 5" descr="на п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928934"/>
            <a:ext cx="521497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Защита Отечества – обязанность всех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 Защищать, охранять, оберегать свою Родину могут военные и солдаты</a:t>
            </a:r>
            <a:endParaRPr lang="ru-RU" sz="2000" b="1" dirty="0"/>
          </a:p>
        </p:txBody>
      </p:sp>
      <p:pic>
        <p:nvPicPr>
          <p:cNvPr id="4" name="Рисунок 3" descr="наш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500306"/>
            <a:ext cx="2786082" cy="3286148"/>
          </a:xfrm>
          <a:prstGeom prst="rect">
            <a:avLst/>
          </a:prstGeom>
        </p:spPr>
      </p:pic>
      <p:pic>
        <p:nvPicPr>
          <p:cNvPr id="5" name="Рисунок 4" descr="солдаты иду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00306"/>
            <a:ext cx="2571768" cy="3286148"/>
          </a:xfrm>
          <a:prstGeom prst="rect">
            <a:avLst/>
          </a:prstGeom>
        </p:spPr>
      </p:pic>
      <p:pic>
        <p:nvPicPr>
          <p:cNvPr id="6" name="Рисунок 5" descr="собирает оруж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500306"/>
            <a:ext cx="2786082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Наши военные, солдаты, моряки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Должны быть: храбрыми, смелыми, ловкими, отважными, закаленными, выносливыми, дисциплинированными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заря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357430"/>
            <a:ext cx="2571768" cy="2000264"/>
          </a:xfrm>
          <a:prstGeom prst="rect">
            <a:avLst/>
          </a:prstGeom>
        </p:spPr>
      </p:pic>
      <p:pic>
        <p:nvPicPr>
          <p:cNvPr id="6" name="Рисунок 5" descr="храбры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500570"/>
            <a:ext cx="2428892" cy="2143140"/>
          </a:xfrm>
          <a:prstGeom prst="rect">
            <a:avLst/>
          </a:prstGeom>
        </p:spPr>
      </p:pic>
      <p:pic>
        <p:nvPicPr>
          <p:cNvPr id="7" name="Рисунок 6" descr="спорти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357430"/>
            <a:ext cx="2428892" cy="2000264"/>
          </a:xfrm>
          <a:prstGeom prst="rect">
            <a:avLst/>
          </a:prstGeom>
        </p:spPr>
      </p:pic>
      <p:pic>
        <p:nvPicPr>
          <p:cNvPr id="8" name="Рисунок 7" descr="через огон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357430"/>
            <a:ext cx="2714644" cy="2000264"/>
          </a:xfrm>
          <a:prstGeom prst="rect">
            <a:avLst/>
          </a:prstGeom>
        </p:spPr>
      </p:pic>
      <p:pic>
        <p:nvPicPr>
          <p:cNvPr id="9" name="Рисунок 8" descr="вынос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4572008"/>
            <a:ext cx="2571768" cy="2071702"/>
          </a:xfrm>
          <a:prstGeom prst="rect">
            <a:avLst/>
          </a:prstGeom>
        </p:spPr>
      </p:pic>
      <p:pic>
        <p:nvPicPr>
          <p:cNvPr id="10" name="Рисунок 9" descr="храбры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4572008"/>
            <a:ext cx="2643206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Рода войск Российской армии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Мотострелковые, танковые, артиллерийские, ракетные, пограничные, воздушно – десантные, военно-морской флот, авиация</a:t>
            </a:r>
            <a:endParaRPr lang="ru-RU" sz="2000" b="1" dirty="0"/>
          </a:p>
        </p:txBody>
      </p:sp>
      <p:pic>
        <p:nvPicPr>
          <p:cNvPr id="4" name="Рисунок 3" descr="мотострелков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28868"/>
            <a:ext cx="2286016" cy="1785950"/>
          </a:xfrm>
          <a:prstGeom prst="rect">
            <a:avLst/>
          </a:prstGeom>
        </p:spPr>
      </p:pic>
      <p:pic>
        <p:nvPicPr>
          <p:cNvPr id="5" name="Рисунок 4" descr="тан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428868"/>
            <a:ext cx="2214578" cy="1785950"/>
          </a:xfrm>
          <a:prstGeom prst="rect">
            <a:avLst/>
          </a:prstGeom>
        </p:spPr>
      </p:pic>
      <p:pic>
        <p:nvPicPr>
          <p:cNvPr id="6" name="Рисунок 5" descr="артиллерия и раке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428868"/>
            <a:ext cx="2143140" cy="1785950"/>
          </a:xfrm>
          <a:prstGeom prst="rect">
            <a:avLst/>
          </a:prstGeom>
        </p:spPr>
      </p:pic>
      <p:pic>
        <p:nvPicPr>
          <p:cNvPr id="7" name="Рисунок 6" descr="погранични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2428868"/>
            <a:ext cx="1871663" cy="1785950"/>
          </a:xfrm>
          <a:prstGeom prst="rect">
            <a:avLst/>
          </a:prstGeom>
        </p:spPr>
      </p:pic>
      <p:pic>
        <p:nvPicPr>
          <p:cNvPr id="8" name="Рисунок 7" descr="ВД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429132"/>
            <a:ext cx="2786082" cy="2071702"/>
          </a:xfrm>
          <a:prstGeom prst="rect">
            <a:avLst/>
          </a:prstGeom>
        </p:spPr>
      </p:pic>
      <p:pic>
        <p:nvPicPr>
          <p:cNvPr id="9" name="Рисунок 8" descr="морско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4429132"/>
            <a:ext cx="2857520" cy="2071702"/>
          </a:xfrm>
          <a:prstGeom prst="rect">
            <a:avLst/>
          </a:prstGeom>
        </p:spPr>
      </p:pic>
      <p:pic>
        <p:nvPicPr>
          <p:cNvPr id="11" name="Рисунок 10" descr="авиация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4429132"/>
            <a:ext cx="2643206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Пехота – «царица полей»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Когда-то солдаты передвигались с позиции на позицию пешком. Такое </a:t>
            </a:r>
          </a:p>
          <a:p>
            <a:pPr>
              <a:buNone/>
            </a:pPr>
            <a:r>
              <a:rPr lang="ru-RU" sz="2000" b="1" dirty="0" smtClean="0"/>
              <a:t>передвижение было медленным и утомительным. А сейчас пехоту усадили </a:t>
            </a:r>
          </a:p>
          <a:p>
            <a:pPr>
              <a:buNone/>
            </a:pPr>
            <a:r>
              <a:rPr lang="ru-RU" sz="2000" b="1" dirty="0" smtClean="0"/>
              <a:t>в бронетранспортеры, на боевые машины.</a:t>
            </a:r>
            <a:endParaRPr lang="ru-RU" sz="2000" b="1" dirty="0"/>
          </a:p>
        </p:txBody>
      </p:sp>
      <p:pic>
        <p:nvPicPr>
          <p:cNvPr id="4" name="Рисунок 3" descr="идут пешк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071810"/>
            <a:ext cx="2857521" cy="3000396"/>
          </a:xfrm>
          <a:prstGeom prst="rect">
            <a:avLst/>
          </a:prstGeom>
        </p:spPr>
      </p:pic>
      <p:pic>
        <p:nvPicPr>
          <p:cNvPr id="5" name="Рисунок 4" descr="боевая машина пехо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714624"/>
            <a:ext cx="3000396" cy="2714640"/>
          </a:xfrm>
          <a:prstGeom prst="rect">
            <a:avLst/>
          </a:prstGeom>
        </p:spPr>
      </p:pic>
      <p:pic>
        <p:nvPicPr>
          <p:cNvPr id="7" name="Рисунок 6" descr="на машин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071810"/>
            <a:ext cx="300039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Морская пехота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Это не совсем обычные моряки. Они так же в тельняшках и бушлатах, но на </a:t>
            </a:r>
          </a:p>
          <a:p>
            <a:pPr>
              <a:buNone/>
            </a:pPr>
            <a:r>
              <a:rPr lang="ru-RU" sz="2000" b="1" dirty="0" smtClean="0"/>
              <a:t>головах не бескозырки, а черные береты, на ногах не ботинки, а сапоги. </a:t>
            </a:r>
          </a:p>
          <a:p>
            <a:pPr>
              <a:buNone/>
            </a:pPr>
            <a:r>
              <a:rPr lang="ru-RU" sz="2000" b="1" dirty="0" smtClean="0"/>
              <a:t> К берегу морскую пехоту доставляют десантные корабли, плавающие танки</a:t>
            </a:r>
          </a:p>
          <a:p>
            <a:pPr>
              <a:buNone/>
            </a:pPr>
            <a:r>
              <a:rPr lang="ru-RU" sz="2000" b="1" dirty="0" smtClean="0"/>
              <a:t> и бронетранспортеры </a:t>
            </a:r>
            <a:endParaRPr lang="ru-RU" sz="2000" b="1" dirty="0"/>
          </a:p>
        </p:txBody>
      </p:sp>
      <p:pic>
        <p:nvPicPr>
          <p:cNvPr id="5" name="Рисунок 4" descr="из кораб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786058"/>
            <a:ext cx="3357586" cy="1857388"/>
          </a:xfrm>
          <a:prstGeom prst="rect">
            <a:avLst/>
          </a:prstGeom>
        </p:spPr>
      </p:pic>
      <p:pic>
        <p:nvPicPr>
          <p:cNvPr id="6" name="Рисунок 5" descr="танк плыв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714884"/>
            <a:ext cx="3357586" cy="2000264"/>
          </a:xfrm>
          <a:prstGeom prst="rect">
            <a:avLst/>
          </a:prstGeom>
        </p:spPr>
      </p:pic>
      <p:pic>
        <p:nvPicPr>
          <p:cNvPr id="7" name="Рисунок 6" descr="морской пе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643446"/>
            <a:ext cx="3214710" cy="2071702"/>
          </a:xfrm>
          <a:prstGeom prst="rect">
            <a:avLst/>
          </a:prstGeom>
        </p:spPr>
      </p:pic>
      <p:pic>
        <p:nvPicPr>
          <p:cNvPr id="8" name="Рисунок 7" descr="мрская пехот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2786058"/>
            <a:ext cx="3143273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96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Ракеты- </a:t>
            </a:r>
            <a:br>
              <a:rPr lang="ru-RU" b="1" dirty="0" smtClean="0"/>
            </a:br>
            <a:r>
              <a:rPr lang="ru-RU" b="1" dirty="0" smtClean="0"/>
              <a:t> самое молодое и сильное оружие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54162"/>
            <a:ext cx="82772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Старшая сестра современных боевых ракет – знаменитая «катюша».</a:t>
            </a:r>
          </a:p>
          <a:p>
            <a:pPr>
              <a:buNone/>
            </a:pPr>
            <a:r>
              <a:rPr lang="ru-RU" sz="2000" b="1" dirty="0" smtClean="0"/>
              <a:t>«Катюши» своими залпами наводили страх на врага в годы Великой </a:t>
            </a:r>
          </a:p>
          <a:p>
            <a:pPr>
              <a:buNone/>
            </a:pPr>
            <a:r>
              <a:rPr lang="ru-RU" sz="2000" b="1" dirty="0" smtClean="0"/>
              <a:t>Отечественной войны </a:t>
            </a:r>
          </a:p>
        </p:txBody>
      </p:sp>
      <p:pic>
        <p:nvPicPr>
          <p:cNvPr id="4" name="Рисунок 3" descr="катю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496"/>
            <a:ext cx="4071966" cy="3214710"/>
          </a:xfrm>
          <a:prstGeom prst="rect">
            <a:avLst/>
          </a:prstGeom>
        </p:spPr>
      </p:pic>
      <p:pic>
        <p:nvPicPr>
          <p:cNvPr id="5" name="Рисунок 4" descr="один зал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857496"/>
            <a:ext cx="3714776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Ракеты в Российской Армии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Зенитная ракета поражает воздушные цели. Запускается она с земли. Это </a:t>
            </a:r>
          </a:p>
          <a:p>
            <a:pPr>
              <a:buNone/>
            </a:pPr>
            <a:r>
              <a:rPr lang="ru-RU" sz="2000" b="1" dirty="0" smtClean="0"/>
              <a:t>управляемая ракета. Ее полетом управляют с помощью специального </a:t>
            </a:r>
          </a:p>
          <a:p>
            <a:pPr>
              <a:buNone/>
            </a:pPr>
            <a:r>
              <a:rPr lang="ru-RU" sz="2000" b="1" dirty="0" smtClean="0"/>
              <a:t>прибора, на экране которого ракета видна светящейся точкой. Самолет </a:t>
            </a:r>
          </a:p>
          <a:p>
            <a:pPr>
              <a:buNone/>
            </a:pPr>
            <a:r>
              <a:rPr lang="ru-RU" sz="2000" b="1" dirty="0" smtClean="0"/>
              <a:t>врага от этой ракеты не спасется </a:t>
            </a:r>
            <a:endParaRPr lang="ru-RU" sz="2000" b="1" dirty="0"/>
          </a:p>
        </p:txBody>
      </p:sp>
      <p:pic>
        <p:nvPicPr>
          <p:cNvPr id="6" name="Рисунок 5" descr="зенит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3248"/>
            <a:ext cx="3929090" cy="3357586"/>
          </a:xfrm>
          <a:prstGeom prst="rect">
            <a:avLst/>
          </a:prstGeom>
        </p:spPr>
      </p:pic>
      <p:pic>
        <p:nvPicPr>
          <p:cNvPr id="7" name="Рисунок 6" descr="выстрел с машины зен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143248"/>
            <a:ext cx="400052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60058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Оперативно-тактическая ракета поражает наземные цели, удаленные на </a:t>
            </a:r>
          </a:p>
          <a:p>
            <a:pPr>
              <a:buNone/>
            </a:pPr>
            <a:r>
              <a:rPr lang="ru-RU" sz="2000" b="1" dirty="0" smtClean="0"/>
              <a:t>сотни километров. Ракета запускается с машины, взлетает высоко в небо, ложится на заданный курс и несет свой могучий заряд к цели</a:t>
            </a:r>
            <a:endParaRPr lang="ru-RU" sz="2000" b="1" dirty="0"/>
          </a:p>
        </p:txBody>
      </p:sp>
      <p:pic>
        <p:nvPicPr>
          <p:cNvPr id="4" name="Рисунок 3" descr="опер-так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214554"/>
            <a:ext cx="3786214" cy="3857652"/>
          </a:xfrm>
          <a:prstGeom prst="rect">
            <a:avLst/>
          </a:prstGeom>
        </p:spPr>
      </p:pic>
      <p:pic>
        <p:nvPicPr>
          <p:cNvPr id="5" name="Рисунок 4" descr="опера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214554"/>
            <a:ext cx="3929090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571528"/>
            <a:ext cx="8686800" cy="571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1514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Самая мощная ракета стратегическая. Она способна уничтожить цель в</a:t>
            </a:r>
          </a:p>
          <a:p>
            <a:pPr>
              <a:buNone/>
            </a:pPr>
            <a:r>
              <a:rPr lang="ru-RU" sz="2000" b="1" dirty="0" smtClean="0"/>
              <a:t> любой точке земного шара. Где размещаются такие ракеты, знают только</a:t>
            </a:r>
          </a:p>
          <a:p>
            <a:pPr>
              <a:buNone/>
            </a:pPr>
            <a:r>
              <a:rPr lang="ru-RU" sz="2000" b="1" dirty="0" smtClean="0"/>
              <a:t> воины-ракетчики</a:t>
            </a:r>
            <a:endParaRPr lang="ru-RU" sz="2000" b="1" dirty="0"/>
          </a:p>
        </p:txBody>
      </p:sp>
      <p:pic>
        <p:nvPicPr>
          <p:cNvPr id="6" name="Рисунок 5" descr="стратег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214554"/>
            <a:ext cx="3857652" cy="3786214"/>
          </a:xfrm>
          <a:prstGeom prst="rect">
            <a:avLst/>
          </a:prstGeom>
        </p:spPr>
      </p:pic>
      <p:pic>
        <p:nvPicPr>
          <p:cNvPr id="7" name="Рисунок 6" descr="страте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14554"/>
            <a:ext cx="400052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Стихи о армии</a:t>
            </a:r>
            <a:endParaRPr lang="ru-RU" b="1" dirty="0"/>
          </a:p>
        </p:txBody>
      </p:sp>
      <p:pic>
        <p:nvPicPr>
          <p:cNvPr id="5" name="Содержимое 4" descr="с собако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3643338" cy="4000528"/>
          </a:xfr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343400" cy="42529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На ветвях заснули птицы,</a:t>
            </a:r>
          </a:p>
          <a:p>
            <a:pPr algn="ctr">
              <a:buNone/>
            </a:pPr>
            <a:r>
              <a:rPr lang="ru-RU" sz="1800" b="1" dirty="0" smtClean="0"/>
              <a:t>Звезды в небе не горят.</a:t>
            </a:r>
          </a:p>
          <a:p>
            <a:pPr algn="ctr">
              <a:buNone/>
            </a:pPr>
            <a:r>
              <a:rPr lang="ru-RU" sz="1800" b="1" dirty="0" smtClean="0"/>
              <a:t>Притаился у границы</a:t>
            </a:r>
          </a:p>
          <a:p>
            <a:pPr algn="ctr">
              <a:buNone/>
            </a:pPr>
            <a:r>
              <a:rPr lang="ru-RU" sz="1800" b="1" dirty="0" smtClean="0"/>
              <a:t>Пограничников отряд.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Пограничники не дремлют</a:t>
            </a:r>
          </a:p>
          <a:p>
            <a:pPr algn="ctr">
              <a:buNone/>
            </a:pPr>
            <a:r>
              <a:rPr lang="ru-RU" sz="1800" b="1" dirty="0" smtClean="0"/>
              <a:t>У родного рубежа:</a:t>
            </a:r>
          </a:p>
          <a:p>
            <a:pPr algn="ctr">
              <a:buNone/>
            </a:pPr>
            <a:r>
              <a:rPr lang="ru-RU" sz="1800" b="1" dirty="0" smtClean="0"/>
              <a:t>Наше море, нашу землю,</a:t>
            </a:r>
          </a:p>
          <a:p>
            <a:pPr algn="ctr">
              <a:buNone/>
            </a:pPr>
            <a:r>
              <a:rPr lang="ru-RU" sz="1800" b="1" dirty="0" smtClean="0"/>
              <a:t>Наше небо сторожат</a:t>
            </a:r>
          </a:p>
          <a:p>
            <a:pPr algn="ctr">
              <a:buNone/>
            </a:pPr>
            <a:r>
              <a:rPr lang="ru-RU" sz="1800" b="1" dirty="0" smtClean="0"/>
              <a:t>                                              С.Маршак</a:t>
            </a:r>
            <a:endParaRPr lang="ru-RU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-45719"/>
            <a:ext cx="84582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475" y="2143116"/>
            <a:ext cx="8686800" cy="33575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«Посвятить свою жизнь труду по защите Отечества- высший долг и высшая честь…юноши».</a:t>
            </a:r>
            <a:br>
              <a:rPr lang="ru-RU" b="1" dirty="0" smtClean="0"/>
            </a:br>
            <a:r>
              <a:rPr lang="ru-RU" b="1" dirty="0" smtClean="0"/>
              <a:t>            </a:t>
            </a:r>
            <a:br>
              <a:rPr lang="ru-RU" b="1" dirty="0" smtClean="0"/>
            </a:br>
            <a:r>
              <a:rPr lang="ru-RU" b="1" dirty="0" smtClean="0"/>
              <a:t>                                 В.А.Сухомлинский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752" y="-500090"/>
            <a:ext cx="8686800" cy="4543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командир 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857652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343400" cy="41100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Мой папа-военный,</a:t>
            </a:r>
          </a:p>
          <a:p>
            <a:pPr algn="ctr">
              <a:buNone/>
            </a:pPr>
            <a:r>
              <a:rPr lang="ru-RU" sz="1800" b="1" dirty="0" smtClean="0"/>
              <a:t>Он в армии служит.</a:t>
            </a:r>
          </a:p>
          <a:p>
            <a:pPr algn="ctr">
              <a:buNone/>
            </a:pPr>
            <a:r>
              <a:rPr lang="ru-RU" sz="1800" b="1" dirty="0" smtClean="0"/>
              <a:t>Он с техникой сложной </a:t>
            </a:r>
          </a:p>
          <a:p>
            <a:pPr algn="ctr">
              <a:buNone/>
            </a:pPr>
            <a:r>
              <a:rPr lang="ru-RU" sz="1800" b="1" dirty="0" smtClean="0"/>
              <a:t>Армейскою дружит!</a:t>
            </a:r>
          </a:p>
          <a:p>
            <a:pPr algn="ctr">
              <a:buNone/>
            </a:pPr>
            <a:r>
              <a:rPr lang="ru-RU" sz="1800" b="1" dirty="0" smtClean="0"/>
              <a:t>Ходил он не раз</a:t>
            </a:r>
          </a:p>
          <a:p>
            <a:pPr algn="ctr">
              <a:buNone/>
            </a:pPr>
            <a:r>
              <a:rPr lang="ru-RU" sz="1800" b="1" dirty="0" smtClean="0"/>
              <a:t>В боевые походы</a:t>
            </a:r>
          </a:p>
          <a:p>
            <a:pPr algn="ctr">
              <a:buNone/>
            </a:pPr>
            <a:r>
              <a:rPr lang="ru-RU" sz="1800" b="1" dirty="0" smtClean="0"/>
              <a:t>Не зря говорят:</a:t>
            </a:r>
          </a:p>
          <a:p>
            <a:pPr algn="ctr">
              <a:buNone/>
            </a:pPr>
            <a:r>
              <a:rPr lang="ru-RU" sz="1800" b="1" dirty="0" smtClean="0"/>
              <a:t>«Командир из пехоты!»</a:t>
            </a:r>
          </a:p>
          <a:p>
            <a:pPr algn="ctr">
              <a:buNone/>
            </a:pPr>
            <a:r>
              <a:rPr lang="ru-RU" sz="1800" b="1" dirty="0" smtClean="0"/>
              <a:t>                                             </a:t>
            </a:r>
            <a:r>
              <a:rPr lang="ru-RU" sz="1800" b="1" dirty="0" err="1" smtClean="0"/>
              <a:t>Г.Лагдзынь</a:t>
            </a:r>
            <a:endParaRPr lang="ru-RU" sz="1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428652"/>
            <a:ext cx="86868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самолеты над крем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3929090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343400" cy="42529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Дуют ветры в феврале,</a:t>
            </a:r>
          </a:p>
          <a:p>
            <a:pPr algn="ctr">
              <a:buNone/>
            </a:pPr>
            <a:r>
              <a:rPr lang="ru-RU" sz="1800" b="1" dirty="0" smtClean="0"/>
              <a:t>Воют в трубах громко</a:t>
            </a:r>
          </a:p>
          <a:p>
            <a:pPr algn="ctr">
              <a:buNone/>
            </a:pPr>
            <a:r>
              <a:rPr lang="ru-RU" sz="1800" b="1" dirty="0" smtClean="0"/>
              <a:t>Змейкой вьется по земле</a:t>
            </a:r>
          </a:p>
          <a:p>
            <a:pPr algn="ctr">
              <a:buNone/>
            </a:pPr>
            <a:r>
              <a:rPr lang="ru-RU" sz="1800" b="1" dirty="0" smtClean="0"/>
              <a:t>Легкая поземка.</a:t>
            </a:r>
          </a:p>
          <a:p>
            <a:pPr algn="ctr">
              <a:buNone/>
            </a:pPr>
            <a:r>
              <a:rPr lang="ru-RU" sz="1800" b="1" dirty="0" smtClean="0"/>
              <a:t>Над Кремлевскою стеной</a:t>
            </a:r>
          </a:p>
          <a:p>
            <a:pPr algn="ctr">
              <a:buNone/>
            </a:pPr>
            <a:r>
              <a:rPr lang="ru-RU" sz="1800" b="1" dirty="0" smtClean="0"/>
              <a:t>Самолетов звенья</a:t>
            </a:r>
          </a:p>
          <a:p>
            <a:pPr algn="ctr">
              <a:buNone/>
            </a:pPr>
            <a:r>
              <a:rPr lang="ru-RU" sz="1800" b="1" dirty="0" smtClean="0"/>
              <a:t>Слава Армии родной</a:t>
            </a:r>
          </a:p>
          <a:p>
            <a:pPr algn="ctr">
              <a:buNone/>
            </a:pPr>
            <a:r>
              <a:rPr lang="ru-RU" sz="1800" b="1" dirty="0" smtClean="0"/>
              <a:t>В день ее рожденья!</a:t>
            </a:r>
          </a:p>
          <a:p>
            <a:pPr algn="ctr">
              <a:buNone/>
            </a:pPr>
            <a:r>
              <a:rPr lang="ru-RU" sz="1800" b="1" dirty="0" smtClean="0"/>
              <a:t>                             С.Я Маршак</a:t>
            </a:r>
            <a:endParaRPr lang="ru-RU" sz="1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Пословицы и</a:t>
            </a:r>
            <a:r>
              <a:rPr lang="ru-RU" dirty="0" smtClean="0"/>
              <a:t> </a:t>
            </a:r>
            <a:r>
              <a:rPr lang="ru-RU" b="1" dirty="0" smtClean="0"/>
              <a:t>поговорки</a:t>
            </a:r>
            <a:endParaRPr lang="ru-RU" b="1" dirty="0"/>
          </a:p>
        </p:txBody>
      </p:sp>
      <p:pic>
        <p:nvPicPr>
          <p:cNvPr id="5" name="Содержимое 4" descr="солдаты иду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3643337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343400" cy="4110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-Солдата к славе ведут ученье и труд</a:t>
            </a:r>
          </a:p>
          <a:p>
            <a:pPr>
              <a:buNone/>
            </a:pPr>
            <a:r>
              <a:rPr lang="ru-RU" sz="1800" b="1" dirty="0" smtClean="0"/>
              <a:t>-Принял присягу - от нее ни шагу</a:t>
            </a:r>
          </a:p>
          <a:p>
            <a:pPr>
              <a:buNone/>
            </a:pPr>
            <a:r>
              <a:rPr lang="ru-RU" sz="1800" b="1" dirty="0" smtClean="0"/>
              <a:t>-Дисциплина – душа армии</a:t>
            </a:r>
          </a:p>
          <a:p>
            <a:pPr>
              <a:buNone/>
            </a:pPr>
            <a:r>
              <a:rPr lang="ru-RU" sz="1800" b="1" dirty="0" smtClean="0"/>
              <a:t>-Солдат солдату родной брат</a:t>
            </a:r>
          </a:p>
          <a:p>
            <a:pPr>
              <a:buNone/>
            </a:pPr>
            <a:r>
              <a:rPr lang="ru-RU" sz="1800" b="1" dirty="0" smtClean="0"/>
              <a:t>-Солдатская дружба сильнее смерти</a:t>
            </a:r>
          </a:p>
          <a:p>
            <a:pPr>
              <a:buNone/>
            </a:pPr>
            <a:r>
              <a:rPr lang="ru-RU" sz="1800" b="1" dirty="0" smtClean="0"/>
              <a:t>-Дерево в огне сгорает, а солдат от огня </a:t>
            </a:r>
          </a:p>
          <a:p>
            <a:pPr>
              <a:buNone/>
            </a:pPr>
            <a:r>
              <a:rPr lang="ru-RU" sz="1800" b="1" dirty="0" smtClean="0"/>
              <a:t>крепче бывает </a:t>
            </a:r>
          </a:p>
          <a:p>
            <a:pPr>
              <a:buNone/>
            </a:pPr>
            <a:r>
              <a:rPr lang="ru-RU" sz="1800" b="1" dirty="0" smtClean="0"/>
              <a:t>-Чтоб иметь в бою удачу, крепко знай </a:t>
            </a:r>
          </a:p>
          <a:p>
            <a:pPr>
              <a:buNone/>
            </a:pPr>
            <a:r>
              <a:rPr lang="ru-RU" sz="1800" b="1" dirty="0" smtClean="0"/>
              <a:t>свою задачу</a:t>
            </a:r>
            <a:endParaRPr lang="ru-RU" sz="1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Поздравляем с праздником!</a:t>
            </a:r>
            <a:endParaRPr lang="ru-RU" sz="4400" dirty="0"/>
          </a:p>
        </p:txBody>
      </p:sp>
      <p:pic>
        <p:nvPicPr>
          <p:cNvPr id="7" name="Рисунок 6" descr="кр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214554"/>
            <a:ext cx="571504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2500305"/>
            <a:ext cx="8458200" cy="357548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Спасибо за внимание!</a:t>
            </a:r>
            <a:endParaRPr lang="ru-RU" sz="5400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-45719"/>
            <a:ext cx="84582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57232"/>
            <a:ext cx="8686800" cy="1143008"/>
          </a:xfrm>
        </p:spPr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Цель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-Формировать интерес к армии</a:t>
            </a:r>
          </a:p>
          <a:p>
            <a:pPr>
              <a:buNone/>
            </a:pPr>
            <a:r>
              <a:rPr lang="ru-RU" b="1" dirty="0" smtClean="0"/>
              <a:t>-Уточнить представления о родах войск</a:t>
            </a:r>
          </a:p>
          <a:p>
            <a:pPr>
              <a:buNone/>
            </a:pPr>
            <a:r>
              <a:rPr lang="ru-RU" b="1" dirty="0" smtClean="0"/>
              <a:t>-Вызвать желание быть похожими на</a:t>
            </a:r>
          </a:p>
          <a:p>
            <a:pPr>
              <a:buNone/>
            </a:pPr>
            <a:r>
              <a:rPr lang="ru-RU" b="1" dirty="0" smtClean="0"/>
              <a:t> российских воинов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Зарождение  Красной  армии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72066" y="1643050"/>
            <a:ext cx="3919534" cy="4681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18 февраля 1918 года австрийские,</a:t>
            </a:r>
          </a:p>
          <a:p>
            <a:pPr>
              <a:buNone/>
            </a:pPr>
            <a:r>
              <a:rPr lang="ru-RU" sz="1800" b="1" dirty="0" smtClean="0"/>
              <a:t>германские и турецкие войска , </a:t>
            </a:r>
          </a:p>
          <a:p>
            <a:pPr>
              <a:buNone/>
            </a:pPr>
            <a:r>
              <a:rPr lang="ru-RU" sz="1800" b="1" dirty="0" smtClean="0"/>
              <a:t>вероломно нарушив перемирие, </a:t>
            </a:r>
          </a:p>
          <a:p>
            <a:pPr>
              <a:buNone/>
            </a:pPr>
            <a:r>
              <a:rPr lang="ru-RU" sz="1800" b="1" dirty="0" smtClean="0"/>
              <a:t>вторглись в Советскую Россию.</a:t>
            </a:r>
          </a:p>
          <a:p>
            <a:pPr>
              <a:buNone/>
            </a:pPr>
            <a:r>
              <a:rPr lang="ru-RU" sz="1800" b="1" dirty="0" smtClean="0"/>
              <a:t>Правительство выступило с </a:t>
            </a:r>
          </a:p>
          <a:p>
            <a:pPr>
              <a:buNone/>
            </a:pPr>
            <a:r>
              <a:rPr lang="ru-RU" sz="1800" b="1" dirty="0" smtClean="0"/>
              <a:t>обращением: « Социалистическое </a:t>
            </a:r>
          </a:p>
          <a:p>
            <a:pPr>
              <a:buNone/>
            </a:pPr>
            <a:r>
              <a:rPr lang="ru-RU" sz="1800" b="1" dirty="0" smtClean="0"/>
              <a:t>Отечество в опасности».</a:t>
            </a:r>
          </a:p>
          <a:p>
            <a:pPr>
              <a:buNone/>
            </a:pPr>
            <a:r>
              <a:rPr lang="ru-RU" sz="1800" b="1" dirty="0" smtClean="0"/>
              <a:t>Началась массовая мобилизация </a:t>
            </a:r>
          </a:p>
          <a:p>
            <a:pPr>
              <a:buNone/>
            </a:pPr>
            <a:r>
              <a:rPr lang="ru-RU" sz="1800" b="1" dirty="0" smtClean="0"/>
              <a:t>добровольцев. Принимались </a:t>
            </a:r>
          </a:p>
          <a:p>
            <a:pPr>
              <a:buNone/>
            </a:pPr>
            <a:r>
              <a:rPr lang="ru-RU" sz="1800" b="1" dirty="0" smtClean="0"/>
              <a:t>трудящиеся, добровольно </a:t>
            </a:r>
          </a:p>
          <a:p>
            <a:pPr>
              <a:buNone/>
            </a:pPr>
            <a:r>
              <a:rPr lang="ru-RU" sz="1800" b="1" dirty="0" smtClean="0"/>
              <a:t>изъявившие желание служить в </a:t>
            </a:r>
          </a:p>
          <a:p>
            <a:pPr>
              <a:buNone/>
            </a:pPr>
            <a:r>
              <a:rPr lang="ru-RU" sz="1800" b="1" dirty="0" smtClean="0"/>
              <a:t>рядах вооруженных защитников </a:t>
            </a:r>
          </a:p>
          <a:p>
            <a:pPr>
              <a:buNone/>
            </a:pPr>
            <a:r>
              <a:rPr lang="ru-RU" sz="1800" b="1" dirty="0" smtClean="0"/>
              <a:t>Отечества. </a:t>
            </a:r>
            <a:endParaRPr lang="ru-RU" sz="1800" b="1" dirty="0"/>
          </a:p>
        </p:txBody>
      </p:sp>
      <p:pic>
        <p:nvPicPr>
          <p:cNvPr id="8" name="Содержимое 7" descr="запис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71612"/>
            <a:ext cx="4624390" cy="43577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В 1919 году была введена Форма солдат Красной Армии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034" y="1600200"/>
            <a:ext cx="8429684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Защитная гимнастерка со стоячим воротником, шаровары такого же </a:t>
            </a:r>
          </a:p>
          <a:p>
            <a:pPr>
              <a:buNone/>
            </a:pPr>
            <a:r>
              <a:rPr lang="ru-RU" sz="2000" b="1" dirty="0" smtClean="0"/>
              <a:t>цвета, заправленные в сапоги или обмотки с ботинками, разрешалось </a:t>
            </a:r>
          </a:p>
          <a:p>
            <a:pPr>
              <a:buNone/>
            </a:pPr>
            <a:r>
              <a:rPr lang="ru-RU" sz="2000" b="1" dirty="0" smtClean="0"/>
              <a:t>оставаться в гражданской одежде. Командиры носили кожаные куртки и </a:t>
            </a:r>
          </a:p>
          <a:p>
            <a:pPr>
              <a:buNone/>
            </a:pPr>
            <a:r>
              <a:rPr lang="ru-RU" sz="2000" b="1" dirty="0" smtClean="0"/>
              <a:t>фуражки </a:t>
            </a:r>
            <a:endParaRPr lang="ru-RU" sz="2000" b="1" dirty="0"/>
          </a:p>
        </p:txBody>
      </p:sp>
      <p:pic>
        <p:nvPicPr>
          <p:cNvPr id="5" name="Рисунок 4" descr="гражданск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29000"/>
            <a:ext cx="2714644" cy="2500330"/>
          </a:xfrm>
          <a:prstGeom prst="rect">
            <a:avLst/>
          </a:prstGeom>
        </p:spPr>
      </p:pic>
      <p:pic>
        <p:nvPicPr>
          <p:cNvPr id="6" name="Рисунок 5" descr="одеж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429000"/>
            <a:ext cx="3000396" cy="2500330"/>
          </a:xfrm>
          <a:prstGeom prst="rect">
            <a:avLst/>
          </a:prstGeom>
        </p:spPr>
      </p:pic>
      <p:pic>
        <p:nvPicPr>
          <p:cNvPr id="7" name="Рисунок 6" descr="у кого что ес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071810"/>
            <a:ext cx="2857520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Названия праздника</a:t>
            </a:r>
            <a:endParaRPr lang="ru-RU" b="1" dirty="0"/>
          </a:p>
        </p:txBody>
      </p:sp>
      <p:pic>
        <p:nvPicPr>
          <p:cNvPr id="6" name="Содержимое 5" descr="открыт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3357586" cy="392909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9058" y="2071678"/>
            <a:ext cx="5062542" cy="4252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-1922 году-»День Рождения Красной</a:t>
            </a:r>
          </a:p>
          <a:p>
            <a:pPr>
              <a:buNone/>
            </a:pPr>
            <a:r>
              <a:rPr lang="ru-RU" sz="2400" b="1" dirty="0" smtClean="0"/>
              <a:t> Армии»</a:t>
            </a:r>
          </a:p>
          <a:p>
            <a:pPr>
              <a:buNone/>
            </a:pPr>
            <a:r>
              <a:rPr lang="ru-RU" sz="2400" b="1" dirty="0" smtClean="0"/>
              <a:t>-с 1946 года –» День Советской </a:t>
            </a:r>
          </a:p>
          <a:p>
            <a:pPr>
              <a:buNone/>
            </a:pPr>
            <a:r>
              <a:rPr lang="ru-RU" sz="2400" b="1" dirty="0" smtClean="0"/>
              <a:t>Армии и Военно-Морского флота»</a:t>
            </a:r>
          </a:p>
          <a:p>
            <a:pPr>
              <a:buNone/>
            </a:pPr>
            <a:r>
              <a:rPr lang="ru-RU" sz="2400" b="1" dirty="0" smtClean="0"/>
              <a:t>-с 1996 года –»День Защитника </a:t>
            </a:r>
          </a:p>
          <a:p>
            <a:pPr>
              <a:buNone/>
            </a:pPr>
            <a:r>
              <a:rPr lang="ru-RU" sz="2400" b="1" dirty="0" smtClean="0"/>
              <a:t>Отечества»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430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праздничные дни устраивались народные шествия,</a:t>
            </a:r>
            <a:br>
              <a:rPr lang="ru-RU" sz="2400" b="1" dirty="0" smtClean="0"/>
            </a:br>
            <a:r>
              <a:rPr lang="ru-RU" sz="2400" b="1" dirty="0" smtClean="0"/>
              <a:t>возлагались цветы к памятникам, в городах – героях проводился артиллерийский салют </a:t>
            </a:r>
            <a:endParaRPr lang="ru-RU" sz="2400" b="1" dirty="0"/>
          </a:p>
        </p:txBody>
      </p:sp>
      <p:pic>
        <p:nvPicPr>
          <p:cNvPr id="5" name="Содержимое 4" descr="в москв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9190" y="4429132"/>
            <a:ext cx="3500462" cy="2214578"/>
          </a:xfrm>
        </p:spPr>
      </p:pic>
      <p:pic>
        <p:nvPicPr>
          <p:cNvPr id="6" name="Содержимое 5" descr="возложение цв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000240"/>
            <a:ext cx="3500462" cy="2286016"/>
          </a:xfrm>
        </p:spPr>
      </p:pic>
      <p:pic>
        <p:nvPicPr>
          <p:cNvPr id="7" name="Рисунок 6" descr="праздн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000240"/>
            <a:ext cx="3643338" cy="2286016"/>
          </a:xfrm>
          <a:prstGeom prst="rect">
            <a:avLst/>
          </a:prstGeom>
        </p:spPr>
      </p:pic>
      <p:pic>
        <p:nvPicPr>
          <p:cNvPr id="8" name="Рисунок 7" descr="праздновани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429132"/>
            <a:ext cx="3643338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Это может наша русская земля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Она может накормить хлебом, напоить из родников, удивить своей красотой.</a:t>
            </a:r>
          </a:p>
          <a:p>
            <a:pPr>
              <a:buNone/>
            </a:pPr>
            <a:r>
              <a:rPr lang="ru-RU" sz="2000" b="1" dirty="0" smtClean="0"/>
              <a:t>Защитить себя русская земля не может. </a:t>
            </a:r>
            <a:endParaRPr lang="ru-RU" sz="2000" b="1" dirty="0"/>
          </a:p>
        </p:txBody>
      </p:sp>
      <p:pic>
        <p:nvPicPr>
          <p:cNvPr id="4" name="Рисунок 3" descr="красо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714620"/>
            <a:ext cx="2714644" cy="3214710"/>
          </a:xfrm>
          <a:prstGeom prst="rect">
            <a:avLst/>
          </a:prstGeom>
        </p:spPr>
      </p:pic>
      <p:pic>
        <p:nvPicPr>
          <p:cNvPr id="5" name="Рисунок 4" descr="накорми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14620"/>
            <a:ext cx="2857520" cy="3143272"/>
          </a:xfrm>
          <a:prstGeom prst="rect">
            <a:avLst/>
          </a:prstGeom>
        </p:spPr>
      </p:pic>
      <p:pic>
        <p:nvPicPr>
          <p:cNvPr id="6" name="Рисунок 5" descr="руче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714624"/>
            <a:ext cx="2928958" cy="31432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Зачем защищать свою родину?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343400" cy="38957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Мир – это главное слово на свете,</a:t>
            </a:r>
          </a:p>
          <a:p>
            <a:pPr>
              <a:buNone/>
            </a:pPr>
            <a:r>
              <a:rPr lang="ru-RU" sz="2000" b="1" dirty="0" smtClean="0"/>
              <a:t>Мир очень нужен нашей планете!</a:t>
            </a:r>
          </a:p>
          <a:p>
            <a:pPr>
              <a:buNone/>
            </a:pPr>
            <a:r>
              <a:rPr lang="ru-RU" sz="2000" b="1" dirty="0" smtClean="0"/>
              <a:t>Мир нужен взрослым,</a:t>
            </a:r>
          </a:p>
          <a:p>
            <a:pPr>
              <a:buNone/>
            </a:pPr>
            <a:r>
              <a:rPr lang="ru-RU" sz="2000" b="1" dirty="0" smtClean="0"/>
              <a:t>Мир нужен детям,</a:t>
            </a:r>
          </a:p>
          <a:p>
            <a:pPr>
              <a:buNone/>
            </a:pPr>
            <a:r>
              <a:rPr lang="ru-RU" sz="2000" b="1" dirty="0" smtClean="0"/>
              <a:t>Мир нужен всем</a:t>
            </a:r>
            <a:endParaRPr lang="ru-RU" sz="2000" b="1" dirty="0"/>
          </a:p>
        </p:txBody>
      </p:sp>
      <p:pic>
        <p:nvPicPr>
          <p:cNvPr id="7" name="Рисунок 6" descr="храню пок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4000528" cy="34290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686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«Защитникам Родины славу поем!»                                          Подготовила воспитатель                                                                                               Казанкова Вера Викторовна</vt:lpstr>
      <vt:lpstr>«Посвятить свою жизнь труду по защите Отечества- высший долг и высшая честь…юноши».                                               В.А.Сухомлинский</vt:lpstr>
      <vt:lpstr>Цель</vt:lpstr>
      <vt:lpstr>Зарождение  Красной  армии</vt:lpstr>
      <vt:lpstr>В 1919 году была введена Форма солдат Красной Армии</vt:lpstr>
      <vt:lpstr>Названия праздника</vt:lpstr>
      <vt:lpstr>В праздничные дни устраивались народные шествия, возлагались цветы к памятникам, в городах – героях проводился артиллерийский салют </vt:lpstr>
      <vt:lpstr>Это может наша русская земля</vt:lpstr>
      <vt:lpstr>Зачем защищать свою родину?</vt:lpstr>
      <vt:lpstr>Защита Отечества – обязанность всех</vt:lpstr>
      <vt:lpstr>Наши военные, солдаты, моряки </vt:lpstr>
      <vt:lpstr>Рода войск Российской армии</vt:lpstr>
      <vt:lpstr>Пехота – «царица полей»</vt:lpstr>
      <vt:lpstr>Морская пехота</vt:lpstr>
      <vt:lpstr>Ракеты-   самое молодое и сильное оружие</vt:lpstr>
      <vt:lpstr>Ракеты в Российской Армии</vt:lpstr>
      <vt:lpstr>Слайд 17</vt:lpstr>
      <vt:lpstr>Слайд 18</vt:lpstr>
      <vt:lpstr>Стихи о армии</vt:lpstr>
      <vt:lpstr>Слайд 20</vt:lpstr>
      <vt:lpstr>Слайд 21</vt:lpstr>
      <vt:lpstr>Пословицы и поговорки</vt:lpstr>
      <vt:lpstr>Поздравляем с праздником!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«Защитникам Родины славу поем!»     Подготовила воспитатель  Казанкова Вера викторовна</dc:title>
  <dc:creator>вера</dc:creator>
  <cp:lastModifiedBy>вера</cp:lastModifiedBy>
  <cp:revision>39</cp:revision>
  <dcterms:created xsi:type="dcterms:W3CDTF">2014-01-03T08:51:38Z</dcterms:created>
  <dcterms:modified xsi:type="dcterms:W3CDTF">2014-01-08T13:00:28Z</dcterms:modified>
</cp:coreProperties>
</file>