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70700" cy="10001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5797" autoAdjust="0"/>
  </p:normalViewPr>
  <p:slideViewPr>
    <p:cSldViewPr>
      <p:cViewPr varScale="1">
        <p:scale>
          <a:sx n="94" d="100"/>
          <a:sy n="94" d="100"/>
        </p:scale>
        <p:origin x="-10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358" y="-108"/>
      </p:cViewPr>
      <p:guideLst>
        <p:guide orient="horz" pos="3150"/>
        <p:guide pos="216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 поведение</c:v>
                </c:pt>
                <c:pt idx="1">
                  <c:v> деятельность</c:v>
                </c:pt>
                <c:pt idx="2">
                  <c:v> отношения</c:v>
                </c:pt>
                <c:pt idx="3">
                  <c:v>гармонизация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 поведение</c:v>
                </c:pt>
                <c:pt idx="1">
                  <c:v> деятельность</c:v>
                </c:pt>
                <c:pt idx="2">
                  <c:v> отношения</c:v>
                </c:pt>
                <c:pt idx="3">
                  <c:v>гармонизация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8</c:v>
                </c:pt>
                <c:pt idx="3">
                  <c:v>10</c:v>
                </c:pt>
              </c:numCache>
            </c:numRef>
          </c:val>
        </c:ser>
        <c:axId val="74662272"/>
        <c:axId val="74663808"/>
      </c:barChart>
      <c:catAx>
        <c:axId val="74662272"/>
        <c:scaling>
          <c:orientation val="minMax"/>
        </c:scaling>
        <c:axPos val="b"/>
        <c:tickLblPos val="nextTo"/>
        <c:crossAx val="74663808"/>
        <c:crosses val="autoZero"/>
        <c:auto val="1"/>
        <c:lblAlgn val="ctr"/>
        <c:lblOffset val="100"/>
      </c:catAx>
      <c:valAx>
        <c:axId val="74663808"/>
        <c:scaling>
          <c:orientation val="minMax"/>
        </c:scaling>
        <c:axPos val="l"/>
        <c:majorGridlines/>
        <c:numFmt formatCode="General" sourceLinked="1"/>
        <c:tickLblPos val="nextTo"/>
        <c:crossAx val="746622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303" cy="500063"/>
          </a:xfrm>
          <a:prstGeom prst="rect">
            <a:avLst/>
          </a:prstGeom>
        </p:spPr>
        <p:txBody>
          <a:bodyPr vert="horz" lIns="96405" tIns="48203" rIns="96405" bIns="482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1807" y="0"/>
            <a:ext cx="2977303" cy="500063"/>
          </a:xfrm>
          <a:prstGeom prst="rect">
            <a:avLst/>
          </a:prstGeom>
        </p:spPr>
        <p:txBody>
          <a:bodyPr vert="horz" lIns="96405" tIns="48203" rIns="96405" bIns="48203" rtlCol="0"/>
          <a:lstStyle>
            <a:lvl1pPr algn="r">
              <a:defRPr sz="1300"/>
            </a:lvl1pPr>
          </a:lstStyle>
          <a:p>
            <a:fld id="{4B2D15A4-408E-4CFA-A1B5-E8CDD312DE97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99451"/>
            <a:ext cx="2977303" cy="500063"/>
          </a:xfrm>
          <a:prstGeom prst="rect">
            <a:avLst/>
          </a:prstGeom>
        </p:spPr>
        <p:txBody>
          <a:bodyPr vert="horz" lIns="96405" tIns="48203" rIns="96405" bIns="482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1807" y="9499451"/>
            <a:ext cx="2977303" cy="500063"/>
          </a:xfrm>
          <a:prstGeom prst="rect">
            <a:avLst/>
          </a:prstGeom>
        </p:spPr>
        <p:txBody>
          <a:bodyPr vert="horz" lIns="96405" tIns="48203" rIns="96405" bIns="48203" rtlCol="0" anchor="b"/>
          <a:lstStyle>
            <a:lvl1pPr algn="r">
              <a:defRPr sz="1300"/>
            </a:lvl1pPr>
          </a:lstStyle>
          <a:p>
            <a:fld id="{AD51485D-94D0-4645-9199-78C134ECC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303" cy="500063"/>
          </a:xfrm>
          <a:prstGeom prst="rect">
            <a:avLst/>
          </a:prstGeom>
        </p:spPr>
        <p:txBody>
          <a:bodyPr vert="horz" lIns="96405" tIns="48203" rIns="96405" bIns="482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1807" y="0"/>
            <a:ext cx="2977303" cy="500063"/>
          </a:xfrm>
          <a:prstGeom prst="rect">
            <a:avLst/>
          </a:prstGeom>
        </p:spPr>
        <p:txBody>
          <a:bodyPr vert="horz" lIns="96405" tIns="48203" rIns="96405" bIns="48203" rtlCol="0"/>
          <a:lstStyle>
            <a:lvl1pPr algn="r">
              <a:defRPr sz="1300"/>
            </a:lvl1pPr>
          </a:lstStyle>
          <a:p>
            <a:fld id="{6F8B6797-0097-41DC-95D6-8034347D287F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05" tIns="48203" rIns="96405" bIns="482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070" y="4750594"/>
            <a:ext cx="5496560" cy="4500563"/>
          </a:xfrm>
          <a:prstGeom prst="rect">
            <a:avLst/>
          </a:prstGeom>
        </p:spPr>
        <p:txBody>
          <a:bodyPr vert="horz" lIns="96405" tIns="48203" rIns="96405" bIns="482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99451"/>
            <a:ext cx="2977303" cy="500063"/>
          </a:xfrm>
          <a:prstGeom prst="rect">
            <a:avLst/>
          </a:prstGeom>
        </p:spPr>
        <p:txBody>
          <a:bodyPr vert="horz" lIns="96405" tIns="48203" rIns="96405" bIns="482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1807" y="9499451"/>
            <a:ext cx="2977303" cy="500063"/>
          </a:xfrm>
          <a:prstGeom prst="rect">
            <a:avLst/>
          </a:prstGeom>
        </p:spPr>
        <p:txBody>
          <a:bodyPr vert="horz" lIns="96405" tIns="48203" rIns="96405" bIns="48203" rtlCol="0" anchor="b"/>
          <a:lstStyle>
            <a:lvl1pPr algn="r">
              <a:defRPr sz="1300"/>
            </a:lvl1pPr>
          </a:lstStyle>
          <a:p>
            <a:fld id="{379368E4-32D7-44FF-9FE0-9283B32C9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368E4-32D7-44FF-9FE0-9283B32C98E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368E4-32D7-44FF-9FE0-9283B32C98E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368E4-32D7-44FF-9FE0-9283B32C98E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368E4-32D7-44FF-9FE0-9283B32C98E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24921F-E5F7-4302-9B7D-12D824682CF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1DD0A-9777-4D44-9BB0-A6674943A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24921F-E5F7-4302-9B7D-12D824682CF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1DD0A-9777-4D44-9BB0-A6674943A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24921F-E5F7-4302-9B7D-12D824682CF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1DD0A-9777-4D44-9BB0-A6674943A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24921F-E5F7-4302-9B7D-12D824682CF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1DD0A-9777-4D44-9BB0-A6674943A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24921F-E5F7-4302-9B7D-12D824682CF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1DD0A-9777-4D44-9BB0-A6674943A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24921F-E5F7-4302-9B7D-12D824682CF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1DD0A-9777-4D44-9BB0-A6674943A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24921F-E5F7-4302-9B7D-12D824682CF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1DD0A-9777-4D44-9BB0-A6674943A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24921F-E5F7-4302-9B7D-12D824682CF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1DD0A-9777-4D44-9BB0-A6674943A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24921F-E5F7-4302-9B7D-12D824682CF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1DD0A-9777-4D44-9BB0-A6674943A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24921F-E5F7-4302-9B7D-12D824682CF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1DD0A-9777-4D44-9BB0-A6674943A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24921F-E5F7-4302-9B7D-12D824682CF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1DD0A-9777-4D44-9BB0-A6674943A8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24921F-E5F7-4302-9B7D-12D824682CF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91DD0A-9777-4D44-9BB0-A6674943A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3"/>
            <a:ext cx="7743852" cy="321471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внедрение в практику работы системы физического воспитания детей в семье и ДОУ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143380"/>
            <a:ext cx="7772400" cy="200026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ПАНФИЛОВА ГАЛИНА ГЕННАДЬЕВНА  ВОСПИТАТЕЛЬ </a:t>
            </a:r>
          </a:p>
          <a:p>
            <a:r>
              <a:rPr lang="ru-RU" sz="1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ГОСУДАРСТВЕННОГО БЮДЖЕТНОГО ДОШКОЛЬНОГО ОБРАЗОВАТЕЛЬНОГО УЧРЕЖДЕНИЯ  ДЕТСКИЙ САД №31 ЦЕНТРАЛЬНОГО РАЙОНА САНКТ-ПЕТЕРБУРГА</a:t>
            </a:r>
            <a:endParaRPr lang="ru-RU" sz="18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1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64291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 СОВМЕСТНЫХ ФИЗКУЛЬТУРНЫХ ЗАНЯТИЙ  ДЕТЕЙ С РОДИТЕЛЯМИ</a:t>
            </a:r>
            <a:endParaRPr lang="ru-RU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207167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714744" y="1500174"/>
            <a:ext cx="4786346" cy="13573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ГАРМОНИЗАЦИЯ ДЕТСКО-РОДИТЕЛЬСКИХ ОТНОШЕНИЙ СРЕДСТВАМИ  ФИЗИЧЕСКОЙ КУЛЬТУРЫ И ПОВЫШЕНИЕ ГРАМОТНОСТИ РОДИТЕЛЕЙ В ОБЛАСТИ ФИЗИЧЕСКОГО РАЗВИТИЯ  И ВОСПИТАНИЯ  СВОИХ ДЕТЕЙ,ПСИХОЛОГИЧЕСКОЕ ПРОСВЕЩЕНИЕ</a:t>
            </a:r>
            <a:endParaRPr lang="ru-RU" sz="1200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714744" y="3429000"/>
            <a:ext cx="4786346" cy="10001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ПЕДАГОГИЧЕСКИЕ УСЛОВИЯ ГАРМОНИЗАЦИИ ДЕТСКО-РОДИТЕЛЬСКИЙ ОТНОШЕНИЙ</a:t>
            </a:r>
          </a:p>
          <a:p>
            <a:pPr algn="ctr"/>
            <a:endParaRPr lang="ru-RU" sz="1200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286116" y="4786322"/>
            <a:ext cx="1357322" cy="11430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ОРГАНИЗАЦИОННО-ПЕДАГОГИЧЕСКИЕ</a:t>
            </a:r>
            <a:endParaRPr lang="ru-RU" sz="1200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143504" y="5357826"/>
            <a:ext cx="1357322" cy="10412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МОРАЛЬНО-ПСИХОЛОГИЧЕСКИЕ</a:t>
            </a: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7000892" y="4857760"/>
            <a:ext cx="1500198" cy="10001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ЛИЧНОСТНЫЕ</a:t>
            </a:r>
            <a:endParaRPr lang="ru-RU" sz="12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6715140" y="4500570"/>
            <a:ext cx="285752" cy="285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3857620" y="4500570"/>
            <a:ext cx="357190" cy="2143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5537207" y="4892685"/>
            <a:ext cx="64294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папа. мама, я\SDC11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1987200" cy="1490400"/>
          </a:xfrm>
          <a:prstGeom prst="rect">
            <a:avLst/>
          </a:prstGeom>
          <a:noFill/>
        </p:spPr>
      </p:pic>
      <p:pic>
        <p:nvPicPr>
          <p:cNvPr id="1027" name="Picture 3" descr="F:\папа. мама, я\SDC11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714620"/>
            <a:ext cx="1987200" cy="1473394"/>
          </a:xfrm>
          <a:prstGeom prst="rect">
            <a:avLst/>
          </a:prstGeom>
          <a:noFill/>
        </p:spPr>
      </p:pic>
      <p:pic>
        <p:nvPicPr>
          <p:cNvPr id="1028" name="Picture 4" descr="F:\папа. мама, я\SDC111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643446"/>
            <a:ext cx="2000264" cy="1500198"/>
          </a:xfrm>
          <a:prstGeom prst="rect">
            <a:avLst/>
          </a:prstGeom>
          <a:noFill/>
        </p:spPr>
      </p:pic>
    </p:spTree>
  </p:cSld>
  <p:clrMapOvr>
    <a:masterClrMapping/>
  </p:clrMapOvr>
  <p:transition advTm="2036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85860"/>
            <a:ext cx="764386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ГАРМОНИЧНЫЕ ДЕТСКО-РОДИТЕЛЬСКИЕ ОТНОШЕНИЯ</a:t>
            </a:r>
            <a:endParaRPr lang="ru-RU" sz="20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642910" y="2786058"/>
            <a:ext cx="2786082" cy="13573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БЕЗУСЛОВНАЯ ЛЮБОВЬ К РЕБЕНКУ (НЕЗАВИСИМО ОТ ЕГО ВНЕШНОСТИ,СПОСОБНОСТЕЙ,ДОСТОИНСТВ </a:t>
            </a:r>
          </a:p>
          <a:p>
            <a:pPr algn="ctr"/>
            <a:r>
              <a:rPr lang="ru-RU" sz="1200" dirty="0" smtClean="0"/>
              <a:t>И НЕДОСТАТКОВ) </a:t>
            </a:r>
            <a:endParaRPr lang="ru-RU" sz="1200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714744" y="2786058"/>
            <a:ext cx="1857388" cy="13573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УДОВЛЕТВОРЕНИЕ РЕБЕНКА В ЭМОЦИОНАЛЬНОМ КОНТАКТЕ</a:t>
            </a:r>
            <a:endParaRPr lang="ru-RU" sz="12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786446" y="2786058"/>
            <a:ext cx="2714644" cy="13573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ПОНИМАНИЕ МЫСЛЕЙ,ЧУВСТВ,НАМЕРЕНИЙ РЕБЕНКА</a:t>
            </a:r>
            <a:endParaRPr lang="ru-RU" sz="12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5929322" y="1928802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1714480" y="2000240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251323" y="232091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:\папа. мама, я\SDC11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00570"/>
            <a:ext cx="2643206" cy="1856044"/>
          </a:xfrm>
          <a:prstGeom prst="rect">
            <a:avLst/>
          </a:prstGeom>
          <a:noFill/>
        </p:spPr>
      </p:pic>
      <p:pic>
        <p:nvPicPr>
          <p:cNvPr id="2051" name="Picture 3" descr="F:\папа. мама, я\SDC11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500570"/>
            <a:ext cx="2786082" cy="1857388"/>
          </a:xfrm>
          <a:prstGeom prst="rect">
            <a:avLst/>
          </a:prstGeom>
          <a:noFill/>
        </p:spPr>
      </p:pic>
      <p:pic>
        <p:nvPicPr>
          <p:cNvPr id="2052" name="Picture 4" descr="F:\папа. мама, я\SDC111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500570"/>
            <a:ext cx="2571768" cy="1856044"/>
          </a:xfrm>
          <a:prstGeom prst="rect">
            <a:avLst/>
          </a:prstGeom>
          <a:noFill/>
        </p:spPr>
      </p:pic>
    </p:spTree>
  </p:cSld>
  <p:clrMapOvr>
    <a:masterClrMapping/>
  </p:clrMapOvr>
  <p:transition advTm="18782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142976" y="714356"/>
            <a:ext cx="6786610" cy="9286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Гармонизация отношений между детьми и родителями происходит посредством:</a:t>
            </a:r>
            <a:endParaRPr lang="ru-RU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714348" y="2285992"/>
            <a:ext cx="3571900" cy="898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Установка эмоционально-тактильного контакта</a:t>
            </a:r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5000628" y="2285992"/>
            <a:ext cx="3500462" cy="8572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Совместная двигательная активность взрослого и ребенка</a:t>
            </a:r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714348" y="3571876"/>
            <a:ext cx="3643338" cy="898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Организованное общение, с помощью жестов и мимики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000628" y="3571876"/>
            <a:ext cx="3571900" cy="9286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Решение проблемных ситуаций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3143240" y="1857364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5357818" y="1785926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3393273" y="2321711"/>
            <a:ext cx="178595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4214810" y="2143116"/>
            <a:ext cx="178595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 descr="SDC111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714884"/>
            <a:ext cx="2357454" cy="1571636"/>
          </a:xfrm>
          <a:prstGeom prst="rect">
            <a:avLst/>
          </a:prstGeom>
        </p:spPr>
      </p:pic>
      <p:pic>
        <p:nvPicPr>
          <p:cNvPr id="1028" name="Picture 4" descr="F:\папа. мама, я\SDC111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714884"/>
            <a:ext cx="2500330" cy="1571636"/>
          </a:xfrm>
          <a:prstGeom prst="rect">
            <a:avLst/>
          </a:prstGeom>
          <a:noFill/>
        </p:spPr>
      </p:pic>
      <p:pic>
        <p:nvPicPr>
          <p:cNvPr id="1029" name="Picture 5" descr="F:\папа. мама, я\SDC111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801600" y="-9601200"/>
            <a:ext cx="2142000" cy="1606500"/>
          </a:xfrm>
          <a:prstGeom prst="rect">
            <a:avLst/>
          </a:prstGeom>
          <a:noFill/>
        </p:spPr>
      </p:pic>
      <p:pic>
        <p:nvPicPr>
          <p:cNvPr id="1030" name="Picture 6" descr="F:\папа. мама, я\SDC111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2801600" y="-9601200"/>
            <a:ext cx="2142000" cy="1606500"/>
          </a:xfrm>
          <a:prstGeom prst="rect">
            <a:avLst/>
          </a:prstGeom>
          <a:noFill/>
        </p:spPr>
      </p:pic>
      <p:pic>
        <p:nvPicPr>
          <p:cNvPr id="1031" name="Picture 7" descr="F:\папа. мама, я\SDC111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2801600" y="-9601200"/>
            <a:ext cx="1838400" cy="1378800"/>
          </a:xfrm>
          <a:prstGeom prst="rect">
            <a:avLst/>
          </a:prstGeom>
          <a:noFill/>
        </p:spPr>
      </p:pic>
      <p:pic>
        <p:nvPicPr>
          <p:cNvPr id="1032" name="Picture 8" descr="F:\папа. мама, я\SDC111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2801600" y="-9601200"/>
            <a:ext cx="2142000" cy="1606500"/>
          </a:xfrm>
          <a:prstGeom prst="rect">
            <a:avLst/>
          </a:prstGeom>
          <a:noFill/>
        </p:spPr>
      </p:pic>
      <p:pic>
        <p:nvPicPr>
          <p:cNvPr id="1034" name="Picture 10" descr="F:\папа. мама, я\SDC1117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3073186" y="-7286700"/>
            <a:ext cx="2142000" cy="1512264"/>
          </a:xfrm>
          <a:prstGeom prst="rect">
            <a:avLst/>
          </a:prstGeom>
          <a:noFill/>
        </p:spPr>
      </p:pic>
      <p:pic>
        <p:nvPicPr>
          <p:cNvPr id="1035" name="Picture 11" descr="F:\папа. мама, я\SDC1117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4714884"/>
            <a:ext cx="2428892" cy="1537908"/>
          </a:xfrm>
          <a:prstGeom prst="rect">
            <a:avLst/>
          </a:prstGeom>
          <a:noFill/>
        </p:spPr>
      </p:pic>
      <p:pic>
        <p:nvPicPr>
          <p:cNvPr id="1038" name="Picture 14" descr="F:\папа. мама, я\SDC111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2801600" y="-9601200"/>
            <a:ext cx="2142000" cy="1606500"/>
          </a:xfrm>
          <a:prstGeom prst="rect">
            <a:avLst/>
          </a:prstGeom>
          <a:noFill/>
        </p:spPr>
      </p:pic>
    </p:spTree>
  </p:cSld>
  <p:clrMapOvr>
    <a:masterClrMapping/>
  </p:clrMapOvr>
  <p:transition advTm="19969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000232" y="571480"/>
            <a:ext cx="5072098" cy="11430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Задачи совместных физкультурных занятий родителей с детьми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ятно 2 2"/>
          <p:cNvSpPr/>
          <p:nvPr/>
        </p:nvSpPr>
        <p:spPr>
          <a:xfrm>
            <a:off x="357158" y="1857364"/>
            <a:ext cx="3214710" cy="235745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детей.</a:t>
            </a:r>
            <a:endParaRPr lang="ru-RU" dirty="0"/>
          </a:p>
        </p:txBody>
      </p:sp>
      <p:sp>
        <p:nvSpPr>
          <p:cNvPr id="4" name="Пятно 2 3"/>
          <p:cNvSpPr/>
          <p:nvPr/>
        </p:nvSpPr>
        <p:spPr>
          <a:xfrm>
            <a:off x="5286380" y="1857364"/>
            <a:ext cx="3429024" cy="22860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родителей</a:t>
            </a:r>
            <a:endParaRPr lang="ru-RU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714612" y="3786190"/>
            <a:ext cx="2928958" cy="109042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родителей и детей.</a:t>
            </a:r>
            <a:endParaRPr lang="ru-RU" dirty="0"/>
          </a:p>
        </p:txBody>
      </p:sp>
      <p:pic>
        <p:nvPicPr>
          <p:cNvPr id="2050" name="Picture 2" descr="F:\папа. мама, я\SDC11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786322"/>
            <a:ext cx="2142000" cy="1606500"/>
          </a:xfrm>
          <a:prstGeom prst="rect">
            <a:avLst/>
          </a:prstGeom>
          <a:noFill/>
        </p:spPr>
      </p:pic>
      <p:pic>
        <p:nvPicPr>
          <p:cNvPr id="2051" name="Picture 3" descr="F:\папа. мама, я\SDC112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714884"/>
            <a:ext cx="2142000" cy="1606500"/>
          </a:xfrm>
          <a:prstGeom prst="rect">
            <a:avLst/>
          </a:prstGeom>
          <a:noFill/>
        </p:spPr>
      </p:pic>
      <p:pic>
        <p:nvPicPr>
          <p:cNvPr id="2052" name="Picture 4" descr="F:\папа. мама, я\SDC112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801600" y="-9601200"/>
            <a:ext cx="2142000" cy="1606500"/>
          </a:xfrm>
          <a:prstGeom prst="rect">
            <a:avLst/>
          </a:prstGeom>
          <a:noFill/>
        </p:spPr>
      </p:pic>
      <p:pic>
        <p:nvPicPr>
          <p:cNvPr id="2053" name="Picture 5" descr="F:\папа. мама, я\SDC112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801600" y="-9601200"/>
            <a:ext cx="2142000" cy="1606500"/>
          </a:xfrm>
          <a:prstGeom prst="rect">
            <a:avLst/>
          </a:prstGeom>
          <a:noFill/>
        </p:spPr>
      </p:pic>
      <p:pic>
        <p:nvPicPr>
          <p:cNvPr id="2056" name="Picture 8" descr="F:\папа. мама, я\SDC11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216194" y="-11144352"/>
            <a:ext cx="2142000" cy="1606500"/>
          </a:xfrm>
          <a:prstGeom prst="rect">
            <a:avLst/>
          </a:prstGeom>
          <a:noFill/>
        </p:spPr>
      </p:pic>
      <p:pic>
        <p:nvPicPr>
          <p:cNvPr id="2057" name="Picture 9" descr="F:\папа. мама, я\SDC11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2801600" y="-9601200"/>
            <a:ext cx="1838400" cy="1378800"/>
          </a:xfrm>
          <a:prstGeom prst="rect">
            <a:avLst/>
          </a:prstGeom>
          <a:noFill/>
        </p:spPr>
      </p:pic>
      <p:pic>
        <p:nvPicPr>
          <p:cNvPr id="2058" name="Picture 10" descr="F:\папа. мама, я\SDC11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2801600" y="-9601200"/>
            <a:ext cx="1838400" cy="1378800"/>
          </a:xfrm>
          <a:prstGeom prst="rect">
            <a:avLst/>
          </a:prstGeom>
          <a:noFill/>
        </p:spPr>
      </p:pic>
      <p:cxnSp>
        <p:nvCxnSpPr>
          <p:cNvPr id="18" name="Прямая со стрелкой 17"/>
          <p:cNvCxnSpPr/>
          <p:nvPr/>
        </p:nvCxnSpPr>
        <p:spPr>
          <a:xfrm rot="5400000" flipH="1" flipV="1">
            <a:off x="3429389" y="2714223"/>
            <a:ext cx="1857388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3000364" y="1714488"/>
            <a:ext cx="121285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572000" y="1714488"/>
            <a:ext cx="142876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6109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роцесс 5"/>
          <p:cNvSpPr/>
          <p:nvPr/>
        </p:nvSpPr>
        <p:spPr>
          <a:xfrm>
            <a:off x="714348" y="571480"/>
            <a:ext cx="7858180" cy="9286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Способы организации детей и взрослых на занятиях.</a:t>
            </a: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71472" y="1857364"/>
            <a:ext cx="3643338" cy="9286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Взрослый – партнер.</a:t>
            </a: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357686" y="1857364"/>
            <a:ext cx="4071966" cy="9286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Взрослый – тренер.</a:t>
            </a:r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357422" y="3000372"/>
            <a:ext cx="4214842" cy="9286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Взрослый – помощник.</a:t>
            </a:r>
            <a:endParaRPr lang="ru-RU" dirty="0"/>
          </a:p>
        </p:txBody>
      </p:sp>
      <p:pic>
        <p:nvPicPr>
          <p:cNvPr id="1026" name="Picture 2" descr="G:\папа. мама, я\SDC11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000504"/>
            <a:ext cx="2714644" cy="2000264"/>
          </a:xfrm>
          <a:prstGeom prst="rect">
            <a:avLst/>
          </a:prstGeom>
          <a:noFill/>
        </p:spPr>
      </p:pic>
      <p:pic>
        <p:nvPicPr>
          <p:cNvPr id="1027" name="Picture 3" descr="G:\папа. мама, я\SDC11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00504"/>
            <a:ext cx="2714644" cy="2071702"/>
          </a:xfrm>
          <a:prstGeom prst="rect">
            <a:avLst/>
          </a:prstGeom>
          <a:noFill/>
        </p:spPr>
      </p:pic>
      <p:pic>
        <p:nvPicPr>
          <p:cNvPr id="1028" name="Picture 4" descr="G:\папа. мама, я\SDC11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000504"/>
            <a:ext cx="2786082" cy="2071702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>
            <a:endCxn id="9" idx="0"/>
          </p:cNvCxnSpPr>
          <p:nvPr/>
        </p:nvCxnSpPr>
        <p:spPr>
          <a:xfrm rot="5400000">
            <a:off x="2339563" y="1553753"/>
            <a:ext cx="357190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5572132" y="1571612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3643306" y="2285992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500034" y="500042"/>
            <a:ext cx="8215370" cy="10001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Психофизические средства, используемые для совместных физкультурных занятий взрослого </a:t>
            </a:r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357158" y="1643050"/>
            <a:ext cx="3571900" cy="214314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Гимнастика вдвоем</a:t>
            </a:r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>
            <a:off x="4214810" y="1428736"/>
            <a:ext cx="4286280" cy="207170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Подвижные игры и игровые упражнения</a:t>
            </a:r>
            <a:endParaRPr lang="ru-RU" dirty="0"/>
          </a:p>
        </p:txBody>
      </p:sp>
      <p:sp>
        <p:nvSpPr>
          <p:cNvPr id="6" name="Пятно 1 5"/>
          <p:cNvSpPr/>
          <p:nvPr/>
        </p:nvSpPr>
        <p:spPr>
          <a:xfrm>
            <a:off x="2571736" y="3143248"/>
            <a:ext cx="4071966" cy="207170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Логоритмическиеупражнения</a:t>
            </a:r>
            <a:endParaRPr lang="ru-RU" dirty="0"/>
          </a:p>
        </p:txBody>
      </p:sp>
      <p:sp>
        <p:nvSpPr>
          <p:cNvPr id="7" name="Пятно 1 6"/>
          <p:cNvSpPr/>
          <p:nvPr/>
        </p:nvSpPr>
        <p:spPr>
          <a:xfrm>
            <a:off x="357158" y="4000504"/>
            <a:ext cx="3357586" cy="25717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Музыкально-</a:t>
            </a:r>
          </a:p>
          <a:p>
            <a:pPr algn="ctr"/>
            <a:r>
              <a:rPr lang="ru-RU" dirty="0" smtClean="0"/>
              <a:t>ритмические  упражнения       </a:t>
            </a:r>
          </a:p>
          <a:p>
            <a:pPr algn="ctr"/>
            <a:endParaRPr lang="ru-RU" dirty="0"/>
          </a:p>
        </p:txBody>
      </p:sp>
      <p:sp>
        <p:nvSpPr>
          <p:cNvPr id="8" name="Пятно 1 7"/>
          <p:cNvSpPr/>
          <p:nvPr/>
        </p:nvSpPr>
        <p:spPr>
          <a:xfrm>
            <a:off x="5715008" y="4143380"/>
            <a:ext cx="3214710" cy="22860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Психогимнас</a:t>
            </a:r>
            <a:endParaRPr lang="ru-RU" dirty="0" smtClean="0"/>
          </a:p>
          <a:p>
            <a:pPr algn="ctr"/>
            <a:r>
              <a:rPr lang="ru-RU" dirty="0" err="1" smtClean="0"/>
              <a:t>тические</a:t>
            </a:r>
            <a:r>
              <a:rPr lang="ru-RU" dirty="0" smtClean="0"/>
              <a:t> этюды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786050" y="1643050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5357818" y="1571612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3178959" y="2393149"/>
            <a:ext cx="171451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-178627" y="2250273"/>
            <a:ext cx="2786082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6893735" y="2678901"/>
            <a:ext cx="300039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57158" y="357166"/>
            <a:ext cx="2714644" cy="60722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АНАЛИЗ РЕЗУЛЬТАТИВНОСТИ ИСПОЛЬЗУЕМОГО АЛГОРИТМА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143240" y="357166"/>
          <a:ext cx="557216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 descr="G:\папа. мама, я\SDC11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357694"/>
            <a:ext cx="2714644" cy="2031508"/>
          </a:xfrm>
          <a:prstGeom prst="rect">
            <a:avLst/>
          </a:prstGeom>
          <a:noFill/>
        </p:spPr>
      </p:pic>
      <p:pic>
        <p:nvPicPr>
          <p:cNvPr id="1028" name="Picture 4" descr="G:\папа. мама, я\SDC112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357694"/>
            <a:ext cx="2786082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582</TotalTime>
  <Words>185</Words>
  <Application>Microsoft Office PowerPoint</Application>
  <PresentationFormat>Экран (4:3)</PresentationFormat>
  <Paragraphs>52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внедрение в практику работы системы физического воспитания детей в семье и ДОУ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в практику работы системы физического воспитания детей в семье и ДОУ</dc:title>
  <dc:creator>ГАЛИНА</dc:creator>
  <cp:lastModifiedBy>Ириша</cp:lastModifiedBy>
  <cp:revision>64</cp:revision>
  <dcterms:created xsi:type="dcterms:W3CDTF">2012-04-03T13:30:09Z</dcterms:created>
  <dcterms:modified xsi:type="dcterms:W3CDTF">2012-04-10T09:52:23Z</dcterms:modified>
</cp:coreProperties>
</file>