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1" y="0"/>
            <a:chExt cx="9144513" cy="6858000"/>
          </a:xfrm>
        </p:grpSpPr>
        <p:pic>
          <p:nvPicPr>
            <p:cNvPr id="5125" name="Picture 5" descr="C:\Documents and Settings\Admin\Рабочий стол\фон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1" y="0"/>
              <a:ext cx="9144513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 descr="C:\Documents and Settings\Admin\Рабочий стол\Без имени-2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86644" y="142852"/>
              <a:ext cx="1725948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Итоговый тест</a:t>
            </a:r>
            <a:b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по окружающему миру</a:t>
            </a:r>
            <a:b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 начальной школе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428728" y="3000372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Учитель начальных классов</a:t>
            </a:r>
            <a:br>
              <a:rPr lang="ru-RU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МБОУ гимназии </a:t>
            </a:r>
            <a:br>
              <a:rPr lang="ru-RU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г. Узловая Тульской области </a:t>
            </a:r>
            <a:br>
              <a:rPr lang="ru-RU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Чижова И.В.</a:t>
            </a:r>
            <a:endParaRPr lang="ru-RU" i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572396" y="6000768"/>
            <a:ext cx="785818" cy="500066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1" y="0"/>
            <a:chExt cx="9144513" cy="6858000"/>
          </a:xfrm>
        </p:grpSpPr>
        <p:pic>
          <p:nvPicPr>
            <p:cNvPr id="5125" name="Picture 5" descr="C:\Documents and Settings\Admin\Рабочий стол\фон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1" y="0"/>
              <a:ext cx="9144513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 descr="C:\Documents and Settings\Admin\Рабочий стол\Без имени-2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286644" y="142852"/>
              <a:ext cx="1725948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85728"/>
            <a:ext cx="7300906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Узкая и глубокая , с обрывистыми склонами долина; расселина в горах – это … </a:t>
            </a:r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3071802" y="1857364"/>
            <a:ext cx="2614602" cy="2400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1)  ущелье</a:t>
            </a:r>
          </a:p>
          <a:p>
            <a:pPr>
              <a:buNone/>
            </a:pPr>
            <a:r>
              <a:rPr lang="ru-RU" sz="2800" dirty="0" smtClean="0"/>
              <a:t>2)  овраг</a:t>
            </a:r>
          </a:p>
          <a:p>
            <a:pPr>
              <a:buNone/>
            </a:pPr>
            <a:r>
              <a:rPr lang="ru-RU" sz="2800" dirty="0" smtClean="0"/>
              <a:t>3)  балка</a:t>
            </a:r>
          </a:p>
          <a:p>
            <a:pPr>
              <a:buNone/>
            </a:pPr>
            <a:r>
              <a:rPr lang="ru-RU" sz="2800" dirty="0" smtClean="0"/>
              <a:t>4)  каньон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sp>
        <p:nvSpPr>
          <p:cNvPr id="10" name="Овал 9"/>
          <p:cNvSpPr/>
          <p:nvPr/>
        </p:nvSpPr>
        <p:spPr>
          <a:xfrm>
            <a:off x="1214414" y="4500570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1</a:t>
            </a:r>
            <a:endParaRPr lang="ru-RU" sz="4400" dirty="0"/>
          </a:p>
        </p:txBody>
      </p:sp>
      <p:sp>
        <p:nvSpPr>
          <p:cNvPr id="11" name="Овал 10"/>
          <p:cNvSpPr/>
          <p:nvPr/>
        </p:nvSpPr>
        <p:spPr>
          <a:xfrm>
            <a:off x="3071802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2</a:t>
            </a:r>
            <a:endParaRPr lang="ru-RU" sz="4400" dirty="0"/>
          </a:p>
        </p:txBody>
      </p:sp>
      <p:sp>
        <p:nvSpPr>
          <p:cNvPr id="12" name="Овал 11"/>
          <p:cNvSpPr/>
          <p:nvPr/>
        </p:nvSpPr>
        <p:spPr>
          <a:xfrm>
            <a:off x="5072066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3</a:t>
            </a:r>
            <a:endParaRPr lang="ru-RU" sz="4400" dirty="0"/>
          </a:p>
        </p:txBody>
      </p:sp>
      <p:sp>
        <p:nvSpPr>
          <p:cNvPr id="14" name="Овал 13"/>
          <p:cNvSpPr/>
          <p:nvPr/>
        </p:nvSpPr>
        <p:spPr>
          <a:xfrm>
            <a:off x="6715140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4</a:t>
            </a:r>
            <a:endParaRPr lang="ru-RU" sz="4400" dirty="0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572396" y="6000768"/>
            <a:ext cx="785818" cy="500066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1813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1" y="0"/>
            <a:chExt cx="9144513" cy="6858000"/>
          </a:xfrm>
        </p:grpSpPr>
        <p:pic>
          <p:nvPicPr>
            <p:cNvPr id="5125" name="Picture 5" descr="C:\Documents and Settings\Admin\Рабочий стол\фон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1" y="0"/>
              <a:ext cx="9144513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 descr="C:\Documents and Settings\Admin\Рабочий стол\Без имени-2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286644" y="142852"/>
              <a:ext cx="1725948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85728"/>
            <a:ext cx="7300906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Для чего наши предки носили обереги?</a:t>
            </a:r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857224" y="1643050"/>
            <a:ext cx="7400948" cy="2400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dirty="0" smtClean="0"/>
              <a:t>1)  для того, чтобы одежду было приятно носить</a:t>
            </a:r>
          </a:p>
          <a:p>
            <a:pPr>
              <a:buNone/>
            </a:pPr>
            <a:r>
              <a:rPr lang="ru-RU" sz="2600" dirty="0" smtClean="0"/>
              <a:t>2)  как украшение</a:t>
            </a:r>
          </a:p>
          <a:p>
            <a:pPr>
              <a:buNone/>
            </a:pPr>
            <a:r>
              <a:rPr lang="ru-RU" sz="2600" dirty="0" smtClean="0"/>
              <a:t>3)  как признак богатства</a:t>
            </a:r>
          </a:p>
          <a:p>
            <a:pPr>
              <a:buNone/>
            </a:pPr>
            <a:r>
              <a:rPr lang="ru-RU" sz="2600" dirty="0" smtClean="0"/>
              <a:t>4)  чтобы охранять себя от болезней, горя, ранней смерти, неурожая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sp>
        <p:nvSpPr>
          <p:cNvPr id="10" name="Овал 9"/>
          <p:cNvSpPr/>
          <p:nvPr/>
        </p:nvSpPr>
        <p:spPr>
          <a:xfrm>
            <a:off x="1214414" y="4500570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1</a:t>
            </a:r>
            <a:endParaRPr lang="ru-RU" sz="4400" dirty="0"/>
          </a:p>
        </p:txBody>
      </p:sp>
      <p:sp>
        <p:nvSpPr>
          <p:cNvPr id="11" name="Овал 10"/>
          <p:cNvSpPr/>
          <p:nvPr/>
        </p:nvSpPr>
        <p:spPr>
          <a:xfrm>
            <a:off x="3071802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2</a:t>
            </a:r>
            <a:endParaRPr lang="ru-RU" sz="4400" dirty="0"/>
          </a:p>
        </p:txBody>
      </p:sp>
      <p:sp>
        <p:nvSpPr>
          <p:cNvPr id="12" name="Овал 11"/>
          <p:cNvSpPr/>
          <p:nvPr/>
        </p:nvSpPr>
        <p:spPr>
          <a:xfrm>
            <a:off x="5072066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3</a:t>
            </a:r>
            <a:endParaRPr lang="ru-RU" sz="4400" dirty="0"/>
          </a:p>
        </p:txBody>
      </p:sp>
      <p:sp>
        <p:nvSpPr>
          <p:cNvPr id="14" name="Овал 13"/>
          <p:cNvSpPr/>
          <p:nvPr/>
        </p:nvSpPr>
        <p:spPr>
          <a:xfrm>
            <a:off x="6715140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4</a:t>
            </a:r>
            <a:endParaRPr lang="ru-RU" sz="4400" dirty="0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572396" y="6000768"/>
            <a:ext cx="785818" cy="500066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1813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1" y="0"/>
            <a:chExt cx="9144513" cy="6858000"/>
          </a:xfrm>
        </p:grpSpPr>
        <p:pic>
          <p:nvPicPr>
            <p:cNvPr id="5125" name="Picture 5" descr="C:\Documents and Settings\Admin\Рабочий стол\фон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1" y="0"/>
              <a:ext cx="9144513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 descr="C:\Documents and Settings\Admin\Рабочий стол\Без имени-2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286644" y="142852"/>
              <a:ext cx="1725948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85728"/>
            <a:ext cx="7300906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Что НЕ относится к телам живой природы?</a:t>
            </a:r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2500298" y="1600201"/>
            <a:ext cx="2928958" cy="21859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1)  растения</a:t>
            </a:r>
          </a:p>
          <a:p>
            <a:pPr>
              <a:buNone/>
            </a:pPr>
            <a:r>
              <a:rPr lang="ru-RU" sz="2800" dirty="0" smtClean="0"/>
              <a:t>2)  дождь</a:t>
            </a:r>
          </a:p>
          <a:p>
            <a:pPr>
              <a:buNone/>
            </a:pPr>
            <a:r>
              <a:rPr lang="ru-RU" sz="2800" dirty="0" smtClean="0"/>
              <a:t>3)  животные</a:t>
            </a:r>
          </a:p>
          <a:p>
            <a:pPr>
              <a:buNone/>
            </a:pPr>
            <a:r>
              <a:rPr lang="ru-RU" sz="2800" dirty="0" smtClean="0"/>
              <a:t>4)  человек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/>
          </a:p>
        </p:txBody>
      </p:sp>
      <p:sp>
        <p:nvSpPr>
          <p:cNvPr id="10" name="Овал 9"/>
          <p:cNvSpPr/>
          <p:nvPr/>
        </p:nvSpPr>
        <p:spPr>
          <a:xfrm>
            <a:off x="1214414" y="4500570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1</a:t>
            </a:r>
            <a:endParaRPr lang="ru-RU" sz="4400" dirty="0"/>
          </a:p>
        </p:txBody>
      </p:sp>
      <p:sp>
        <p:nvSpPr>
          <p:cNvPr id="11" name="Овал 10"/>
          <p:cNvSpPr/>
          <p:nvPr/>
        </p:nvSpPr>
        <p:spPr>
          <a:xfrm>
            <a:off x="3071802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2</a:t>
            </a:r>
            <a:endParaRPr lang="ru-RU" sz="4400" dirty="0"/>
          </a:p>
        </p:txBody>
      </p:sp>
      <p:sp>
        <p:nvSpPr>
          <p:cNvPr id="12" name="Овал 11"/>
          <p:cNvSpPr/>
          <p:nvPr/>
        </p:nvSpPr>
        <p:spPr>
          <a:xfrm>
            <a:off x="5072066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3</a:t>
            </a:r>
            <a:endParaRPr lang="ru-RU" sz="4400" dirty="0"/>
          </a:p>
        </p:txBody>
      </p:sp>
      <p:sp>
        <p:nvSpPr>
          <p:cNvPr id="14" name="Овал 13"/>
          <p:cNvSpPr/>
          <p:nvPr/>
        </p:nvSpPr>
        <p:spPr>
          <a:xfrm>
            <a:off x="6715140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4</a:t>
            </a:r>
            <a:endParaRPr lang="ru-RU" sz="4400" dirty="0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572396" y="6000768"/>
            <a:ext cx="785818" cy="500066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1813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1" y="0"/>
            <a:chExt cx="9144513" cy="6858000"/>
          </a:xfrm>
        </p:grpSpPr>
        <p:pic>
          <p:nvPicPr>
            <p:cNvPr id="5125" name="Picture 5" descr="C:\Documents and Settings\Admin\Рабочий стол\фон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1" y="0"/>
              <a:ext cx="9144513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 descr="C:\Documents and Settings\Admin\Рабочий стол\Без имени-2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286644" y="142852"/>
              <a:ext cx="1725948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85728"/>
            <a:ext cx="7300906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 какой природной зоне существует следующая взаимосвязь: </a:t>
            </a:r>
            <a:b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ягель       олень</a:t>
            </a:r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волк</a:t>
            </a:r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2428860" y="1785926"/>
            <a:ext cx="2786082" cy="192882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smtClean="0"/>
              <a:t>1)  зона лесов</a:t>
            </a:r>
          </a:p>
          <a:p>
            <a:pPr>
              <a:buNone/>
            </a:pPr>
            <a:r>
              <a:rPr lang="ru-RU" sz="2800" dirty="0" smtClean="0"/>
              <a:t>2)  тундра</a:t>
            </a:r>
          </a:p>
          <a:p>
            <a:pPr>
              <a:buNone/>
            </a:pPr>
            <a:r>
              <a:rPr lang="ru-RU" sz="2800" dirty="0" smtClean="0"/>
              <a:t>3)  степь</a:t>
            </a:r>
          </a:p>
          <a:p>
            <a:pPr>
              <a:buNone/>
            </a:pPr>
            <a:r>
              <a:rPr lang="ru-RU" sz="2800" dirty="0" smtClean="0"/>
              <a:t>4)  пустыня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sp>
        <p:nvSpPr>
          <p:cNvPr id="10" name="Овал 9"/>
          <p:cNvSpPr/>
          <p:nvPr/>
        </p:nvSpPr>
        <p:spPr>
          <a:xfrm>
            <a:off x="1214414" y="4500570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1</a:t>
            </a:r>
            <a:endParaRPr lang="ru-RU" sz="4400" dirty="0"/>
          </a:p>
        </p:txBody>
      </p:sp>
      <p:sp>
        <p:nvSpPr>
          <p:cNvPr id="11" name="Овал 10"/>
          <p:cNvSpPr/>
          <p:nvPr/>
        </p:nvSpPr>
        <p:spPr>
          <a:xfrm>
            <a:off x="3071802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2</a:t>
            </a:r>
            <a:endParaRPr lang="ru-RU" sz="4400" dirty="0"/>
          </a:p>
        </p:txBody>
      </p:sp>
      <p:sp>
        <p:nvSpPr>
          <p:cNvPr id="12" name="Овал 11"/>
          <p:cNvSpPr/>
          <p:nvPr/>
        </p:nvSpPr>
        <p:spPr>
          <a:xfrm>
            <a:off x="5072066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3</a:t>
            </a:r>
            <a:endParaRPr lang="ru-RU" sz="4400" dirty="0"/>
          </a:p>
        </p:txBody>
      </p:sp>
      <p:sp>
        <p:nvSpPr>
          <p:cNvPr id="14" name="Овал 13"/>
          <p:cNvSpPr/>
          <p:nvPr/>
        </p:nvSpPr>
        <p:spPr>
          <a:xfrm>
            <a:off x="6715140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4</a:t>
            </a:r>
            <a:endParaRPr lang="ru-RU" sz="4400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4714876" y="128586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3286116" y="128586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572396" y="6000768"/>
            <a:ext cx="785818" cy="500066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1813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1" y="0"/>
            <a:chExt cx="9144513" cy="6858000"/>
          </a:xfrm>
        </p:grpSpPr>
        <p:pic>
          <p:nvPicPr>
            <p:cNvPr id="5125" name="Picture 5" descr="C:\Documents and Settings\Admin\Рабочий стол\фон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1" y="0"/>
              <a:ext cx="9144513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 descr="C:\Documents and Settings\Admin\Рабочий стол\Без имени-2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286644" y="142852"/>
              <a:ext cx="1725948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85728"/>
            <a:ext cx="7300906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Как должен вести себя пешеход, находящийся на середине улицы, при появлении автомобиля?</a:t>
            </a:r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1571604" y="1571612"/>
            <a:ext cx="6072230" cy="24717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1)  бежать вперёд</a:t>
            </a:r>
          </a:p>
          <a:p>
            <a:pPr>
              <a:buNone/>
            </a:pPr>
            <a:r>
              <a:rPr lang="ru-RU" sz="2800" dirty="0" smtClean="0"/>
              <a:t>2)  бежать назад</a:t>
            </a:r>
          </a:p>
          <a:p>
            <a:pPr>
              <a:buNone/>
            </a:pPr>
            <a:r>
              <a:rPr lang="ru-RU" sz="2800" dirty="0" smtClean="0"/>
              <a:t>3)  звать на помощь милиционера</a:t>
            </a:r>
          </a:p>
          <a:p>
            <a:pPr>
              <a:buNone/>
            </a:pPr>
            <a:r>
              <a:rPr lang="ru-RU" sz="2800" dirty="0" smtClean="0"/>
              <a:t>4)  стоять на середине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sp>
        <p:nvSpPr>
          <p:cNvPr id="10" name="Овал 9"/>
          <p:cNvSpPr/>
          <p:nvPr/>
        </p:nvSpPr>
        <p:spPr>
          <a:xfrm>
            <a:off x="1214414" y="4500570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1</a:t>
            </a:r>
            <a:endParaRPr lang="ru-RU" sz="4400" dirty="0"/>
          </a:p>
        </p:txBody>
      </p:sp>
      <p:sp>
        <p:nvSpPr>
          <p:cNvPr id="11" name="Овал 10"/>
          <p:cNvSpPr/>
          <p:nvPr/>
        </p:nvSpPr>
        <p:spPr>
          <a:xfrm>
            <a:off x="3071802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2</a:t>
            </a:r>
            <a:endParaRPr lang="ru-RU" sz="4400" dirty="0"/>
          </a:p>
        </p:txBody>
      </p:sp>
      <p:sp>
        <p:nvSpPr>
          <p:cNvPr id="12" name="Овал 11"/>
          <p:cNvSpPr/>
          <p:nvPr/>
        </p:nvSpPr>
        <p:spPr>
          <a:xfrm>
            <a:off x="5072066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3</a:t>
            </a:r>
            <a:endParaRPr lang="ru-RU" sz="4400" dirty="0"/>
          </a:p>
        </p:txBody>
      </p:sp>
      <p:sp>
        <p:nvSpPr>
          <p:cNvPr id="14" name="Овал 13"/>
          <p:cNvSpPr/>
          <p:nvPr/>
        </p:nvSpPr>
        <p:spPr>
          <a:xfrm>
            <a:off x="6715140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4</a:t>
            </a:r>
            <a:endParaRPr lang="ru-RU" sz="4400" dirty="0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572396" y="6000768"/>
            <a:ext cx="785818" cy="500066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1813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1" y="0"/>
            <a:chExt cx="9144513" cy="6858000"/>
          </a:xfrm>
        </p:grpSpPr>
        <p:pic>
          <p:nvPicPr>
            <p:cNvPr id="5125" name="Picture 5" descr="C:\Documents and Settings\Admin\Рабочий стол\фон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1" y="0"/>
              <a:ext cx="9144513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 descr="C:\Documents and Settings\Admin\Рабочий стол\Без имени-2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286644" y="142852"/>
              <a:ext cx="1725948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85728"/>
            <a:ext cx="7300906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Какую пищу надо употреблять, чтобы быть здоровым?</a:t>
            </a:r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1785918" y="1643050"/>
            <a:ext cx="6286544" cy="25431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1)   овощи и фрукты </a:t>
            </a:r>
          </a:p>
          <a:p>
            <a:pPr>
              <a:buNone/>
            </a:pPr>
            <a:r>
              <a:rPr lang="ru-RU" sz="2800" dirty="0" smtClean="0"/>
              <a:t>2)   мясные и рыбные продукты</a:t>
            </a:r>
          </a:p>
          <a:p>
            <a:pPr>
              <a:buNone/>
            </a:pPr>
            <a:r>
              <a:rPr lang="ru-RU" sz="2800" dirty="0" smtClean="0"/>
              <a:t>3)   сладости</a:t>
            </a:r>
          </a:p>
          <a:p>
            <a:pPr>
              <a:buNone/>
            </a:pPr>
            <a:r>
              <a:rPr lang="ru-RU" sz="2800" dirty="0" smtClean="0"/>
              <a:t>4)   пища должна быть разнообразной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sp>
        <p:nvSpPr>
          <p:cNvPr id="10" name="Овал 9"/>
          <p:cNvSpPr/>
          <p:nvPr/>
        </p:nvSpPr>
        <p:spPr>
          <a:xfrm>
            <a:off x="1214414" y="4500570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1</a:t>
            </a:r>
            <a:endParaRPr lang="ru-RU" sz="4400" dirty="0"/>
          </a:p>
        </p:txBody>
      </p:sp>
      <p:sp>
        <p:nvSpPr>
          <p:cNvPr id="11" name="Овал 10"/>
          <p:cNvSpPr/>
          <p:nvPr/>
        </p:nvSpPr>
        <p:spPr>
          <a:xfrm>
            <a:off x="3071802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2</a:t>
            </a:r>
            <a:endParaRPr lang="ru-RU" sz="4400" dirty="0"/>
          </a:p>
        </p:txBody>
      </p:sp>
      <p:sp>
        <p:nvSpPr>
          <p:cNvPr id="12" name="Овал 11"/>
          <p:cNvSpPr/>
          <p:nvPr/>
        </p:nvSpPr>
        <p:spPr>
          <a:xfrm>
            <a:off x="5072066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3</a:t>
            </a:r>
            <a:endParaRPr lang="ru-RU" sz="4400" dirty="0"/>
          </a:p>
        </p:txBody>
      </p:sp>
      <p:sp>
        <p:nvSpPr>
          <p:cNvPr id="14" name="Овал 13"/>
          <p:cNvSpPr/>
          <p:nvPr/>
        </p:nvSpPr>
        <p:spPr>
          <a:xfrm>
            <a:off x="6715140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4</a:t>
            </a:r>
            <a:endParaRPr lang="ru-RU" sz="4400" dirty="0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572396" y="6000768"/>
            <a:ext cx="785818" cy="500066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1813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1" y="0"/>
            <a:chExt cx="9144513" cy="6858000"/>
          </a:xfrm>
        </p:grpSpPr>
        <p:pic>
          <p:nvPicPr>
            <p:cNvPr id="5125" name="Picture 5" descr="C:\Documents and Settings\Admin\Рабочий стол\фон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1" y="0"/>
              <a:ext cx="9144513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 descr="C:\Documents and Settings\Admin\Рабочий стол\Без имени-2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286644" y="142852"/>
              <a:ext cx="1725948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85728"/>
            <a:ext cx="7300906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Из каких полезных ископаемых получают металл?</a:t>
            </a:r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2500298" y="1600201"/>
            <a:ext cx="3071834" cy="161448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dirty="0" smtClean="0"/>
              <a:t>1)  из гранита</a:t>
            </a:r>
          </a:p>
          <a:p>
            <a:pPr>
              <a:buNone/>
            </a:pPr>
            <a:r>
              <a:rPr lang="ru-RU" sz="2800" dirty="0" smtClean="0"/>
              <a:t>2)  из руды</a:t>
            </a:r>
          </a:p>
          <a:p>
            <a:pPr marL="457200" indent="-457200">
              <a:buAutoNum type="arabicParenR" startAt="3"/>
            </a:pPr>
            <a:r>
              <a:rPr lang="ru-RU" sz="2800" dirty="0" smtClean="0"/>
              <a:t>из </a:t>
            </a:r>
            <a:r>
              <a:rPr lang="ru-RU" sz="2800" dirty="0" smtClean="0"/>
              <a:t>угля</a:t>
            </a:r>
            <a:endParaRPr lang="en-US" sz="2800" dirty="0" smtClean="0"/>
          </a:p>
          <a:p>
            <a:pPr marL="457200" indent="-457200">
              <a:buNone/>
            </a:pPr>
            <a:r>
              <a:rPr lang="en-US" sz="2800" dirty="0" smtClean="0"/>
              <a:t> </a:t>
            </a:r>
            <a:r>
              <a:rPr lang="en-US" sz="2800" dirty="0" smtClean="0"/>
              <a:t>4)  </a:t>
            </a:r>
            <a:r>
              <a:rPr lang="ru-RU" sz="2800" dirty="0" smtClean="0"/>
              <a:t>из нефти</a:t>
            </a:r>
            <a:endParaRPr lang="ru-RU" sz="2800" dirty="0" smtClean="0"/>
          </a:p>
          <a:p>
            <a:pPr marL="457200" indent="-457200">
              <a:buAutoNum type="arabicParenR" startAt="3"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sp>
        <p:nvSpPr>
          <p:cNvPr id="10" name="Овал 9"/>
          <p:cNvSpPr/>
          <p:nvPr/>
        </p:nvSpPr>
        <p:spPr>
          <a:xfrm>
            <a:off x="1214414" y="4500570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1</a:t>
            </a:r>
            <a:endParaRPr lang="ru-RU" sz="4400" dirty="0"/>
          </a:p>
        </p:txBody>
      </p:sp>
      <p:sp>
        <p:nvSpPr>
          <p:cNvPr id="11" name="Овал 10"/>
          <p:cNvSpPr/>
          <p:nvPr/>
        </p:nvSpPr>
        <p:spPr>
          <a:xfrm>
            <a:off x="3071802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2</a:t>
            </a:r>
            <a:endParaRPr lang="ru-RU" sz="4400" dirty="0"/>
          </a:p>
        </p:txBody>
      </p:sp>
      <p:sp>
        <p:nvSpPr>
          <p:cNvPr id="12" name="Овал 11"/>
          <p:cNvSpPr/>
          <p:nvPr/>
        </p:nvSpPr>
        <p:spPr>
          <a:xfrm>
            <a:off x="6572264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4</a:t>
            </a:r>
            <a:endParaRPr lang="ru-RU" sz="4400" dirty="0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572396" y="6000768"/>
            <a:ext cx="785818" cy="500066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929190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3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1813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1" y="0"/>
            <a:chExt cx="9144513" cy="6858000"/>
          </a:xfrm>
        </p:grpSpPr>
        <p:pic>
          <p:nvPicPr>
            <p:cNvPr id="5125" name="Picture 5" descr="C:\Documents and Settings\Admin\Рабочий стол\фон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1" y="0"/>
              <a:ext cx="9144513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 descr="C:\Documents and Settings\Admin\Рабочий стол\Без имени-2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286644" y="142852"/>
              <a:ext cx="1725948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85728"/>
            <a:ext cx="7300906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Что относится к формам земной поверхности?</a:t>
            </a:r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2928926" y="1928802"/>
            <a:ext cx="3071834" cy="161448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>1)</a:t>
            </a:r>
            <a:r>
              <a:rPr lang="en-US" sz="2800" dirty="0" smtClean="0"/>
              <a:t> </a:t>
            </a:r>
            <a:r>
              <a:rPr lang="ru-RU" sz="2800" dirty="0" smtClean="0"/>
              <a:t>  равнина</a:t>
            </a:r>
          </a:p>
          <a:p>
            <a:pPr>
              <a:buNone/>
            </a:pPr>
            <a:r>
              <a:rPr lang="ru-RU" sz="2800" dirty="0" smtClean="0"/>
              <a:t>2)   высокий дом</a:t>
            </a:r>
          </a:p>
          <a:p>
            <a:pPr>
              <a:buNone/>
            </a:pPr>
            <a:r>
              <a:rPr lang="en-US" sz="2800" dirty="0" smtClean="0"/>
              <a:t>3)</a:t>
            </a:r>
            <a:r>
              <a:rPr lang="ru-RU" sz="2800" dirty="0" smtClean="0"/>
              <a:t>   поле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4)</a:t>
            </a:r>
            <a:r>
              <a:rPr lang="ru-RU" sz="2800" dirty="0" smtClean="0"/>
              <a:t>   луг</a:t>
            </a:r>
            <a:endParaRPr lang="ru-RU" sz="2800" dirty="0"/>
          </a:p>
        </p:txBody>
      </p:sp>
      <p:sp>
        <p:nvSpPr>
          <p:cNvPr id="10" name="Овал 9"/>
          <p:cNvSpPr/>
          <p:nvPr/>
        </p:nvSpPr>
        <p:spPr>
          <a:xfrm>
            <a:off x="1214414" y="4500570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1</a:t>
            </a:r>
            <a:endParaRPr lang="ru-RU" sz="4400" dirty="0"/>
          </a:p>
        </p:txBody>
      </p:sp>
      <p:sp>
        <p:nvSpPr>
          <p:cNvPr id="11" name="Овал 10"/>
          <p:cNvSpPr/>
          <p:nvPr/>
        </p:nvSpPr>
        <p:spPr>
          <a:xfrm>
            <a:off x="3071802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2</a:t>
            </a:r>
            <a:endParaRPr lang="ru-RU" sz="4400" dirty="0"/>
          </a:p>
        </p:txBody>
      </p:sp>
      <p:sp>
        <p:nvSpPr>
          <p:cNvPr id="12" name="Овал 11"/>
          <p:cNvSpPr/>
          <p:nvPr/>
        </p:nvSpPr>
        <p:spPr>
          <a:xfrm>
            <a:off x="4786314" y="4500570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3</a:t>
            </a:r>
            <a:endParaRPr lang="ru-RU" sz="4400" dirty="0"/>
          </a:p>
        </p:txBody>
      </p:sp>
      <p:sp>
        <p:nvSpPr>
          <p:cNvPr id="13" name="Овал 12"/>
          <p:cNvSpPr/>
          <p:nvPr/>
        </p:nvSpPr>
        <p:spPr>
          <a:xfrm>
            <a:off x="6357950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4</a:t>
            </a:r>
            <a:endParaRPr lang="ru-RU" sz="4400" dirty="0"/>
          </a:p>
        </p:txBody>
      </p:sp>
      <p:sp>
        <p:nvSpPr>
          <p:cNvPr id="15" name="Управляющая кнопка: в конец 14">
            <a:hlinkClick r:id="rId6" action="ppaction://hlinksldjump" highlightClick="1"/>
          </p:cNvPr>
          <p:cNvSpPr/>
          <p:nvPr/>
        </p:nvSpPr>
        <p:spPr>
          <a:xfrm>
            <a:off x="7858148" y="5857892"/>
            <a:ext cx="899540" cy="685226"/>
          </a:xfrm>
          <a:prstGeom prst="actionButtonEn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1813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1" y="0"/>
            <a:chExt cx="9144513" cy="6858000"/>
          </a:xfrm>
        </p:grpSpPr>
        <p:pic>
          <p:nvPicPr>
            <p:cNvPr id="5125" name="Picture 5" descr="C:\Documents and Settings\Admin\Рабочий стол\фон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1" y="0"/>
              <a:ext cx="9144513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 descr="C:\Documents and Settings\Admin\Рабочий стол\Без имени-2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286644" y="142852"/>
              <a:ext cx="1725948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85728"/>
            <a:ext cx="7300906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Почему нужно изучать окружающий мир?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1071538" y="1571612"/>
            <a:ext cx="6829444" cy="26860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dirty="0" smtClean="0"/>
              <a:t>1) Чтобы приносить радость родителям</a:t>
            </a:r>
          </a:p>
          <a:p>
            <a:pPr>
              <a:buNone/>
            </a:pPr>
            <a:r>
              <a:rPr lang="ru-RU" sz="2600" dirty="0" smtClean="0"/>
              <a:t>2) Чтобы хорошо учиться</a:t>
            </a:r>
          </a:p>
          <a:p>
            <a:pPr>
              <a:buNone/>
            </a:pPr>
            <a:r>
              <a:rPr lang="ru-RU" sz="2600" dirty="0" smtClean="0"/>
              <a:t>3) Чтобы знать, как правильно использовать природу и охранять её</a:t>
            </a:r>
          </a:p>
          <a:p>
            <a:pPr>
              <a:buNone/>
            </a:pPr>
            <a:r>
              <a:rPr lang="ru-RU" sz="2600" dirty="0" smtClean="0"/>
              <a:t>4) Чтобы не потеряться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sp>
        <p:nvSpPr>
          <p:cNvPr id="10" name="Овал 9"/>
          <p:cNvSpPr/>
          <p:nvPr/>
        </p:nvSpPr>
        <p:spPr>
          <a:xfrm>
            <a:off x="1214414" y="4500570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1</a:t>
            </a:r>
            <a:endParaRPr lang="ru-RU" sz="4400" dirty="0"/>
          </a:p>
        </p:txBody>
      </p:sp>
      <p:sp>
        <p:nvSpPr>
          <p:cNvPr id="11" name="Овал 10"/>
          <p:cNvSpPr/>
          <p:nvPr/>
        </p:nvSpPr>
        <p:spPr>
          <a:xfrm>
            <a:off x="3071802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2</a:t>
            </a:r>
            <a:endParaRPr lang="ru-RU" sz="4400" dirty="0"/>
          </a:p>
        </p:txBody>
      </p:sp>
      <p:sp>
        <p:nvSpPr>
          <p:cNvPr id="12" name="Овал 11"/>
          <p:cNvSpPr/>
          <p:nvPr/>
        </p:nvSpPr>
        <p:spPr>
          <a:xfrm>
            <a:off x="5072066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3</a:t>
            </a:r>
            <a:endParaRPr lang="ru-RU" sz="4400" dirty="0"/>
          </a:p>
        </p:txBody>
      </p:sp>
      <p:sp>
        <p:nvSpPr>
          <p:cNvPr id="14" name="Овал 13"/>
          <p:cNvSpPr/>
          <p:nvPr/>
        </p:nvSpPr>
        <p:spPr>
          <a:xfrm>
            <a:off x="6715140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4</a:t>
            </a:r>
            <a:endParaRPr lang="ru-RU" sz="4400" dirty="0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572396" y="6000768"/>
            <a:ext cx="785818" cy="500066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40E0E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1" y="0"/>
            <a:chExt cx="9144513" cy="6858000"/>
          </a:xfrm>
        </p:grpSpPr>
        <p:pic>
          <p:nvPicPr>
            <p:cNvPr id="5125" name="Picture 5" descr="C:\Documents and Settings\Admin\Рабочий стол\фон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1" y="0"/>
              <a:ext cx="9144513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 descr="C:\Documents and Settings\Admin\Рабочий стол\Без имени-2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286644" y="142852"/>
              <a:ext cx="1725948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285728"/>
            <a:ext cx="7300906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Выбери верное продолжение утверждения:</a:t>
            </a:r>
            <a:b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 телам живой природы относятся … </a:t>
            </a:r>
            <a:endParaRPr lang="ru-RU" sz="2800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785786" y="1785926"/>
            <a:ext cx="7472386" cy="26146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dirty="0" smtClean="0"/>
              <a:t>1) деревья, дождь, снег, животные , человек</a:t>
            </a:r>
          </a:p>
          <a:p>
            <a:pPr>
              <a:buNone/>
            </a:pPr>
            <a:r>
              <a:rPr lang="ru-RU" sz="2600" dirty="0" smtClean="0"/>
              <a:t>2) птицы, почва, машина, человек, роса</a:t>
            </a:r>
          </a:p>
          <a:p>
            <a:pPr>
              <a:buNone/>
            </a:pPr>
            <a:r>
              <a:rPr lang="ru-RU" sz="2600" dirty="0" smtClean="0"/>
              <a:t>3) кустарники, насекомые, человек, рыбы, звери</a:t>
            </a:r>
          </a:p>
          <a:p>
            <a:pPr>
              <a:buNone/>
            </a:pPr>
            <a:r>
              <a:rPr lang="ru-RU" sz="2600" dirty="0" smtClean="0"/>
              <a:t>4) цветы, дома, песок, птицы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sp>
        <p:nvSpPr>
          <p:cNvPr id="10" name="Овал 9"/>
          <p:cNvSpPr/>
          <p:nvPr/>
        </p:nvSpPr>
        <p:spPr>
          <a:xfrm>
            <a:off x="1214414" y="4500570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1</a:t>
            </a:r>
            <a:endParaRPr lang="ru-RU" sz="4400" dirty="0"/>
          </a:p>
        </p:txBody>
      </p:sp>
      <p:sp>
        <p:nvSpPr>
          <p:cNvPr id="11" name="Овал 10"/>
          <p:cNvSpPr/>
          <p:nvPr/>
        </p:nvSpPr>
        <p:spPr>
          <a:xfrm>
            <a:off x="3071802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2</a:t>
            </a:r>
            <a:endParaRPr lang="ru-RU" sz="4400" dirty="0"/>
          </a:p>
        </p:txBody>
      </p:sp>
      <p:sp>
        <p:nvSpPr>
          <p:cNvPr id="12" name="Овал 11"/>
          <p:cNvSpPr/>
          <p:nvPr/>
        </p:nvSpPr>
        <p:spPr>
          <a:xfrm>
            <a:off x="5072066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3</a:t>
            </a:r>
            <a:endParaRPr lang="ru-RU" sz="4400" dirty="0"/>
          </a:p>
        </p:txBody>
      </p:sp>
      <p:sp>
        <p:nvSpPr>
          <p:cNvPr id="14" name="Овал 13"/>
          <p:cNvSpPr/>
          <p:nvPr/>
        </p:nvSpPr>
        <p:spPr>
          <a:xfrm>
            <a:off x="6715140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4</a:t>
            </a:r>
            <a:endParaRPr lang="ru-RU" sz="4400" dirty="0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572396" y="6000768"/>
            <a:ext cx="785818" cy="500066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31D1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1" y="0"/>
            <a:chExt cx="9144513" cy="6858000"/>
          </a:xfrm>
        </p:grpSpPr>
        <p:pic>
          <p:nvPicPr>
            <p:cNvPr id="5125" name="Picture 5" descr="C:\Documents and Settings\Admin\Рабочий стол\фон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1" y="0"/>
              <a:ext cx="9144513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 descr="C:\Documents and Settings\Admin\Рабочий стол\Без имени-2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286644" y="142852"/>
              <a:ext cx="1725948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85728"/>
            <a:ext cx="7300906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 каком из ответов перечислены только органы пищеварения?</a:t>
            </a:r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1285852" y="1785926"/>
            <a:ext cx="7043758" cy="25431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1) рот, пищевод, желудок, кишечник</a:t>
            </a:r>
          </a:p>
          <a:p>
            <a:pPr>
              <a:buNone/>
            </a:pPr>
            <a:r>
              <a:rPr lang="ru-RU" sz="2800" dirty="0" smtClean="0"/>
              <a:t>2) желудок, кровеносные сосуды, язык, кожа</a:t>
            </a:r>
          </a:p>
          <a:p>
            <a:pPr>
              <a:buNone/>
            </a:pPr>
            <a:r>
              <a:rPr lang="ru-RU" sz="2800" dirty="0" smtClean="0"/>
              <a:t>3) сердце, лёгкие, кишечник, нос</a:t>
            </a:r>
          </a:p>
          <a:p>
            <a:pPr>
              <a:buNone/>
            </a:pPr>
            <a:r>
              <a:rPr lang="ru-RU" sz="2800" dirty="0" smtClean="0"/>
              <a:t>4) скелет, глаза, пищевод, печень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/>
          </a:p>
        </p:txBody>
      </p:sp>
      <p:sp>
        <p:nvSpPr>
          <p:cNvPr id="10" name="Овал 9"/>
          <p:cNvSpPr/>
          <p:nvPr/>
        </p:nvSpPr>
        <p:spPr>
          <a:xfrm>
            <a:off x="1214414" y="4500570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1</a:t>
            </a:r>
            <a:endParaRPr lang="ru-RU" sz="4400" dirty="0"/>
          </a:p>
        </p:txBody>
      </p:sp>
      <p:sp>
        <p:nvSpPr>
          <p:cNvPr id="11" name="Овал 10"/>
          <p:cNvSpPr/>
          <p:nvPr/>
        </p:nvSpPr>
        <p:spPr>
          <a:xfrm>
            <a:off x="3071802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2</a:t>
            </a:r>
            <a:endParaRPr lang="ru-RU" sz="4400" dirty="0"/>
          </a:p>
        </p:txBody>
      </p:sp>
      <p:sp>
        <p:nvSpPr>
          <p:cNvPr id="12" name="Овал 11"/>
          <p:cNvSpPr/>
          <p:nvPr/>
        </p:nvSpPr>
        <p:spPr>
          <a:xfrm>
            <a:off x="5072066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3</a:t>
            </a:r>
            <a:endParaRPr lang="ru-RU" sz="4400" dirty="0"/>
          </a:p>
        </p:txBody>
      </p:sp>
      <p:sp>
        <p:nvSpPr>
          <p:cNvPr id="14" name="Овал 13"/>
          <p:cNvSpPr/>
          <p:nvPr/>
        </p:nvSpPr>
        <p:spPr>
          <a:xfrm>
            <a:off x="6715140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4</a:t>
            </a:r>
            <a:endParaRPr lang="ru-RU" sz="4400" dirty="0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572396" y="6000768"/>
            <a:ext cx="785818" cy="500066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1813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1" y="0"/>
            <a:chExt cx="9144513" cy="6858000"/>
          </a:xfrm>
        </p:grpSpPr>
        <p:pic>
          <p:nvPicPr>
            <p:cNvPr id="5125" name="Picture 5" descr="C:\Documents and Settings\Admin\Рабочий стол\фон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1" y="0"/>
              <a:ext cx="9144513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 descr="C:\Documents and Settings\Admin\Рабочий стол\Без имени-2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286644" y="142852"/>
              <a:ext cx="1725948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85728"/>
            <a:ext cx="7300906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Какое свойство льда проявляется при разрушении горных пород?</a:t>
            </a:r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928662" y="1643050"/>
            <a:ext cx="7329510" cy="2614618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ru-RU" sz="2800" dirty="0" smtClean="0"/>
              <a:t>хрупкость</a:t>
            </a:r>
          </a:p>
          <a:p>
            <a:pPr marL="457200" indent="-457200">
              <a:buAutoNum type="arabicParenR"/>
            </a:pPr>
            <a:r>
              <a:rPr lang="ru-RU" sz="2800" dirty="0" smtClean="0"/>
              <a:t>под  действием тепла превращается в воду</a:t>
            </a:r>
          </a:p>
          <a:p>
            <a:pPr marL="457200" indent="-457200">
              <a:buNone/>
            </a:pPr>
            <a:r>
              <a:rPr lang="en-US" sz="2800" dirty="0" smtClean="0"/>
              <a:t>3)  </a:t>
            </a:r>
            <a:r>
              <a:rPr lang="ru-RU" sz="2800" dirty="0" smtClean="0"/>
              <a:t>расширяется </a:t>
            </a:r>
            <a:r>
              <a:rPr lang="ru-RU" sz="2800" dirty="0" smtClean="0"/>
              <a:t>при температуре  </a:t>
            </a:r>
            <a:r>
              <a:rPr lang="en-US" sz="2800" dirty="0" smtClean="0"/>
              <a:t>-</a:t>
            </a:r>
            <a:r>
              <a:rPr lang="ru-RU" sz="2800" dirty="0" smtClean="0"/>
              <a:t> </a:t>
            </a:r>
            <a:r>
              <a:rPr lang="en-US" sz="2800" dirty="0" smtClean="0"/>
              <a:t>4</a:t>
            </a:r>
            <a:r>
              <a:rPr lang="ru-RU" sz="2800" baseline="30000" dirty="0" smtClean="0"/>
              <a:t>0</a:t>
            </a:r>
            <a:r>
              <a:rPr lang="en-US" sz="2800" baseline="30000" dirty="0" smtClean="0"/>
              <a:t> </a:t>
            </a:r>
            <a:r>
              <a:rPr lang="ru-RU" sz="2800" dirty="0" smtClean="0"/>
              <a:t>С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4)   прозрачность</a:t>
            </a:r>
          </a:p>
          <a:p>
            <a:pPr>
              <a:buNone/>
            </a:pPr>
            <a:endParaRPr lang="ru-RU" sz="2400" dirty="0"/>
          </a:p>
        </p:txBody>
      </p:sp>
      <p:sp>
        <p:nvSpPr>
          <p:cNvPr id="10" name="Овал 9"/>
          <p:cNvSpPr/>
          <p:nvPr/>
        </p:nvSpPr>
        <p:spPr>
          <a:xfrm>
            <a:off x="1214414" y="4500570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1</a:t>
            </a:r>
            <a:endParaRPr lang="ru-RU" sz="4400" dirty="0"/>
          </a:p>
        </p:txBody>
      </p:sp>
      <p:sp>
        <p:nvSpPr>
          <p:cNvPr id="11" name="Овал 10"/>
          <p:cNvSpPr/>
          <p:nvPr/>
        </p:nvSpPr>
        <p:spPr>
          <a:xfrm>
            <a:off x="3071802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2</a:t>
            </a:r>
            <a:endParaRPr lang="ru-RU" sz="4400" dirty="0"/>
          </a:p>
        </p:txBody>
      </p:sp>
      <p:sp>
        <p:nvSpPr>
          <p:cNvPr id="12" name="Овал 11"/>
          <p:cNvSpPr/>
          <p:nvPr/>
        </p:nvSpPr>
        <p:spPr>
          <a:xfrm>
            <a:off x="5072066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3</a:t>
            </a:r>
            <a:endParaRPr lang="ru-RU" sz="4400" dirty="0"/>
          </a:p>
        </p:txBody>
      </p:sp>
      <p:sp>
        <p:nvSpPr>
          <p:cNvPr id="14" name="Овал 13"/>
          <p:cNvSpPr/>
          <p:nvPr/>
        </p:nvSpPr>
        <p:spPr>
          <a:xfrm>
            <a:off x="6715140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4</a:t>
            </a:r>
            <a:endParaRPr lang="ru-RU" sz="4400" dirty="0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572396" y="6000768"/>
            <a:ext cx="785818" cy="500066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1813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1" y="0"/>
            <a:chExt cx="9144513" cy="6858000"/>
          </a:xfrm>
        </p:grpSpPr>
        <p:pic>
          <p:nvPicPr>
            <p:cNvPr id="5125" name="Picture 5" descr="C:\Documents and Settings\Admin\Рабочий стол\фон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1" y="0"/>
              <a:ext cx="9144513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 descr="C:\Documents and Settings\Admin\Рабочий стол\Без имени-2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286644" y="142852"/>
              <a:ext cx="1725948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85728"/>
            <a:ext cx="7300906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Какие из морей есть на карте России?</a:t>
            </a:r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2214546" y="1643050"/>
            <a:ext cx="3757610" cy="26146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1)  Красное, Чёрное</a:t>
            </a:r>
          </a:p>
          <a:p>
            <a:pPr>
              <a:buNone/>
            </a:pPr>
            <a:r>
              <a:rPr lang="ru-RU" sz="2800" dirty="0" smtClean="0"/>
              <a:t>2)  Чёрное, Белое</a:t>
            </a:r>
          </a:p>
          <a:p>
            <a:pPr>
              <a:buNone/>
            </a:pPr>
            <a:r>
              <a:rPr lang="ru-RU" sz="2800" dirty="0" smtClean="0"/>
              <a:t>3)  Жёлтое, Синее</a:t>
            </a:r>
          </a:p>
          <a:p>
            <a:pPr>
              <a:buNone/>
            </a:pPr>
            <a:r>
              <a:rPr lang="ru-RU" sz="2800" dirty="0" smtClean="0"/>
              <a:t>4)  Белое, </a:t>
            </a:r>
            <a:r>
              <a:rPr lang="ru-RU" sz="2800" dirty="0" err="1" smtClean="0"/>
              <a:t>Голубое</a:t>
            </a: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/>
          </a:p>
        </p:txBody>
      </p:sp>
      <p:sp>
        <p:nvSpPr>
          <p:cNvPr id="10" name="Овал 9"/>
          <p:cNvSpPr/>
          <p:nvPr/>
        </p:nvSpPr>
        <p:spPr>
          <a:xfrm>
            <a:off x="1214414" y="4500570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1</a:t>
            </a:r>
            <a:endParaRPr lang="ru-RU" sz="4400" dirty="0"/>
          </a:p>
        </p:txBody>
      </p:sp>
      <p:sp>
        <p:nvSpPr>
          <p:cNvPr id="11" name="Овал 10"/>
          <p:cNvSpPr/>
          <p:nvPr/>
        </p:nvSpPr>
        <p:spPr>
          <a:xfrm>
            <a:off x="3071802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2</a:t>
            </a:r>
            <a:endParaRPr lang="ru-RU" sz="4400" dirty="0"/>
          </a:p>
        </p:txBody>
      </p:sp>
      <p:sp>
        <p:nvSpPr>
          <p:cNvPr id="12" name="Овал 11"/>
          <p:cNvSpPr/>
          <p:nvPr/>
        </p:nvSpPr>
        <p:spPr>
          <a:xfrm>
            <a:off x="5072066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3</a:t>
            </a:r>
            <a:endParaRPr lang="ru-RU" sz="4400" dirty="0"/>
          </a:p>
        </p:txBody>
      </p:sp>
      <p:sp>
        <p:nvSpPr>
          <p:cNvPr id="14" name="Овал 13"/>
          <p:cNvSpPr/>
          <p:nvPr/>
        </p:nvSpPr>
        <p:spPr>
          <a:xfrm>
            <a:off x="6715140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4</a:t>
            </a:r>
            <a:endParaRPr lang="ru-RU" sz="4400" dirty="0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572396" y="6000768"/>
            <a:ext cx="785818" cy="500066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1813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1" y="0"/>
            <a:chExt cx="9144513" cy="6858000"/>
          </a:xfrm>
        </p:grpSpPr>
        <p:pic>
          <p:nvPicPr>
            <p:cNvPr id="5125" name="Picture 5" descr="C:\Documents and Settings\Admin\Рабочий стол\фон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1" y="0"/>
              <a:ext cx="9144513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 descr="C:\Documents and Settings\Admin\Рабочий стол\Без имени-2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286644" y="142852"/>
              <a:ext cx="1725948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85728"/>
            <a:ext cx="7300906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Что позволяет кузнечику спасаться от врагов на лугу?</a:t>
            </a:r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857224" y="1643050"/>
            <a:ext cx="8043890" cy="24717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1)  Он выделяет едкую жидкость.</a:t>
            </a:r>
          </a:p>
          <a:p>
            <a:pPr>
              <a:buNone/>
            </a:pPr>
            <a:r>
              <a:rPr lang="ru-RU" sz="2800" dirty="0" smtClean="0"/>
              <a:t>2)  У него есть жало.</a:t>
            </a:r>
          </a:p>
          <a:p>
            <a:pPr>
              <a:buNone/>
            </a:pPr>
            <a:r>
              <a:rPr lang="ru-RU" sz="2800" dirty="0" smtClean="0"/>
              <a:t>3)  Его тело окрашено под цвет травы.</a:t>
            </a:r>
          </a:p>
          <a:p>
            <a:pPr>
              <a:buNone/>
            </a:pPr>
            <a:r>
              <a:rPr lang="ru-RU" sz="2800" dirty="0" smtClean="0"/>
              <a:t>4)  Его тело по форме напоминает листья растений.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/>
          </a:p>
        </p:txBody>
      </p:sp>
      <p:sp>
        <p:nvSpPr>
          <p:cNvPr id="10" name="Овал 9"/>
          <p:cNvSpPr/>
          <p:nvPr/>
        </p:nvSpPr>
        <p:spPr>
          <a:xfrm>
            <a:off x="1214414" y="4500570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1</a:t>
            </a:r>
            <a:endParaRPr lang="ru-RU" sz="4400" dirty="0"/>
          </a:p>
        </p:txBody>
      </p:sp>
      <p:sp>
        <p:nvSpPr>
          <p:cNvPr id="11" name="Овал 10"/>
          <p:cNvSpPr/>
          <p:nvPr/>
        </p:nvSpPr>
        <p:spPr>
          <a:xfrm>
            <a:off x="3071802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2</a:t>
            </a:r>
            <a:endParaRPr lang="ru-RU" sz="4400" dirty="0"/>
          </a:p>
        </p:txBody>
      </p:sp>
      <p:sp>
        <p:nvSpPr>
          <p:cNvPr id="12" name="Овал 11"/>
          <p:cNvSpPr/>
          <p:nvPr/>
        </p:nvSpPr>
        <p:spPr>
          <a:xfrm>
            <a:off x="5072066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3</a:t>
            </a:r>
            <a:endParaRPr lang="ru-RU" sz="4400" dirty="0"/>
          </a:p>
        </p:txBody>
      </p:sp>
      <p:sp>
        <p:nvSpPr>
          <p:cNvPr id="14" name="Овал 13"/>
          <p:cNvSpPr/>
          <p:nvPr/>
        </p:nvSpPr>
        <p:spPr>
          <a:xfrm>
            <a:off x="6715140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4</a:t>
            </a:r>
            <a:endParaRPr lang="ru-RU" sz="4400" dirty="0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572396" y="6000768"/>
            <a:ext cx="785818" cy="500066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1813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1" y="0"/>
            <a:chExt cx="9144513" cy="6858000"/>
          </a:xfrm>
        </p:grpSpPr>
        <p:pic>
          <p:nvPicPr>
            <p:cNvPr id="5125" name="Picture 5" descr="C:\Documents and Settings\Admin\Рабочий стол\фон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1" y="0"/>
              <a:ext cx="9144513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 descr="C:\Documents and Settings\Admin\Рабочий стол\Без имени-2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286644" y="142852"/>
              <a:ext cx="1725948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85728"/>
            <a:ext cx="7300906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Если ты встретился с незнакомым человеком у лифта , ты должен:</a:t>
            </a:r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1571604" y="1643050"/>
            <a:ext cx="6972320" cy="24717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1)  вызвать милицию</a:t>
            </a:r>
          </a:p>
          <a:p>
            <a:pPr>
              <a:buNone/>
            </a:pPr>
            <a:r>
              <a:rPr lang="ru-RU" sz="2800" dirty="0" smtClean="0"/>
              <a:t>2)  позвать на помощь</a:t>
            </a:r>
          </a:p>
          <a:p>
            <a:pPr>
              <a:buNone/>
            </a:pPr>
            <a:r>
              <a:rPr lang="ru-RU" sz="2800" dirty="0" smtClean="0"/>
              <a:t>3)  не заходить в лифт и выйти из подъезда</a:t>
            </a:r>
          </a:p>
          <a:p>
            <a:pPr>
              <a:buNone/>
            </a:pPr>
            <a:r>
              <a:rPr lang="ru-RU" sz="2800" dirty="0" smtClean="0"/>
              <a:t>4)  не  заходить в лифт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sp>
        <p:nvSpPr>
          <p:cNvPr id="10" name="Овал 9"/>
          <p:cNvSpPr/>
          <p:nvPr/>
        </p:nvSpPr>
        <p:spPr>
          <a:xfrm>
            <a:off x="1214414" y="4500570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1</a:t>
            </a:r>
            <a:endParaRPr lang="ru-RU" sz="4400" dirty="0"/>
          </a:p>
        </p:txBody>
      </p:sp>
      <p:sp>
        <p:nvSpPr>
          <p:cNvPr id="11" name="Овал 10"/>
          <p:cNvSpPr/>
          <p:nvPr/>
        </p:nvSpPr>
        <p:spPr>
          <a:xfrm>
            <a:off x="3071802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2</a:t>
            </a:r>
            <a:endParaRPr lang="ru-RU" sz="4400" dirty="0"/>
          </a:p>
        </p:txBody>
      </p:sp>
      <p:sp>
        <p:nvSpPr>
          <p:cNvPr id="12" name="Овал 11"/>
          <p:cNvSpPr/>
          <p:nvPr/>
        </p:nvSpPr>
        <p:spPr>
          <a:xfrm>
            <a:off x="5072066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3</a:t>
            </a:r>
            <a:endParaRPr lang="ru-RU" sz="4400" dirty="0"/>
          </a:p>
        </p:txBody>
      </p:sp>
      <p:sp>
        <p:nvSpPr>
          <p:cNvPr id="14" name="Овал 13"/>
          <p:cNvSpPr/>
          <p:nvPr/>
        </p:nvSpPr>
        <p:spPr>
          <a:xfrm>
            <a:off x="6715140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4</a:t>
            </a:r>
            <a:endParaRPr lang="ru-RU" sz="4400" dirty="0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572396" y="6000768"/>
            <a:ext cx="785818" cy="500066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1813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1" y="0"/>
            <a:chExt cx="9144513" cy="6858000"/>
          </a:xfrm>
        </p:grpSpPr>
        <p:pic>
          <p:nvPicPr>
            <p:cNvPr id="5125" name="Picture 5" descr="C:\Documents and Settings\Admin\Рабочий стол\фон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1" y="0"/>
              <a:ext cx="9144513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 descr="C:\Documents and Settings\Admin\Рабочий стол\Без имени-2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286644" y="142852"/>
              <a:ext cx="1725948" cy="185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85728"/>
            <a:ext cx="7300906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Это полезное ископаемое образуется из отмерших растений. Оно используется в виде топлива, в качестве удобрения.</a:t>
            </a:r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2571736" y="1643050"/>
            <a:ext cx="3757610" cy="21859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1)  торф</a:t>
            </a:r>
          </a:p>
          <a:p>
            <a:pPr>
              <a:buNone/>
            </a:pPr>
            <a:r>
              <a:rPr lang="ru-RU" sz="2800" dirty="0" smtClean="0"/>
              <a:t>2)  каменный уголь</a:t>
            </a:r>
          </a:p>
          <a:p>
            <a:pPr>
              <a:buNone/>
            </a:pPr>
            <a:r>
              <a:rPr lang="ru-RU" sz="2800" dirty="0" smtClean="0"/>
              <a:t>3)  нефть</a:t>
            </a:r>
          </a:p>
          <a:p>
            <a:pPr>
              <a:buNone/>
            </a:pPr>
            <a:r>
              <a:rPr lang="ru-RU" sz="2800" dirty="0" smtClean="0"/>
              <a:t>4)  известняк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sp>
        <p:nvSpPr>
          <p:cNvPr id="10" name="Овал 9"/>
          <p:cNvSpPr/>
          <p:nvPr/>
        </p:nvSpPr>
        <p:spPr>
          <a:xfrm>
            <a:off x="1214414" y="4500570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1</a:t>
            </a:r>
            <a:endParaRPr lang="ru-RU" sz="4400" dirty="0"/>
          </a:p>
        </p:txBody>
      </p:sp>
      <p:sp>
        <p:nvSpPr>
          <p:cNvPr id="11" name="Овал 10"/>
          <p:cNvSpPr/>
          <p:nvPr/>
        </p:nvSpPr>
        <p:spPr>
          <a:xfrm>
            <a:off x="3071802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2</a:t>
            </a:r>
            <a:endParaRPr lang="ru-RU" sz="4400" dirty="0"/>
          </a:p>
        </p:txBody>
      </p:sp>
      <p:sp>
        <p:nvSpPr>
          <p:cNvPr id="12" name="Овал 11"/>
          <p:cNvSpPr/>
          <p:nvPr/>
        </p:nvSpPr>
        <p:spPr>
          <a:xfrm>
            <a:off x="5072066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3</a:t>
            </a:r>
            <a:endParaRPr lang="ru-RU" sz="4400" dirty="0"/>
          </a:p>
        </p:txBody>
      </p:sp>
      <p:sp>
        <p:nvSpPr>
          <p:cNvPr id="14" name="Овал 13"/>
          <p:cNvSpPr/>
          <p:nvPr/>
        </p:nvSpPr>
        <p:spPr>
          <a:xfrm>
            <a:off x="6715140" y="4572008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4</a:t>
            </a:r>
            <a:endParaRPr lang="ru-RU" sz="4400" dirty="0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572396" y="6000768"/>
            <a:ext cx="785818" cy="500066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1813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573</Words>
  <PresentationFormat>Экран (4:3)</PresentationFormat>
  <Paragraphs>146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 Итоговый тест  по окружающему миру в начальной школе</vt:lpstr>
      <vt:lpstr>Почему нужно изучать окружающий мир?</vt:lpstr>
      <vt:lpstr>Выбери верное продолжение утверждения: К телам живой природы относятся … </vt:lpstr>
      <vt:lpstr>В каком из ответов перечислены только органы пищеварения?</vt:lpstr>
      <vt:lpstr>Какое свойство льда проявляется при разрушении горных пород?</vt:lpstr>
      <vt:lpstr>Какие из морей есть на карте России?</vt:lpstr>
      <vt:lpstr>Что позволяет кузнечику спасаться от врагов на лугу?</vt:lpstr>
      <vt:lpstr>Если ты встретился с незнакомым человеком у лифта , ты должен:</vt:lpstr>
      <vt:lpstr>Это полезное ископаемое образуется из отмерших растений. Оно используется в виде топлива, в качестве удобрения.</vt:lpstr>
      <vt:lpstr>Узкая и глубокая , с обрывистыми склонами долина; расселина в горах – это … </vt:lpstr>
      <vt:lpstr>Для чего наши предки носили обереги?</vt:lpstr>
      <vt:lpstr>Что НЕ относится к телам живой природы?</vt:lpstr>
      <vt:lpstr>В какой природной зоне существует следующая взаимосвязь:  ягель       олень        волк</vt:lpstr>
      <vt:lpstr>Как должен вести себя пешеход, находящийся на середине улицы, при появлении автомобиля?</vt:lpstr>
      <vt:lpstr>Какую пищу надо употреблять, чтобы быть здоровым?</vt:lpstr>
      <vt:lpstr>Из каких полезных ископаемых получают металл?</vt:lpstr>
      <vt:lpstr>Что относится к формам земной поверхности?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Итоговый тест  по окружающему миру в начальной школе</dc:title>
  <cp:lastModifiedBy>мой компьютер</cp:lastModifiedBy>
  <cp:revision>17</cp:revision>
  <dcterms:modified xsi:type="dcterms:W3CDTF">2012-04-08T16:44:53Z</dcterms:modified>
</cp:coreProperties>
</file>