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7" r:id="rId2"/>
  </p:sldMasterIdLst>
  <p:sldIdLst>
    <p:sldId id="267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9" r:id="rId12"/>
    <p:sldId id="278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>
                <a:solidFill>
                  <a:srgbClr val="775F55"/>
                </a:solidFill>
              </a:rPr>
              <a:pPr/>
              <a:t>16 января 2014 г.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775F55"/>
                </a:solidFill>
              </a:rPr>
              <a:t>Signature of Teacher</a:t>
            </a:r>
            <a:endParaRPr lang="ru-RU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6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>
                <a:solidFill>
                  <a:srgbClr val="DD8047"/>
                </a:solidFill>
              </a:rPr>
              <a:pPr/>
              <a:t>1/16/2014</a:t>
            </a:fld>
            <a:endParaRPr lang="en-US">
              <a:solidFill>
                <a:srgbClr val="DD8047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D804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2133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  <a:t>Формирование коммуникативных навыков у детей дошкольного возраста с ТНР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76200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автономное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«Центр развития ребенка детский – сад № 5 «Рябинка»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11560" y="477478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Учитель-логопед: </a:t>
            </a: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Кортусова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Г.В.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0" y="6248400"/>
            <a:ext cx="20574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 Салехард, 2013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348880"/>
            <a:ext cx="3672408" cy="324036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Детско-родительский клуб «Огонек»;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Участие в совместных мероприятиях;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Изготовление атрибутов и костюмов.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511925" cy="9365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indent="0" algn="ctr">
              <a:spcBef>
                <a:spcPts val="3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:\работа с родит.фото\DSC0409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8404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56992"/>
            <a:ext cx="7776864" cy="2736304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В процессе организации игр и совместных мероприятий с родителями у детей  развиваются организаторские умения и навыки, совершенствуются формы, виды и средства общения, складываются и осознаются непосредственные взаимоотношения детей друг с другом, приобретаются коммуникативные умения и навыки.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2" descr="C:\Users\user\Desktop\фото\P41000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3" r="2013"/>
          <a:stretch/>
        </p:blipFill>
        <p:spPr bwMode="auto">
          <a:xfrm>
            <a:off x="2267744" y="548680"/>
            <a:ext cx="4775867" cy="24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88640"/>
            <a:ext cx="7560840" cy="4017600"/>
          </a:xfrm>
        </p:spPr>
        <p:txBody>
          <a:bodyPr/>
          <a:lstStyle/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sz="4800" dirty="0"/>
          </a:p>
        </p:txBody>
      </p:sp>
      <p:pic>
        <p:nvPicPr>
          <p:cNvPr id="7170" name="Picture 2" descr="C:\Users\user\Desktop\Рабочие документы\Документы\Мои рисунки\картинки дети\д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888432" cy="2569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04664"/>
            <a:ext cx="7056784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spc="-10" dirty="0">
                <a:latin typeface="Times New Roman"/>
                <a:ea typeface="Times New Roman"/>
                <a:cs typeface="Times New Roman"/>
              </a:rPr>
              <a:t>“Ввести ребёнка в мир </a:t>
            </a:r>
            <a:r>
              <a:rPr lang="ru-RU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000" i="1" spc="-10" dirty="0" smtClean="0">
                <a:latin typeface="Times New Roman"/>
                <a:ea typeface="Times New Roman"/>
                <a:cs typeface="Times New Roman"/>
              </a:rPr>
              <a:t>человеческих </a:t>
            </a:r>
            <a:r>
              <a:rPr lang="ru-RU" sz="2000" i="1" spc="-10" dirty="0">
                <a:latin typeface="Times New Roman"/>
                <a:ea typeface="Times New Roman"/>
                <a:cs typeface="Times New Roman"/>
              </a:rPr>
              <a:t>отношений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spc="-10" dirty="0">
                <a:latin typeface="Times New Roman"/>
                <a:ea typeface="Times New Roman"/>
                <a:cs typeface="Times New Roman"/>
              </a:rPr>
              <a:t> — одна из важных </a:t>
            </a:r>
            <a:r>
              <a:rPr lang="ru-RU" sz="2000" i="1" spc="-10" dirty="0" smtClean="0">
                <a:latin typeface="Times New Roman"/>
                <a:ea typeface="Times New Roman"/>
                <a:cs typeface="Times New Roman"/>
              </a:rPr>
              <a:t>задач воспитания  </a:t>
            </a:r>
            <a:r>
              <a:rPr lang="ru-RU" sz="2000" i="1" spc="-10" dirty="0">
                <a:latin typeface="Times New Roman"/>
                <a:ea typeface="Times New Roman"/>
                <a:cs typeface="Times New Roman"/>
              </a:rPr>
              <a:t>личности  ребёнка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spc="-10" dirty="0">
                <a:latin typeface="Times New Roman"/>
                <a:ea typeface="Times New Roman"/>
                <a:cs typeface="Times New Roman"/>
              </a:rPr>
              <a:t>дошкольного  возраста</a:t>
            </a:r>
            <a:r>
              <a:rPr lang="ru-RU" sz="2000" i="1" spc="-10" dirty="0" smtClean="0">
                <a:latin typeface="Times New Roman"/>
                <a:ea typeface="Times New Roman"/>
                <a:cs typeface="Times New Roman"/>
              </a:rPr>
              <a:t>”</a:t>
            </a:r>
            <a:r>
              <a:rPr lang="ru-RU" sz="2000" spc="-10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</a:t>
            </a:r>
            <a:r>
              <a:rPr lang="ru-RU" spc="-10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600" spc="-10" dirty="0" err="1">
                <a:latin typeface="Times New Roman"/>
                <a:ea typeface="Times New Roman"/>
                <a:cs typeface="Times New Roman"/>
              </a:rPr>
              <a:t>В.А.Сухомлинский</a:t>
            </a:r>
            <a:r>
              <a:rPr lang="ru-RU" sz="1600" spc="-10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95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92888" cy="396570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эмоциональной и коммуникативной сферы ребенка в детском саду является основой успешной социализации будущих школьников, ведь отношения с другими людьми зарождаются и  наиболее интенсивно развиваются в дошкольном возрасте.</a:t>
            </a:r>
          </a:p>
          <a:p>
            <a:pPr marL="109728" indent="0" algn="just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620688"/>
            <a:ext cx="6408712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300"/>
              </a:spcBef>
              <a:buClr>
                <a:srgbClr val="A5AB81"/>
              </a:buClr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6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496944" cy="405341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учить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детей вступать в речевой контакт и активно в нем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участвовать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учить детей </a:t>
            </a:r>
            <a:r>
              <a:rPr lang="ru-RU" dirty="0">
                <a:solidFill>
                  <a:schemeClr val="tx1"/>
                </a:solidFill>
              </a:rPr>
              <a:t>сообщать, передавать информацию своему собеседнику в процессе межличностного </a:t>
            </a:r>
            <a:r>
              <a:rPr lang="ru-RU" dirty="0" smtClean="0">
                <a:solidFill>
                  <a:schemeClr val="tx1"/>
                </a:solidFill>
              </a:rPr>
              <a:t>взаимодействия;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активизировать речевую деятельность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развивать лексико-грамматические средства </a:t>
            </a:r>
            <a:r>
              <a:rPr lang="ru-RU" dirty="0">
                <a:solidFill>
                  <a:schemeClr val="tx1"/>
                </a:solidFill>
              </a:rPr>
              <a:t>языка;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развивать произносительную сторону речи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620688"/>
            <a:ext cx="6408712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300"/>
              </a:spcBef>
              <a:buClr>
                <a:srgbClr val="A5AB81"/>
              </a:buClr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59632" y="620688"/>
            <a:ext cx="6408712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300"/>
              </a:spcBef>
              <a:buClr>
                <a:srgbClr val="A5AB81"/>
              </a:buClr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Подвижные игры с текстом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3346704" cy="3960440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 игры способствуют приучению детей к соблюдению очередности реплик, к внимательному выслушиванию реплик своих партнеров. Но непроизвольно дети усваивают в игровом диалоге формы разных реплик и его правила</a:t>
            </a:r>
          </a:p>
        </p:txBody>
      </p:sp>
      <p:pic>
        <p:nvPicPr>
          <p:cNvPr id="9" name="Picture 2" descr="C:\Users\user\Desktop\фото\IMG_0356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19246" r="28761" b="4295"/>
          <a:stretch/>
        </p:blipFill>
        <p:spPr bwMode="auto">
          <a:xfrm>
            <a:off x="4572000" y="2420888"/>
            <a:ext cx="379772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indent="0" algn="ctr">
              <a:spcBef>
                <a:spcPts val="3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Словесные игры</a:t>
            </a:r>
            <a:r>
              <a:rPr lang="ru-RU" sz="32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220072" y="1772816"/>
            <a:ext cx="3600400" cy="4248472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ают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богатый материал для развития диалогической речи. Непритязательна по содержанию игра «Садовник», но она дает возможность воспитывать внимательность к репликам партнеров по игре, чтобы вовремя вступить в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игру.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фото\P410006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6" t="21583" r="73" b="-1"/>
          <a:stretch/>
        </p:blipFill>
        <p:spPr bwMode="auto">
          <a:xfrm>
            <a:off x="395536" y="2492896"/>
            <a:ext cx="424571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indent="0" algn="ctr">
              <a:spcBef>
                <a:spcPts val="3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Сюжетно-ролевые игры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3346704" cy="3456384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самостоятельно сочиняют сюжеты, обыгрывают их. Очень важно участие взрослого в игре, который задает наводящие вопросы, помогает детям организовать сюжет. </a:t>
            </a:r>
          </a:p>
        </p:txBody>
      </p:sp>
      <p:pic>
        <p:nvPicPr>
          <p:cNvPr id="2050" name="Picture 2" descr="C:\Users\user\Desktop\фото\P41000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176464" cy="313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indent="0" algn="ctr">
              <a:spcBef>
                <a:spcPts val="3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Режиссерские  игры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788024" y="1772816"/>
            <a:ext cx="3888432" cy="4536504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этих играх ребенок «озвучивает» роли нескольких персонажей один или с товарищем. Передвигая фигурки настольного кукольного театра (или действуя другими видами кукол),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разыгрывают спектакли, упражняясь в воспроизведении литературных диалогов или сочиняя свои «пьески». </a:t>
            </a:r>
          </a:p>
        </p:txBody>
      </p:sp>
      <p:pic>
        <p:nvPicPr>
          <p:cNvPr id="10" name="Picture 2" descr="C:\Users\user\Desktop\фото\P40800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456384" cy="258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indent="0" algn="ctr">
              <a:spcBef>
                <a:spcPts val="3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Игры-драматизации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3528392" cy="4248472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Ролевые диалоги в игре-драматизации являются показателем не только развития диалога детей, но и показателем развития самой игры-драматизации. Чем богаче, разнообразнее диалог в игре, тем выше уровень игрового творчества детей. </a:t>
            </a:r>
          </a:p>
        </p:txBody>
      </p:sp>
      <p:pic>
        <p:nvPicPr>
          <p:cNvPr id="6146" name="Picture 2" descr="C:\Users\user\Desktop\фото\IMG_0328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8" t="28451" r="21349" b="16424"/>
          <a:stretch/>
        </p:blipFill>
        <p:spPr bwMode="auto">
          <a:xfrm>
            <a:off x="4572000" y="2204864"/>
            <a:ext cx="382917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indent="0" algn="ctr">
              <a:spcBef>
                <a:spcPts val="3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Упражнения: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user\Desktop\фото\P40800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204864"/>
            <a:ext cx="3744416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5220072" y="2204864"/>
            <a:ext cx="3346704" cy="2592288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«Хвалебные бусы»;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«Коврик злости»;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«Копилка добрых дел»;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«Зеркало принца и принцессы».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384</TotalTime>
  <Words>316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Воздушный поток</vt:lpstr>
      <vt:lpstr>Аспект</vt:lpstr>
      <vt:lpstr>  </vt:lpstr>
      <vt:lpstr>Презентация PowerPoint</vt:lpstr>
      <vt:lpstr>Презентация PowerPoint</vt:lpstr>
      <vt:lpstr>Презентация PowerPoint</vt:lpstr>
      <vt:lpstr> Словесные игры </vt:lpstr>
      <vt:lpstr>Сюжетно-ролевые игры</vt:lpstr>
      <vt:lpstr>Режиссерские  игры</vt:lpstr>
      <vt:lpstr>Игры-драматизации</vt:lpstr>
      <vt:lpstr>Упражнения:</vt:lpstr>
      <vt:lpstr>Работа с родителями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«Формирование коммуникативных навыков у детей дошкольного возраста с ТНР»</dc:title>
  <dc:creator>user</dc:creator>
  <cp:lastModifiedBy>user</cp:lastModifiedBy>
  <cp:revision>24</cp:revision>
  <dcterms:created xsi:type="dcterms:W3CDTF">2013-04-09T04:34:43Z</dcterms:created>
  <dcterms:modified xsi:type="dcterms:W3CDTF">2014-01-16T06:56:25Z</dcterms:modified>
</cp:coreProperties>
</file>