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23224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норме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недоразвитие речи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6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3822192" cy="4023352"/>
          </a:xfrm>
        </p:spPr>
        <p:txBody>
          <a:bodyPr/>
          <a:lstStyle/>
          <a:p>
            <a:pPr lvl="0" indent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Словарный запас в норме</a:t>
            </a:r>
            <a:endParaRPr lang="ru-R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lvl="0" indent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Объем до 3000 слов; появляются обобщающие понятия, чаще используют прилагательные - признаки и качества предметов, появляются притяжательные прилагательные шире используются наречия и местоимения, сложные предлоги ,владеют словообразованием. Ярко проявляется словотворчество.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137640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Словарный запас при недоразвитии </a:t>
            </a: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речи</a:t>
            </a:r>
            <a:endParaRPr lang="ru-R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Может  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резко </a:t>
            </a: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отставать 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от нормы; предметный, обиходный словарь; глагольный почти </a:t>
            </a: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отсутствует. А может </a:t>
            </a:r>
            <a:r>
              <a:rPr lang="ru-RU" sz="1600" dirty="0" smtClean="0">
                <a:solidFill>
                  <a:schemeClr val="tx1"/>
                </a:solidFill>
                <a:ea typeface="Times New Roman"/>
              </a:rPr>
              <a:t>значительно </a:t>
            </a:r>
            <a:r>
              <a:rPr lang="ru-RU" sz="1600" dirty="0">
                <a:solidFill>
                  <a:schemeClr val="tx1"/>
                </a:solidFill>
                <a:ea typeface="Times New Roman"/>
              </a:rPr>
              <a:t>возрастает, пользуется всеми частями речи, заметно преобладание существ. и глаголов; неточное употребление глаголов, замена названий частей предметов названиями целых предметов; страдает навык словообразования и словотворчества.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2420888"/>
            <a:ext cx="3822192" cy="3705592"/>
          </a:xfrm>
        </p:spPr>
        <p:txBody>
          <a:bodyPr/>
          <a:lstStyle/>
          <a:p>
            <a:pPr lvl="0" indent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Грамматический строй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речи в норме.</a:t>
            </a:r>
            <a:endParaRPr lang="ru-RU" sz="16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indent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Согласовывают прилагательные с существительными ,существительные с числительными; изменяют слова по числам, родам, лицам; правильно употребляют предлоги в речи.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32040" y="2420888"/>
            <a:ext cx="3822192" cy="4095360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Грамматический строй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речи</a:t>
            </a: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при недоразвитии речи</a:t>
            </a:r>
            <a:endParaRPr lang="ru-RU" sz="1600" dirty="0" smtClean="0"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Может быть так, что фраза отсутствует;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пользуется корневыми </a:t>
            </a:r>
            <a:r>
              <a:rPr lang="ru-RU" sz="1600" dirty="0" err="1" smtClean="0">
                <a:solidFill>
                  <a:srgbClr val="575757"/>
                </a:solidFill>
                <a:ea typeface="Times New Roman"/>
                <a:cs typeface="Times New Roman"/>
              </a:rPr>
              <a:t>словами.А</a:t>
            </a: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 может правильно употреблять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простые грамматические формы, не допускает ошибки при согласовании прилагательных и </a:t>
            </a: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существительных, числительных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и существительных; пропускает и заменяет предлоги; ошибки в ударениях и падежных -окончаниях.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747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2204864"/>
            <a:ext cx="3822192" cy="3921616"/>
          </a:xfrm>
        </p:spPr>
        <p:txBody>
          <a:bodyPr/>
          <a:lstStyle/>
          <a:p>
            <a:pPr lvl="0" indent="0" algn="ctr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Звукопроизношение</a:t>
            </a:r>
            <a:r>
              <a:rPr lang="ru-RU" sz="1600" b="1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в норме</a:t>
            </a:r>
            <a:r>
              <a:rPr lang="ru-RU" sz="16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Заканчивается 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процесс овладения звуками; речь в целом чистая и отчетливая; возрастает интерес к звуковому оформлению слов, к поиску рифм.</a:t>
            </a:r>
            <a:endParaRPr lang="ru-R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2132856"/>
            <a:ext cx="3822192" cy="3993624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Звукопроизношение при недоразвитии речи </a:t>
            </a:r>
            <a:endParaRPr lang="ru-RU" sz="16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Может быть резко 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искажено звуковое оформление </a:t>
            </a:r>
            <a:r>
              <a:rPr lang="ru-RU" sz="1600" dirty="0" err="1">
                <a:solidFill>
                  <a:schemeClr val="tx1"/>
                </a:solidFill>
                <a:ea typeface="Times New Roman"/>
                <a:cs typeface="Times New Roman"/>
              </a:rPr>
              <a:t>лепетных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 слов; неустойчивая артикуляция; низкая возможность слухового распознавания </a:t>
            </a: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звуков.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Или могут оставаться 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все виды нарушений; характерны нестойкие замены, когда звук в разных словах произносится по-разному и замены групп звуков более простыми по артикуляции.</a:t>
            </a:r>
            <a:endParaRPr lang="ru-R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43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76872"/>
            <a:ext cx="3822192" cy="3591304"/>
          </a:xfrm>
        </p:spPr>
        <p:txBody>
          <a:bodyPr/>
          <a:lstStyle/>
          <a:p>
            <a:pPr lvl="0" indent="0" algn="ctr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Фонематическое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восприятие</a:t>
            </a: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в норме</a:t>
            </a:r>
            <a:endParaRPr lang="ru-RU" sz="16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indent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Достаточно хорошо развит фонематический слух, различают темп речи, тембр и громкость голоса.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2276872"/>
            <a:ext cx="3822192" cy="3849608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Фонематическое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восприятие при недоразвитии речи</a:t>
            </a:r>
            <a:endParaRPr lang="ru-RU" sz="1600" dirty="0" smtClean="0"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Может фонематическое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развитие находится в зачаточном состоянии; фонематический слух грубо не нарушен; задания по звуковому анализу ребенку не </a:t>
            </a: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понятны. А могут не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достаточно развиты фонематическое восприятие и фонематический слух; готовность к звуковому анализу и синтезу самостоятельно не формируется.</a:t>
            </a:r>
            <a:endParaRPr lang="ru-RU" sz="1600" dirty="0">
              <a:ea typeface="Calibri"/>
              <a:cs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518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83568" y="2564904"/>
            <a:ext cx="3822192" cy="3447288"/>
          </a:xfrm>
        </p:spPr>
        <p:txBody>
          <a:bodyPr/>
          <a:lstStyle/>
          <a:p>
            <a:pPr lvl="0" indent="0" algn="ctr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b="1" dirty="0">
                <a:solidFill>
                  <a:schemeClr val="tx1"/>
                </a:solidFill>
                <a:ea typeface="Times New Roman"/>
                <a:cs typeface="Times New Roman"/>
              </a:rPr>
              <a:t>Связная </a:t>
            </a: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речь в норме</a:t>
            </a:r>
            <a:endParaRPr lang="ru-R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lvl="0" indent="0" algn="ctr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Пересказывают знакомую сказку, выразительно читают стихотворения; составляют рассказ по картине и серии сюжетных картин; довольно подробно рассказывают об увиденном или услышанном</a:t>
            </a:r>
            <a:endParaRPr lang="ru-RU" sz="1600" dirty="0">
              <a:solidFill>
                <a:schemeClr val="tx1"/>
              </a:solidFill>
            </a:endParaRPr>
          </a:p>
          <a:p>
            <a:pPr lvl="0" algn="ctr">
              <a:buClr>
                <a:srgbClr val="31B6FD"/>
              </a:buClr>
            </a:pPr>
            <a:endParaRPr lang="ru-RU" sz="600" dirty="0">
              <a:solidFill>
                <a:srgbClr val="073E87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2564904"/>
            <a:ext cx="3822192" cy="356157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Связная речь при недоразвитии речи</a:t>
            </a:r>
            <a:r>
              <a:rPr lang="ru-RU" sz="160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endParaRPr lang="ru-RU" sz="16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chemeClr val="tx1"/>
                </a:solidFill>
                <a:ea typeface="Times New Roman"/>
                <a:cs typeface="Times New Roman"/>
              </a:rPr>
              <a:t>Может быть отсутствие речи, а может пересказ с  грубыми аграмматизмами или с помощью  педагога. Затруднения в составлении рассказа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492896"/>
            <a:ext cx="7408333" cy="3273227"/>
          </a:xfrm>
        </p:spPr>
        <p:txBody>
          <a:bodyPr/>
          <a:lstStyle/>
          <a:p>
            <a:pPr lvl="0" indent="0" algn="ctr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ряду задач, стоящих перед дошкольным учреждением, важное место занимает задача подготовки детей к школе. Одним из основных показателей готовности ребенка к успешному обучению является правильная, хорошо развитая речь.</a:t>
            </a:r>
            <a:endParaRPr lang="ru-RU" sz="1800" dirty="0">
              <a:solidFill>
                <a:srgbClr val="073E87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77500" lnSpcReduction="20000"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ru-RU" sz="2100" b="1" dirty="0" err="1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Довербальный</a:t>
            </a:r>
            <a:r>
              <a:rPr lang="ru-RU" sz="21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период</a:t>
            </a: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1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</a:t>
            </a:r>
            <a:r>
              <a:rPr lang="ru-RU" sz="2100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еще не понимает речи окружающих взрослых и не умеет говорить сам, но здесь постепенно складываются условия, обеспечивающие </a:t>
            </a: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овладение речью </a:t>
            </a:r>
            <a:r>
              <a:rPr lang="ru-RU" sz="2100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последующем</a:t>
            </a: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b="1" dirty="0" smtClean="0">
                <a:solidFill>
                  <a:srgbClr val="575757"/>
                </a:solidFill>
                <a:latin typeface="Times New Roman" pitchFamily="18" charset="0"/>
                <a:cs typeface="Times New Roman" pitchFamily="18" charset="0"/>
              </a:rPr>
              <a:t>2.Э</a:t>
            </a:r>
            <a:r>
              <a:rPr lang="ru-RU" sz="21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тап </a:t>
            </a:r>
            <a:r>
              <a:rPr lang="ru-RU" sz="2100" b="1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возникновения речи</a:t>
            </a:r>
            <a:r>
              <a:rPr lang="ru-RU" sz="2100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100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осуществляется переход от полного отсутствия речи к ее появлению. Ребенок начинает понимать простейшие высказывания взрослых и произносит свои первые активные слова</a:t>
            </a: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b="1" dirty="0" smtClean="0">
                <a:solidFill>
                  <a:srgbClr val="575757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Этап </a:t>
            </a:r>
            <a:r>
              <a:rPr lang="ru-RU" sz="2100" b="1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развития речевого общения</a:t>
            </a:r>
            <a:r>
              <a:rPr lang="ru-RU" sz="2100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100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охватывает все последующее время вплоть до семи лет, когда ребенок овладевает речью и все более совершенно и разнообразно использует ее для общения с окружающими</a:t>
            </a:r>
            <a:endParaRPr lang="ru-RU" sz="2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b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Этапы </a:t>
            </a:r>
            <a:r>
              <a:rPr lang="ru-RU" sz="3200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развития речи ребенка в норме</a:t>
            </a:r>
            <a:r>
              <a:rPr lang="ru-RU" sz="32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562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800" b="1" i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Речевые </a:t>
            </a:r>
            <a:r>
              <a:rPr lang="ru-RU" sz="1800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реакции в отсутствии партнера </a:t>
            </a:r>
            <a:r>
              <a:rPr lang="ru-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- это наиболее элементарная форма.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56007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800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Диалог</a:t>
            </a:r>
            <a:r>
              <a:rPr lang="ru-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в разговоре активны двое: один обращается к другому с вопросами, второй отвечает и наоборот.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56007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sz="1800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Монолог</a:t>
            </a:r>
            <a:r>
              <a:rPr lang="ru-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один из детей говорит в присутствии других.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Три </a:t>
            </a:r>
            <a:r>
              <a:rPr lang="ru-RU" sz="4000" b="1" dirty="0">
                <a:solidFill>
                  <a:srgbClr val="57575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основные формы речевых реакций у детей:</a:t>
            </a:r>
            <a:r>
              <a:rPr lang="ru-RU" sz="4000" b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5287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3849291"/>
          </a:xfrm>
        </p:spPr>
        <p:txBody>
          <a:bodyPr>
            <a:normAutofit fontScale="92500" lnSpcReduction="10000"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А.Н. Леонтьев устанавливает </a:t>
            </a:r>
            <a:endParaRPr lang="ru-RU" dirty="0" smtClean="0">
              <a:solidFill>
                <a:srgbClr val="575757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четыре </a:t>
            </a:r>
            <a:r>
              <a:rPr lang="ru-RU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этапа в становлении речи детей: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первый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подготовительный - до одного года;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второй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преддошкольный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этап первоначального овладения языком - до трех лет;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третий</a:t>
            </a:r>
            <a:r>
              <a:rPr lang="ru-RU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- дошкольный - до семи лет;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четвертый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школьный.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0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крики</a:t>
            </a:r>
            <a:r>
              <a:rPr lang="ru-RU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- возникают самостоятельно - с рождения до 2-х месяцев;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гуление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стихийно не возникает, его появление обусловлено общением ребенка со взрослым - с 2 до 5-7 месяцев;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лепет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его длительность от 16-20 до 30 недель (4-7,5 месяцев);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слова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переход к пользованию словами осуществляется на фоне продолжающегося лепета - с 11-12 месяцев;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8575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</a:rPr>
              <a:t>Развитие речи в лингвистическом аспекте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8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85000" lnSpcReduction="10000"/>
          </a:bodyPr>
          <a:lstStyle/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словосочетания</a:t>
            </a:r>
            <a:r>
              <a:rPr lang="ru-RU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- после усвоения двухсложных и трехсложных слов - с 1 года 7 месяцев до 1 года 9 месяцев;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предложения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конструирует в условиях наглядной ситуации с 2 лет, с 2 лет 6 месяцев появляются вопросы "где? куда?", с 3 лет - "почему? когда?"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1722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b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связный рассказ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- появляется с воспроизведением коротких рассказов, стихов, </a:t>
            </a:r>
            <a:r>
              <a:rPr lang="ru-RU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потешек</a:t>
            </a:r>
            <a:r>
              <a:rPr lang="ru-RU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</a:rPr>
              <a:t> с 3 лет, постепенный переход к самостоятельному составлению рассказов по картинке, об игрушках - с 4 лет, овладение элементами контекстной речи с 5 лет.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1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575757"/>
                </a:solidFill>
                <a:latin typeface="Times New Roman"/>
                <a:ea typeface="Times New Roman"/>
              </a:rPr>
              <a:t>Характеристика структурных компонентов речи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Фразовая речь в норме</a:t>
            </a:r>
            <a:r>
              <a:rPr lang="ru-RU" sz="1600" dirty="0" smtClean="0">
                <a:solidFill>
                  <a:srgbClr val="073E87"/>
                </a:solidFill>
                <a:ea typeface="Calibri"/>
                <a:cs typeface="Times New Roman"/>
              </a:rPr>
              <a:t> 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Простые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распространенные предложения, сложносочиненные и сложноподчиненные предложения объемом до 10 слов.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Фразовая речь при недоразвитии речи</a:t>
            </a:r>
            <a:endParaRPr lang="ru-RU" sz="1600" dirty="0">
              <a:ea typeface="Calibri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 Фраза может отсутствовать;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ребенок пользуется жестами, мимикой, отдельными </a:t>
            </a:r>
            <a:r>
              <a:rPr lang="ru-RU" sz="1600" dirty="0" err="1">
                <a:solidFill>
                  <a:srgbClr val="575757"/>
                </a:solidFill>
                <a:ea typeface="Times New Roman"/>
                <a:cs typeface="Times New Roman"/>
              </a:rPr>
              <a:t>лепетными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 словами и </a:t>
            </a:r>
            <a:r>
              <a:rPr lang="ru-RU" sz="1600" dirty="0" err="1">
                <a:solidFill>
                  <a:srgbClr val="575757"/>
                </a:solidFill>
                <a:ea typeface="Times New Roman"/>
                <a:cs typeface="Times New Roman"/>
              </a:rPr>
              <a:t>звукокомплексами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, </a:t>
            </a:r>
            <a:r>
              <a:rPr lang="ru-RU" sz="1600" dirty="0" err="1">
                <a:solidFill>
                  <a:srgbClr val="575757"/>
                </a:solidFill>
                <a:ea typeface="Times New Roman"/>
                <a:cs typeface="Times New Roman"/>
              </a:rPr>
              <a:t>звукоподражаниями</a:t>
            </a:r>
            <a:r>
              <a:rPr lang="ru-RU" sz="1600" dirty="0" err="1" smtClean="0">
                <a:solidFill>
                  <a:srgbClr val="575757"/>
                </a:solidFill>
                <a:ea typeface="Times New Roman"/>
                <a:cs typeface="Times New Roman"/>
              </a:rPr>
              <a:t>..а</a:t>
            </a:r>
            <a:r>
              <a:rPr lang="ru-RU" sz="1600" dirty="0" smtClean="0">
                <a:solidFill>
                  <a:srgbClr val="575757"/>
                </a:solidFill>
                <a:ea typeface="Times New Roman"/>
                <a:cs typeface="Times New Roman"/>
              </a:rPr>
              <a:t> могут быть простые предложения с аграмматизмами, </a:t>
            </a: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затрудняется распространять простые и строить сложные предложения.</a:t>
            </a:r>
            <a:endParaRPr lang="ru-RU" sz="16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939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indent="0" algn="ctr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b="1" dirty="0">
                <a:solidFill>
                  <a:srgbClr val="575757"/>
                </a:solidFill>
                <a:ea typeface="Times New Roman"/>
                <a:cs typeface="Times New Roman"/>
              </a:rPr>
              <a:t> Понимание </a:t>
            </a:r>
            <a:r>
              <a:rPr lang="ru-RU" sz="16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речи в норме</a:t>
            </a:r>
            <a:endParaRPr lang="ru-RU" sz="16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indent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buNone/>
            </a:pPr>
            <a:r>
              <a:rPr lang="ru-RU" sz="1600" dirty="0">
                <a:solidFill>
                  <a:srgbClr val="575757"/>
                </a:solidFill>
                <a:ea typeface="Times New Roman"/>
                <a:cs typeface="Times New Roman"/>
              </a:rPr>
              <a:t>Осознают смысл обращенной речи; есть устойчивость внимания к речи окружающих; способны выслушивать ответы, указания взрослых, понимают смысл учебных и практических задач; слышат, замечают и исправляют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 Понимание речи при недоразвитии </a:t>
            </a:r>
            <a:endParaRPr lang="ru-RU" sz="6400" b="1" dirty="0">
              <a:solidFill>
                <a:srgbClr val="575757"/>
              </a:solidFill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 smtClean="0">
                <a:solidFill>
                  <a:srgbClr val="575757"/>
                </a:solidFill>
                <a:ea typeface="Times New Roman"/>
                <a:cs typeface="Times New Roman"/>
              </a:rPr>
              <a:t>Может</a:t>
            </a:r>
            <a:r>
              <a:rPr lang="ru-RU" sz="6400" b="1" dirty="0" smtClean="0">
                <a:solidFill>
                  <a:srgbClr val="575757"/>
                </a:solidFill>
                <a:ea typeface="Times New Roman"/>
                <a:cs typeface="Times New Roman"/>
              </a:rPr>
              <a:t> </a:t>
            </a:r>
            <a:r>
              <a:rPr lang="ru-RU" sz="6400" dirty="0" smtClean="0">
                <a:solidFill>
                  <a:srgbClr val="575757"/>
                </a:solidFill>
                <a:ea typeface="Times New Roman"/>
                <a:cs typeface="Times New Roman"/>
              </a:rPr>
              <a:t> </a:t>
            </a:r>
            <a:r>
              <a:rPr lang="ru-RU" sz="6400" dirty="0">
                <a:solidFill>
                  <a:srgbClr val="575757"/>
                </a:solidFill>
                <a:ea typeface="Times New Roman"/>
                <a:cs typeface="Times New Roman"/>
              </a:rPr>
              <a:t>носит ситуативный характер; отсутствует понимание значений грамматических изменений слов, значений </a:t>
            </a:r>
            <a:r>
              <a:rPr lang="ru-RU" sz="6400" dirty="0" smtClean="0">
                <a:solidFill>
                  <a:srgbClr val="575757"/>
                </a:solidFill>
                <a:ea typeface="Times New Roman"/>
                <a:cs typeface="Times New Roman"/>
              </a:rPr>
              <a:t>предлогов.</a:t>
            </a:r>
            <a:r>
              <a:rPr lang="ru-RU" sz="6400" dirty="0" smtClean="0">
                <a:ea typeface="Times New Roman"/>
                <a:cs typeface="Times New Roman"/>
              </a:rPr>
              <a:t> А может </a:t>
            </a:r>
            <a:r>
              <a:rPr lang="ru-RU" sz="6400" dirty="0" smtClean="0">
                <a:solidFill>
                  <a:srgbClr val="575757"/>
                </a:solidFill>
                <a:ea typeface="Times New Roman"/>
                <a:cs typeface="Times New Roman"/>
              </a:rPr>
              <a:t>приближаться к </a:t>
            </a:r>
            <a:r>
              <a:rPr lang="ru-RU" sz="6400" dirty="0">
                <a:solidFill>
                  <a:srgbClr val="575757"/>
                </a:solidFill>
                <a:ea typeface="Times New Roman"/>
                <a:cs typeface="Times New Roman"/>
              </a:rPr>
              <a:t>норме; затруднения в понимании изменений слов, выраженных приставками, суффиксами, в различении оттенков значений однокоренных слов, усвоении лексико-грамматических структур, отражающих временные, пространственные, причинно-следственные связи и отношения.</a:t>
            </a:r>
            <a:endParaRPr lang="ru-RU" sz="6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5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199</TotalTime>
  <Words>893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Развитие речи в норме и недоразвитие речи</vt:lpstr>
      <vt:lpstr>ЗАДАЧА</vt:lpstr>
      <vt:lpstr> Этапы развития речи ребенка в норме </vt:lpstr>
      <vt:lpstr> Три основные формы речевых реакций у детей: </vt:lpstr>
      <vt:lpstr>Презентация PowerPoint</vt:lpstr>
      <vt:lpstr> Развитие речи в лингвистическом аспекте </vt:lpstr>
      <vt:lpstr>Презентация PowerPoint</vt:lpstr>
      <vt:lpstr>Характеристика структурных компонентов речи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в норме и у детей с общим недоразвитием речи (ОНР) в дошкольном возрасте</dc:title>
  <dc:creator>галя</dc:creator>
  <cp:lastModifiedBy>user</cp:lastModifiedBy>
  <cp:revision>16</cp:revision>
  <dcterms:created xsi:type="dcterms:W3CDTF">2013-12-17T11:45:59Z</dcterms:created>
  <dcterms:modified xsi:type="dcterms:W3CDTF">2014-01-16T07:11:23Z</dcterms:modified>
</cp:coreProperties>
</file>