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1" r:id="rId5"/>
    <p:sldId id="259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62" r:id="rId20"/>
    <p:sldId id="277" r:id="rId21"/>
    <p:sldId id="278" r:id="rId22"/>
    <p:sldId id="260" r:id="rId23"/>
    <p:sldId id="284" r:id="rId24"/>
    <p:sldId id="287" r:id="rId25"/>
    <p:sldId id="280" r:id="rId26"/>
    <p:sldId id="281" r:id="rId27"/>
    <p:sldId id="282" r:id="rId28"/>
    <p:sldId id="283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99" autoAdjust="0"/>
    <p:restoredTop sz="89130" autoAdjust="0"/>
  </p:normalViewPr>
  <p:slideViewPr>
    <p:cSldViewPr>
      <p:cViewPr varScale="1">
        <p:scale>
          <a:sx n="81" d="100"/>
          <a:sy n="8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D803A1-1E57-4C55-8319-A81436C4029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1D9D21-C06C-47F1-846E-B5F166946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0" dirty="0" smtClean="0">
                <a:latin typeface="Comic Sans MS" pitchFamily="66" charset="0"/>
              </a:rPr>
              <a:t/>
            </a:r>
            <a:br>
              <a:rPr lang="ru-RU" sz="1600" b="0" dirty="0" smtClean="0">
                <a:latin typeface="Comic Sans MS" pitchFamily="66" charset="0"/>
              </a:rPr>
            </a:br>
            <a:r>
              <a:rPr lang="ru-RU" sz="1600" b="0" dirty="0" smtClean="0">
                <a:latin typeface="Comic Sans MS" pitchFamily="66" charset="0"/>
              </a:rPr>
              <a:t/>
            </a:r>
            <a:br>
              <a:rPr lang="ru-RU" sz="1600" b="0" dirty="0" smtClean="0">
                <a:latin typeface="Comic Sans MS" pitchFamily="66" charset="0"/>
              </a:rPr>
            </a:br>
            <a:r>
              <a:rPr lang="ru-RU" sz="1600" b="0" dirty="0" smtClean="0">
                <a:latin typeface="Comic Sans MS" pitchFamily="66" charset="0"/>
              </a:rPr>
              <a:t/>
            </a:r>
            <a:br>
              <a:rPr lang="ru-RU" sz="1600" b="0" dirty="0" smtClean="0">
                <a:latin typeface="Comic Sans MS" pitchFamily="66" charset="0"/>
              </a:rPr>
            </a:br>
            <a:r>
              <a:rPr lang="ru-RU" sz="1600" b="0" dirty="0" smtClean="0">
                <a:latin typeface="Comic Sans MS" pitchFamily="66" charset="0"/>
              </a:rPr>
              <a:t/>
            </a:r>
            <a:br>
              <a:rPr lang="ru-RU" sz="1600" b="0" dirty="0" smtClean="0">
                <a:latin typeface="Comic Sans MS" pitchFamily="66" charset="0"/>
              </a:rPr>
            </a:br>
            <a:r>
              <a:rPr lang="ru-RU" sz="1600" b="0" dirty="0" smtClean="0">
                <a:latin typeface="Comic Sans MS" pitchFamily="66" charset="0"/>
              </a:rPr>
              <a:t/>
            </a:r>
            <a:br>
              <a:rPr lang="ru-RU" sz="1600" b="0" dirty="0" smtClean="0">
                <a:latin typeface="Comic Sans MS" pitchFamily="66" charset="0"/>
              </a:rPr>
            </a:br>
            <a:r>
              <a:rPr lang="ru-RU" sz="1600" b="0" dirty="0" smtClean="0">
                <a:latin typeface="Comic Sans MS" pitchFamily="66" charset="0"/>
              </a:rPr>
              <a:t/>
            </a:r>
            <a:br>
              <a:rPr lang="ru-RU" sz="1600" b="0" dirty="0" smtClean="0">
                <a:latin typeface="Comic Sans MS" pitchFamily="66" charset="0"/>
              </a:rPr>
            </a:br>
            <a:r>
              <a:rPr lang="ru-RU" sz="4900" b="0" dirty="0" smtClean="0">
                <a:latin typeface="Comic Sans MS" pitchFamily="66" charset="0"/>
              </a:rPr>
              <a:t/>
            </a:r>
            <a:br>
              <a:rPr lang="ru-RU" sz="4900" b="0" dirty="0" smtClean="0">
                <a:latin typeface="Comic Sans MS" pitchFamily="66" charset="0"/>
              </a:rPr>
            </a:br>
            <a:r>
              <a:rPr lang="ru-RU" sz="4900" b="0" dirty="0" smtClean="0">
                <a:latin typeface="Comic Sans MS" pitchFamily="66" charset="0"/>
              </a:rPr>
              <a:t/>
            </a:r>
            <a:br>
              <a:rPr lang="ru-RU" sz="4900" b="0" dirty="0" smtClean="0">
                <a:latin typeface="Comic Sans MS" pitchFamily="66" charset="0"/>
              </a:rPr>
            </a:br>
            <a:r>
              <a:rPr lang="ru-RU" sz="1600" b="0" dirty="0" smtClean="0">
                <a:latin typeface="Comic Sans MS" pitchFamily="66" charset="0"/>
              </a:rPr>
              <a:t/>
            </a:r>
            <a:br>
              <a:rPr lang="ru-RU" sz="1600" b="0" dirty="0" smtClean="0">
                <a:latin typeface="Comic Sans MS" pitchFamily="66" charset="0"/>
              </a:rPr>
            </a:br>
            <a:r>
              <a:rPr lang="ru-RU" sz="1400" b="0" dirty="0" smtClean="0">
                <a:latin typeface="Comic Sans MS" pitchFamily="66" charset="0"/>
              </a:rPr>
              <a:t/>
            </a:r>
            <a:br>
              <a:rPr lang="ru-RU" sz="1400" b="0" dirty="0" smtClean="0">
                <a:latin typeface="Comic Sans MS" pitchFamily="66" charset="0"/>
              </a:rPr>
            </a:br>
            <a:r>
              <a:rPr lang="ru-RU" sz="1400" b="0" dirty="0" smtClean="0">
                <a:latin typeface="Comic Sans MS" pitchFamily="66" charset="0"/>
              </a:rPr>
              <a:t/>
            </a:r>
            <a:br>
              <a:rPr lang="ru-RU" sz="1400" b="0" dirty="0" smtClean="0">
                <a:latin typeface="Comic Sans MS" pitchFamily="66" charset="0"/>
              </a:rPr>
            </a:br>
            <a:r>
              <a:rPr lang="ru-RU" sz="1400" b="0" dirty="0" smtClean="0">
                <a:latin typeface="Comic Sans MS" pitchFamily="66" charset="0"/>
              </a:rPr>
              <a:t/>
            </a:r>
            <a:br>
              <a:rPr lang="ru-RU" sz="1400" b="0" dirty="0" smtClean="0">
                <a:latin typeface="Comic Sans MS" pitchFamily="66" charset="0"/>
              </a:rPr>
            </a:br>
            <a:r>
              <a:rPr lang="ru-RU" sz="1400" b="0" dirty="0" smtClean="0">
                <a:latin typeface="Comic Sans MS" pitchFamily="66" charset="0"/>
              </a:rPr>
              <a:t/>
            </a:r>
            <a:br>
              <a:rPr lang="ru-RU" sz="1400" b="0" dirty="0" smtClean="0">
                <a:latin typeface="Comic Sans MS" pitchFamily="66" charset="0"/>
              </a:rPr>
            </a:br>
            <a:endParaRPr lang="ru-RU" sz="5300" b="0" dirty="0"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400" b="1" dirty="0" smtClean="0">
                <a:latin typeface="Comic Sans MS" pitchFamily="66" charset="0"/>
              </a:rPr>
              <a:t>Государственное бюджетное образовательное учреждение </a:t>
            </a:r>
          </a:p>
          <a:p>
            <a:pPr algn="ctr">
              <a:buNone/>
            </a:pPr>
            <a:r>
              <a:rPr lang="ru-RU" sz="1400" b="1" dirty="0" smtClean="0">
                <a:latin typeface="Comic Sans MS" pitchFamily="66" charset="0"/>
              </a:rPr>
              <a:t>Самарской области основная общеобразовательная школа № 9</a:t>
            </a:r>
          </a:p>
          <a:p>
            <a:pPr algn="ctr">
              <a:buNone/>
            </a:pPr>
            <a:r>
              <a:rPr lang="ru-RU" sz="1400" b="1" dirty="0" smtClean="0">
                <a:latin typeface="Comic Sans MS" pitchFamily="66" charset="0"/>
              </a:rPr>
              <a:t>города Новокуйбышевск Самарской области</a:t>
            </a:r>
          </a:p>
          <a:p>
            <a:pPr algn="ctr">
              <a:buNone/>
            </a:pPr>
            <a:r>
              <a:rPr lang="ru-RU" sz="1400" b="1" dirty="0" smtClean="0">
                <a:latin typeface="Comic Sans MS" pitchFamily="66" charset="0"/>
              </a:rPr>
              <a:t>структурное подразделение «Детский сад«Родничок»</a:t>
            </a:r>
          </a:p>
          <a:p>
            <a:pPr algn="ctr"/>
            <a:endParaRPr lang="ru-RU" sz="20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Comic Sans MS" pitchFamily="66" charset="0"/>
              </a:rPr>
              <a:t>  Зимующие птицы</a:t>
            </a:r>
          </a:p>
          <a:p>
            <a:pPr algn="ctr">
              <a:buNone/>
            </a:pPr>
            <a:endParaRPr lang="ru-RU" sz="4800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sz="4800" b="1" dirty="0" smtClean="0">
              <a:latin typeface="Comic Sans MS" pitchFamily="66" charset="0"/>
            </a:endParaRPr>
          </a:p>
          <a:p>
            <a:pPr algn="r">
              <a:buNone/>
            </a:pPr>
            <a:endParaRPr lang="ru-RU" sz="4800" b="1" dirty="0" smtClean="0">
              <a:latin typeface="Comic Sans MS" pitchFamily="66" charset="0"/>
            </a:endParaRPr>
          </a:p>
          <a:p>
            <a:pPr algn="r">
              <a:buNone/>
            </a:pPr>
            <a:endParaRPr lang="ru-RU" sz="4800" b="1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Comic Sans MS" pitchFamily="66" charset="0"/>
              </a:rPr>
              <a:t>Подготовила воспитатель</a:t>
            </a:r>
          </a:p>
          <a:p>
            <a:pPr algn="r">
              <a:buNone/>
            </a:pPr>
            <a:r>
              <a:rPr lang="ru-RU" sz="2000" b="1" dirty="0" smtClean="0">
                <a:latin typeface="Comic Sans MS" pitchFamily="66" charset="0"/>
              </a:rPr>
              <a:t>Казанкова Вера Викторовна </a:t>
            </a:r>
          </a:p>
          <a:p>
            <a:pPr algn="ctr"/>
            <a:endParaRPr lang="ru-RU" sz="6900" b="1" dirty="0">
              <a:latin typeface="Comic Sans MS" pitchFamily="66" charset="0"/>
            </a:endParaRPr>
          </a:p>
        </p:txBody>
      </p:sp>
      <p:pic>
        <p:nvPicPr>
          <p:cNvPr id="7" name="Рисунок 6" descr="кормушки разн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786058"/>
            <a:ext cx="3214710" cy="2643206"/>
          </a:xfrm>
          <a:prstGeom prst="rect">
            <a:avLst/>
          </a:prstGeom>
        </p:spPr>
      </p:pic>
      <p:pic>
        <p:nvPicPr>
          <p:cNvPr id="10" name="Рисунок 9" descr="в столов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786058"/>
            <a:ext cx="3071834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14777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На голове черная шапочка, щеки белые, на горлышке и брюшке черная полоска–галстук, спина желто-зеленая, брюшко желтое, крылья и хвост серые. Гнездо у птички в дуплах дятлов, в углублении гнилых пней</a:t>
            </a:r>
            <a:r>
              <a:rPr lang="ru-RU" sz="1600" b="1" smtClean="0">
                <a:latin typeface="Comic Sans MS" pitchFamily="66" charset="0"/>
              </a:rPr>
              <a:t>, стволов 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6" name="Содержимое 5" descr="красивая си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3286148" cy="2500330"/>
          </a:xfrm>
        </p:spPr>
      </p:pic>
      <p:pic>
        <p:nvPicPr>
          <p:cNvPr id="7" name="Рисунок 6" descr="в дупле дят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143380"/>
            <a:ext cx="3286148" cy="2571768"/>
          </a:xfrm>
          <a:prstGeom prst="rect">
            <a:avLst/>
          </a:prstGeom>
        </p:spPr>
      </p:pic>
      <p:pic>
        <p:nvPicPr>
          <p:cNvPr id="8" name="Рисунок 7" descr="это ее до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571612"/>
            <a:ext cx="3000396" cy="2500330"/>
          </a:xfrm>
          <a:prstGeom prst="rect">
            <a:avLst/>
          </a:prstGeom>
        </p:spPr>
      </p:pic>
      <p:pic>
        <p:nvPicPr>
          <p:cNvPr id="9" name="Рисунок 8" descr="необычное гнездо си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143380"/>
            <a:ext cx="3000396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Снегирь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Содержимое 5" descr="большо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3286147" cy="385765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2428868"/>
            <a:ext cx="3657600" cy="37585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Красногрудый и чернокрылый,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Любит зернышки клевать.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С первым снегом на рябине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Он появится опять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Верх головы, крылья, хвост и пятно под клювом -  черные. Спина голубовато – серая, надхвостье и подхвостье белые, брюшко красное, клюв короткий, толстый, черный. Птица малоподвижная, по земле скачет короткими прыжками, ныряет в снег и купается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6" name="Рисунок 5" descr="снеги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785926"/>
            <a:ext cx="3714776" cy="4000528"/>
          </a:xfrm>
          <a:prstGeom prst="rect">
            <a:avLst/>
          </a:prstGeom>
        </p:spPr>
      </p:pic>
      <p:pic>
        <p:nvPicPr>
          <p:cNvPr id="7" name="Содержимое 6" descr="ходит по снегу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785926"/>
            <a:ext cx="3857628" cy="40005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Дятел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Содержимое 5" descr="дятел на суку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3571900" cy="371477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2285992"/>
            <a:ext cx="3657600" cy="3901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Я по дереву стучу,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Червячка добыть хочу,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Хоть и скрылся под корой,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Все равно ты будешь мой!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Кто это?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Голова, шея, спина, крылья у него черные. На голове, шее, сложенных крыльях есть белые полоски. Летает дятел не очень хорошо. Большую часть времени  сидит на дереве. Своим крепким клювом стучит по нему, долбит кору и вытаскивает насекомых, их личинок. Дятел – санитар леса.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6" name="Рисунок 5" descr="летит дяте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571612"/>
            <a:ext cx="3214710" cy="2428892"/>
          </a:xfrm>
          <a:prstGeom prst="rect">
            <a:avLst/>
          </a:prstGeom>
        </p:spPr>
      </p:pic>
      <p:pic>
        <p:nvPicPr>
          <p:cNvPr id="7" name="Рисунок 6" descr="дырки в дерев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571612"/>
            <a:ext cx="3357586" cy="2428892"/>
          </a:xfrm>
          <a:prstGeom prst="rect">
            <a:avLst/>
          </a:prstGeom>
        </p:spPr>
      </p:pic>
      <p:pic>
        <p:nvPicPr>
          <p:cNvPr id="15" name="Рисунок 14" descr="е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071942"/>
            <a:ext cx="2286016" cy="2571768"/>
          </a:xfrm>
          <a:prstGeom prst="rect">
            <a:avLst/>
          </a:prstGeom>
        </p:spPr>
      </p:pic>
      <p:pic>
        <p:nvPicPr>
          <p:cNvPr id="18" name="Содержимое 17" descr="дятел санитар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71604" y="4071942"/>
            <a:ext cx="2286016" cy="2571768"/>
          </a:xfrm>
        </p:spPr>
      </p:pic>
      <p:pic>
        <p:nvPicPr>
          <p:cNvPr id="8" name="Рисунок 7" descr="акробат дяте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4071942"/>
            <a:ext cx="242889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Ворона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Содержимое 5" descr="ворон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500174"/>
            <a:ext cx="3657600" cy="421484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2285992"/>
            <a:ext cx="3657600" cy="3901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Носит серенький жилет,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Но у крыльев -  черный цвет.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Видишь – кружат двадцать пар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И кричат: кар-кар-кар 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Черная голова, горло, крылья и хвост, остальное оперение серое. Днем птицы промышляют в городе, а на ночь улетают в парк и ночуют </a:t>
            </a:r>
            <a:r>
              <a:rPr lang="ru-RU" sz="1600" b="1" smtClean="0">
                <a:latin typeface="Comic Sans MS" pitchFamily="66" charset="0"/>
              </a:rPr>
              <a:t>на деревьях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6" name="Содержимое 5" descr="а зовут ее воро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357298"/>
            <a:ext cx="3643338" cy="2500330"/>
          </a:xfrm>
        </p:spPr>
      </p:pic>
      <p:pic>
        <p:nvPicPr>
          <p:cNvPr id="8" name="Рисунок 7" descr="вороны на свал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000504"/>
            <a:ext cx="3429024" cy="2500330"/>
          </a:xfrm>
          <a:prstGeom prst="rect">
            <a:avLst/>
          </a:prstGeom>
        </p:spPr>
      </p:pic>
      <p:pic>
        <p:nvPicPr>
          <p:cNvPr id="9" name="Рисунок 8" descr="много вор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071942"/>
            <a:ext cx="3429024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Физкультминутка « Вороны»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Вот под елочкой зеленой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Скачут весело вороны: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Кар-кар-кар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(дети бегают, размахивают руками и кричат:»Кар-кар-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кар»)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Целый день они кричали,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Спать ребятам не давали: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Кар-кар-кар.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Только к ночи умолкают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И все вместе засыпают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(дети садятся на корточки, кладут руку под щеку –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засыпают) 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Голубь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Содержимое 5" descr="голуб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1428736"/>
            <a:ext cx="3643338" cy="442915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2143116"/>
            <a:ext cx="4004498" cy="40443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Ну, а это птица мира,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Только в небесах парила,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Быстро к нам спустилась в ноги,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Смело ходит по дороге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И боится только кошек,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Ей даем семян и крошек.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С нами птица круглый год,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Воркованием поет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Тело небольшое плотного телосложения. Оперение шеи и груди отличается фиолетово – зеленое. На крыльях широкие черные полосы. Живут они стаями. Гнезда строят под крышей, на чердаках, деревьях.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11" name="Содержимое 10" descr="гнездо на чердак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929066"/>
            <a:ext cx="2571768" cy="2357454"/>
          </a:xfrm>
        </p:spPr>
      </p:pic>
      <p:pic>
        <p:nvPicPr>
          <p:cNvPr id="12" name="Рисунок 11" descr="гнезд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929066"/>
            <a:ext cx="2500330" cy="2357454"/>
          </a:xfrm>
          <a:prstGeom prst="rect">
            <a:avLst/>
          </a:prstGeom>
        </p:spPr>
      </p:pic>
      <p:pic>
        <p:nvPicPr>
          <p:cNvPr id="13" name="Рисунок 12" descr="паро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500174"/>
            <a:ext cx="3000396" cy="2214578"/>
          </a:xfrm>
          <a:prstGeom prst="rect">
            <a:avLst/>
          </a:prstGeom>
        </p:spPr>
      </p:pic>
      <p:pic>
        <p:nvPicPr>
          <p:cNvPr id="14" name="Рисунок 13" descr="шагае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1500174"/>
            <a:ext cx="3000395" cy="2214578"/>
          </a:xfrm>
          <a:prstGeom prst="rect">
            <a:avLst/>
          </a:prstGeom>
        </p:spPr>
      </p:pic>
      <p:pic>
        <p:nvPicPr>
          <p:cNvPr id="15" name="Рисунок 14" descr="гнездо на дерев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3929066"/>
            <a:ext cx="2500330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-571528"/>
            <a:ext cx="749808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Comic Sans MS" pitchFamily="66" charset="0"/>
              </a:rPr>
              <a:t>«Разве можно забывать:</a:t>
            </a:r>
          </a:p>
          <a:p>
            <a:pPr algn="ctr">
              <a:buNone/>
            </a:pPr>
            <a:r>
              <a:rPr lang="ru-RU" sz="3600" b="1" dirty="0" smtClean="0">
                <a:latin typeface="Comic Sans MS" pitchFamily="66" charset="0"/>
              </a:rPr>
              <a:t>Улететь могли,</a:t>
            </a:r>
          </a:p>
          <a:p>
            <a:pPr algn="ctr">
              <a:buNone/>
            </a:pPr>
            <a:r>
              <a:rPr lang="ru-RU" sz="3600" b="1" dirty="0" smtClean="0">
                <a:latin typeface="Comic Sans MS" pitchFamily="66" charset="0"/>
              </a:rPr>
              <a:t>А остались зимовать</a:t>
            </a:r>
          </a:p>
          <a:p>
            <a:pPr algn="ctr">
              <a:buNone/>
            </a:pPr>
            <a:r>
              <a:rPr lang="ru-RU" sz="3600" b="1" dirty="0" smtClean="0">
                <a:latin typeface="Comic Sans MS" pitchFamily="66" charset="0"/>
              </a:rPr>
              <a:t>Заодно с людьми»</a:t>
            </a:r>
          </a:p>
          <a:p>
            <a:pPr algn="ctr">
              <a:buNone/>
            </a:pPr>
            <a:r>
              <a:rPr lang="ru-RU" sz="3600" b="1" dirty="0" smtClean="0">
                <a:latin typeface="Comic Sans MS" pitchFamily="66" charset="0"/>
              </a:rPr>
              <a:t>                     А.Яшин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Клест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Содержимое 5" descr="клес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571612"/>
            <a:ext cx="3657600" cy="435771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15008" y="2571744"/>
            <a:ext cx="3218680" cy="361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Но эта вот птичка,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Хоть и невеличка,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Выводит птенцов 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Только лютой зимой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Окраска оперения оранжево – красная, крылья и хвост буро –черные, самка зеленовато – желтая. Клюв перекрещенный, таким клювом удобно щелкать орешки. Клест – единственная птица, которая выводит птенцов зимой. Гнездо строят на деревьях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12" name="Содержимое 11" descr="клест дево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500174"/>
            <a:ext cx="3673487" cy="2428891"/>
          </a:xfrm>
        </p:spPr>
      </p:pic>
      <p:pic>
        <p:nvPicPr>
          <p:cNvPr id="7" name="Рисунок 6" descr="клест с птенца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143380"/>
            <a:ext cx="3429024" cy="2286016"/>
          </a:xfrm>
          <a:prstGeom prst="rect">
            <a:avLst/>
          </a:prstGeom>
        </p:spPr>
      </p:pic>
      <p:pic>
        <p:nvPicPr>
          <p:cNvPr id="9" name="Рисунок 8" descr="дево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500174"/>
            <a:ext cx="3429024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Назови птичку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-Красногрудый и чернокрылый…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-Важная, горластая…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-Белобока длиннохвостая, непоседа пестрая…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-Сизокрылый…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-Веселый, шустрый, маленький…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Покормите птиц зимой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4624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-</a:t>
            </a:r>
            <a:r>
              <a:rPr lang="ru-RU" sz="2000" b="1" dirty="0" smtClean="0">
                <a:latin typeface="Comic Sans MS" pitchFamily="66" charset="0"/>
              </a:rPr>
              <a:t>Смеси семян и орехов из зоомагазина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-Смеси червяков и насекомых из зоомагазина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-Семечки подсолнечника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-Свежие фрукты ли обрезки их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-Свиное сало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-Отварной или жареный картофель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-Тесто, хлебные изделия, печенье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-Остатки отварного риса, гречки, перловки и т.д.</a:t>
            </a:r>
          </a:p>
          <a:p>
            <a:pPr>
              <a:buNone/>
            </a:pPr>
            <a:endParaRPr lang="ru-RU" sz="20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Comic Sans MS" pitchFamily="66" charset="0"/>
              </a:rPr>
              <a:t>       </a:t>
            </a:r>
            <a:r>
              <a:rPr lang="ru-RU" sz="2800" b="1" dirty="0" smtClean="0">
                <a:latin typeface="Comic Sans MS" pitchFamily="66" charset="0"/>
              </a:rPr>
              <a:t>Это поможет им пережить       холодную зиму!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Кормушки для птиц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Содержимое 3" descr="кормушка из бан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571612"/>
            <a:ext cx="2500330" cy="2428892"/>
          </a:xfrm>
        </p:spPr>
      </p:pic>
      <p:pic>
        <p:nvPicPr>
          <p:cNvPr id="5" name="Рисунок 4" descr="апельсины привязал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71612"/>
            <a:ext cx="2428892" cy="2357454"/>
          </a:xfrm>
          <a:prstGeom prst="rect">
            <a:avLst/>
          </a:prstGeom>
        </p:spPr>
      </p:pic>
      <p:pic>
        <p:nvPicPr>
          <p:cNvPr id="6" name="Рисунок 5" descr="кормушки разн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571612"/>
            <a:ext cx="2214578" cy="2357454"/>
          </a:xfrm>
          <a:prstGeom prst="rect">
            <a:avLst/>
          </a:prstGeom>
        </p:spPr>
      </p:pic>
      <p:pic>
        <p:nvPicPr>
          <p:cNvPr id="9" name="Рисунок 8" descr="из тыкв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214818"/>
            <a:ext cx="2214578" cy="2357454"/>
          </a:xfrm>
          <a:prstGeom prst="rect">
            <a:avLst/>
          </a:prstGeom>
        </p:spPr>
      </p:pic>
      <p:pic>
        <p:nvPicPr>
          <p:cNvPr id="10" name="Рисунок 9" descr="корзин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4214818"/>
            <a:ext cx="2428892" cy="2357454"/>
          </a:xfrm>
          <a:prstGeom prst="rect">
            <a:avLst/>
          </a:prstGeom>
        </p:spPr>
      </p:pic>
      <p:pic>
        <p:nvPicPr>
          <p:cNvPr id="11" name="Рисунок 10" descr="вкусное сал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4214818"/>
            <a:ext cx="242889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Стихи о зимующих птицах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Содержимое 5" descr="воробыше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3571900" cy="371477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2071678"/>
            <a:ext cx="3657600" cy="4115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За что люблю я воробья?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За то, что он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Такой,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Как я: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Когда приходят холода-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Не улетает никуда! 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обедае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142984"/>
            <a:ext cx="3657600" cy="46434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714488"/>
            <a:ext cx="3657600" cy="4472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Побелело за окошком –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Все в снегу.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Какая ширь!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Как румяная матрешка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На крыльце живой снегирь.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Снегирей в окно увидишь: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Здравствуй, милый зимний 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гость!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На крыльцо скорее выйди,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Брось им спелых зерен горсть!</a:t>
            </a:r>
          </a:p>
          <a:p>
            <a:pPr>
              <a:buNone/>
            </a:pPr>
            <a:endParaRPr lang="ru-RU" sz="16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долби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3571900" cy="4000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2285992"/>
            <a:ext cx="3657600" cy="39490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Дятел – вежливая птица,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Это знает старый лес.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Он к букашке постучится,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А потом букашку съест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ворона карнул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3643338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2285992"/>
            <a:ext cx="3657600" cy="3901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Вот под елкой запушенной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Скачут по снегу вороны: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- Кар, кар! Кар!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Из-за корочки подрались,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Во всю глотку разорались: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Кар, кар, кар! 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-45719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Содержимое 9" descr="с дырками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000109"/>
            <a:ext cx="3657600" cy="2428892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76088" y="1928802"/>
            <a:ext cx="3657600" cy="4258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Подкормите птиц зимой,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Пусть со всех концов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К вам слетятся, как домой,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Стайки на крыльцо.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Приучите птиц в мороз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К своему окну,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Чтоб без песен не пришлось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Нам встречать весну!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11" name="Рисунок 10" descr="семеч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714752"/>
            <a:ext cx="3643338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290646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Comic Sans MS" pitchFamily="66" charset="0"/>
              </a:rPr>
              <a:t>Цель: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982380"/>
            <a:ext cx="7376944" cy="4116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-Закрепить и уточнить представления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детей о зимующих птицах;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-Воспитывать любовь к птицам,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желание помогать им;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-Уточнить знания детей о роли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человека в жизни зимующих птиц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-45719"/>
            <a:ext cx="74066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2428868"/>
            <a:ext cx="7406640" cy="135732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Спасибо за внимание!</a:t>
            </a:r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Они зимуют вместе с нами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Не боятся мороза, приспособлены к самостоятельной добыче корма 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7" name="Рисунок 6" descr="вор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5" y="1857364"/>
            <a:ext cx="2571768" cy="2214578"/>
          </a:xfrm>
          <a:prstGeom prst="rect">
            <a:avLst/>
          </a:prstGeom>
        </p:spPr>
      </p:pic>
      <p:pic>
        <p:nvPicPr>
          <p:cNvPr id="8" name="Рисунок 7" descr="замерз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857364"/>
            <a:ext cx="2428892" cy="2214578"/>
          </a:xfrm>
          <a:prstGeom prst="rect">
            <a:avLst/>
          </a:prstGeom>
        </p:spPr>
      </p:pic>
      <p:pic>
        <p:nvPicPr>
          <p:cNvPr id="9" name="Рисунок 8" descr="клес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857364"/>
            <a:ext cx="1928826" cy="1857388"/>
          </a:xfrm>
          <a:prstGeom prst="rect">
            <a:avLst/>
          </a:prstGeom>
        </p:spPr>
      </p:pic>
      <p:pic>
        <p:nvPicPr>
          <p:cNvPr id="10" name="Рисунок 9" descr="зимует с нам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5" y="4286256"/>
            <a:ext cx="2571768" cy="2357454"/>
          </a:xfrm>
          <a:prstGeom prst="rect">
            <a:avLst/>
          </a:prstGeom>
        </p:spPr>
      </p:pic>
      <p:pic>
        <p:nvPicPr>
          <p:cNvPr id="11" name="Рисунок 10" descr="с нам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4286256"/>
            <a:ext cx="2428892" cy="2357454"/>
          </a:xfrm>
          <a:prstGeom prst="rect">
            <a:avLst/>
          </a:prstGeom>
        </p:spPr>
      </p:pic>
      <p:pic>
        <p:nvPicPr>
          <p:cNvPr id="12" name="Рисунок 11" descr="семен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4286256"/>
            <a:ext cx="2286016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Воробей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357290" y="1785926"/>
            <a:ext cx="3735918" cy="44015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  В серой шубке перовой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  И в морозы он герой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  Скачет, на лету резвится-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  Не орел – а все же птица.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Маленькая, очень подвижная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птичка с округлой головой,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короткой шеей, толстым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яйцевидным туловищем,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короткими и округлыми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крыльями. Клюв тонкий,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твердый, к концу заостренный.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Ножки короткие, но сильные.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Хвостик держит поднятым вверх </a:t>
            </a:r>
          </a:p>
          <a:p>
            <a:pPr>
              <a:buNone/>
            </a:pP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8" name="Содержимое 7" descr="воро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785926"/>
            <a:ext cx="3357586" cy="40719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290646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В холодную пору сидят воробьи, прижавшись друг к другу, нахохлившись. Они чистоплотные, охотно купаются в лужах. Зимуют в щелях стен, под крышами домов, в заброшенных гнездах. Пищу находят во дворах, на свалках, в кормушках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4" name="Содержимое 3" descr="воробей под крыш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4071942"/>
            <a:ext cx="3429024" cy="2214578"/>
          </a:xfrm>
        </p:spPr>
      </p:pic>
      <p:pic>
        <p:nvPicPr>
          <p:cNvPr id="6" name="Рисунок 5" descr="едят в кормуш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071942"/>
            <a:ext cx="3429024" cy="2214578"/>
          </a:xfrm>
          <a:prstGeom prst="rect">
            <a:avLst/>
          </a:prstGeom>
        </p:spPr>
      </p:pic>
      <p:pic>
        <p:nvPicPr>
          <p:cNvPr id="7" name="Рисунок 6" descr="купается воробе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500174"/>
            <a:ext cx="3429024" cy="2500330"/>
          </a:xfrm>
          <a:prstGeom prst="rect">
            <a:avLst/>
          </a:prstGeom>
        </p:spPr>
      </p:pic>
      <p:pic>
        <p:nvPicPr>
          <p:cNvPr id="9" name="Рисунок 8" descr="пушисты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1500174"/>
            <a:ext cx="3357586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Сорока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76088" y="1857364"/>
            <a:ext cx="3657600" cy="4330076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    Эта птица непоседа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    Одного с березой цвета.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Крупная птица с красивым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черно-белым оперением.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Хвост длинный, ноги большие,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сильные, клюв изогнут книзу.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Любит прыгать с места на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место, ходит небольшими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шажками с приподнятым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 хвостиком 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5" name="Содержимое 4" descr="вещунь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3" y="1571612"/>
            <a:ext cx="3429024" cy="421484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Сороку называют воровкой, потому что любит блестящие вещи, уносит их и прячет. Гнездо устраивает в густых ветвях деревьев. Оно шарообразной формы. Сорока приносит пользу, истребляя насекомых и грызунов    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6" name="Содержимое 5" descr="гнездо соро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571612"/>
            <a:ext cx="3286148" cy="2357454"/>
          </a:xfrm>
        </p:spPr>
      </p:pic>
      <p:pic>
        <p:nvPicPr>
          <p:cNvPr id="7" name="Рисунок 6" descr="что унес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71612"/>
            <a:ext cx="3286148" cy="2357454"/>
          </a:xfrm>
          <a:prstGeom prst="rect">
            <a:avLst/>
          </a:prstGeom>
        </p:spPr>
      </p:pic>
      <p:pic>
        <p:nvPicPr>
          <p:cNvPr id="8" name="Рисунок 7" descr="тянет за хво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000504"/>
            <a:ext cx="3286148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Синичка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2786058"/>
            <a:ext cx="3657600" cy="34013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-Непоседа, невеличка,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Желтая почти вся птичка.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Любит сало и пшеничку.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Кто узнал ее ?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10" name="Содержимое 9" descr="синч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428736"/>
            <a:ext cx="3657600" cy="443559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</TotalTime>
  <Words>996</Words>
  <Application>Microsoft Office PowerPoint</Application>
  <PresentationFormat>Экран (4:3)</PresentationFormat>
  <Paragraphs>162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             </vt:lpstr>
      <vt:lpstr>Слайд 2</vt:lpstr>
      <vt:lpstr>Цель:</vt:lpstr>
      <vt:lpstr>Они зимуют вместе с нами</vt:lpstr>
      <vt:lpstr>Воробей</vt:lpstr>
      <vt:lpstr>В холодную пору сидят воробьи, прижавшись друг к другу, нахохлившись. Они чистоплотные, охотно купаются в лужах. Зимуют в щелях стен, под крышами домов, в заброшенных гнездах. Пищу находят во дворах, на свалках, в кормушках</vt:lpstr>
      <vt:lpstr>Сорока</vt:lpstr>
      <vt:lpstr>Сороку называют воровкой, потому что любит блестящие вещи, уносит их и прячет. Гнездо устраивает в густых ветвях деревьев. Оно шарообразной формы. Сорока приносит пользу, истребляя насекомых и грызунов    </vt:lpstr>
      <vt:lpstr>Синичка</vt:lpstr>
      <vt:lpstr>На голове черная шапочка, щеки белые, на горлышке и брюшке черная полоска–галстук, спина желто-зеленая, брюшко желтое, крылья и хвост серые. Гнездо у птички в дуплах дятлов, в углублении гнилых пней, стволов </vt:lpstr>
      <vt:lpstr>Снегирь</vt:lpstr>
      <vt:lpstr>Верх головы, крылья, хвост и пятно под клювом -  черные. Спина голубовато – серая, надхвостье и подхвостье белые, брюшко красное, клюв короткий, толстый, черный. Птица малоподвижная, по земле скачет короткими прыжками, ныряет в снег и купается</vt:lpstr>
      <vt:lpstr>Дятел</vt:lpstr>
      <vt:lpstr>Голова, шея, спина, крылья у него черные. На голове, шее, сложенных крыльях есть белые полоски. Летает дятел не очень хорошо. Большую часть времени  сидит на дереве. Своим крепким клювом стучит по нему, долбит кору и вытаскивает насекомых, их личинок. Дятел – санитар леса.</vt:lpstr>
      <vt:lpstr>Ворона</vt:lpstr>
      <vt:lpstr>Черная голова, горло, крылья и хвост, остальное оперение серое. Днем птицы промышляют в городе, а на ночь улетают в парк и ночуют на деревьях</vt:lpstr>
      <vt:lpstr>Физкультминутка « Вороны»</vt:lpstr>
      <vt:lpstr>Голубь</vt:lpstr>
      <vt:lpstr>Тело небольшое плотного телосложения. Оперение шеи и груди отличается фиолетово – зеленое. На крыльях широкие черные полосы. Живут они стаями. Гнезда строят под крышей, на чердаках, деревьях.</vt:lpstr>
      <vt:lpstr>Клест</vt:lpstr>
      <vt:lpstr>Окраска оперения оранжево – красная, крылья и хвост буро –черные, самка зеленовато – желтая. Клюв перекрещенный, таким клювом удобно щелкать орешки. Клест – единственная птица, которая выводит птенцов зимой. Гнездо строят на деревьях</vt:lpstr>
      <vt:lpstr>Назови птичку</vt:lpstr>
      <vt:lpstr>Покормите птиц зимой</vt:lpstr>
      <vt:lpstr>Кормушки для птиц</vt:lpstr>
      <vt:lpstr>Стихи о зимующих птицах</vt:lpstr>
      <vt:lpstr>Слайд 26</vt:lpstr>
      <vt:lpstr>Слайд 27</vt:lpstr>
      <vt:lpstr>Слайд 28</vt:lpstr>
      <vt:lpstr>Слайд 29</vt:lpstr>
      <vt:lpstr>Слайд 30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Самарской области общеобразовательная школа № 9 города Новокуйбышевск Самарской области структурное подразделение « Детский сад « Родничок»      Зимующие птицы</dc:title>
  <dc:creator>вера</dc:creator>
  <cp:lastModifiedBy>вера</cp:lastModifiedBy>
  <cp:revision>47</cp:revision>
  <dcterms:created xsi:type="dcterms:W3CDTF">2014-01-10T14:56:48Z</dcterms:created>
  <dcterms:modified xsi:type="dcterms:W3CDTF">2014-01-15T05:01:34Z</dcterms:modified>
</cp:coreProperties>
</file>