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71" r:id="rId4"/>
    <p:sldId id="262" r:id="rId5"/>
    <p:sldId id="263" r:id="rId6"/>
    <p:sldId id="264" r:id="rId7"/>
    <p:sldId id="259" r:id="rId8"/>
    <p:sldId id="261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00"/>
    <a:srgbClr val="0000FF"/>
    <a:srgbClr val="66FFFF"/>
    <a:srgbClr val="0033CC"/>
    <a:srgbClr val="FF9933"/>
    <a:srgbClr val="66FF33"/>
    <a:srgbClr val="0066FF"/>
    <a:srgbClr val="CC00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D6FDA-0DCA-4476-97E2-3F540963841B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FECAB-E7F6-42FA-9183-D0A60EAE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ECAB-E7F6-42FA-9183-D0A60EAE77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66FF33"/>
            </a:gs>
            <a:gs pos="100000">
              <a:srgbClr val="FFFF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45F412-CFB7-4E0C-BC94-82BDBE8568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133BF-FA3E-4981-8CBF-7A63716F5B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Психологическое сопровождение детей с нарушением зрения.</a:t>
            </a:r>
            <a:endParaRPr lang="ru-RU" sz="4000" b="1" dirty="0">
              <a:solidFill>
                <a:srgbClr val="0033CC"/>
              </a:solidFill>
            </a:endParaRPr>
          </a:p>
        </p:txBody>
      </p:sp>
      <p:pic>
        <p:nvPicPr>
          <p:cNvPr id="5" name="Рисунок 4" descr="Как сохранить зрение ребенка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357686" y="3071810"/>
            <a:ext cx="442912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«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Раскрасим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мир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cs typeface="Arial" pitchFamily="34" charset="0"/>
              </a:rPr>
              <a:t>детства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Arial" pitchFamily="34" charset="0"/>
              </a:rPr>
              <a:t>яркими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красками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5050"/>
                </a:solidFill>
                <a:effectLst/>
                <a:latin typeface="Times New Roman" pitchFamily="18" charset="0"/>
                <a:cs typeface="Arial" pitchFamily="34" charset="0"/>
              </a:rPr>
              <a:t>!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5050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071702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		Каждый ребенок - особенный, это бесспорно. И все же есть дети, о которых говорят “особенный” не для того, чтобы подчеркнуть уникальность способностей, а для того, чтобы обозначить отличающие его особые потребности.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26625" name="Picture 1" descr="C:\Users\User\Pictures\одаренные2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5643602" cy="4232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Дидактико-методические пособия, направленные на психологическое сопровождение детей  дошкольного возраста с нарушением зрения.</a:t>
            </a:r>
          </a:p>
          <a:p>
            <a:pPr>
              <a:buNone/>
            </a:pP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1.Имеют большой практический и теоретический интерес.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2.Актуальность и востребованность (возросло количество детей с патологией зрения,  отсутствие специализированных детских садов).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3.Компенсируют недостатки развития.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4.Создают условия для психологических занятий и игр-упражнений.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5.Мобильность и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6.Больше чувственной информации, больше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невербавализма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8926" y="42860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Ценность</a:t>
            </a:r>
            <a:r>
              <a:rPr lang="ru-RU" sz="2800" b="1" dirty="0" smtClean="0">
                <a:solidFill>
                  <a:srgbClr val="800000"/>
                </a:solidFill>
              </a:rPr>
              <a:t>.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428604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</a:rPr>
              <a:t>Результат.</a:t>
            </a:r>
            <a:endParaRPr lang="ru-RU" sz="3600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643050"/>
            <a:ext cx="4232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00FF"/>
                </a:solidFill>
              </a:rPr>
              <a:t> Особенный ребенок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214554"/>
            <a:ext cx="6072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</a:rPr>
              <a:t> Максимально комфортно в условиях  детского  сада.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3429000"/>
            <a:ext cx="7786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</a:rPr>
              <a:t> Реализация себя в различных видах деятельности.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4572008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</a:rPr>
              <a:t> Испытывает успешность , радость общения со сверстниками и взрослыми.</a:t>
            </a:r>
            <a:endParaRPr lang="ru-RU" sz="2400" b="1" dirty="0"/>
          </a:p>
        </p:txBody>
      </p:sp>
      <p:pic>
        <p:nvPicPr>
          <p:cNvPr id="15" name="Picture 2" descr="C:\Users\User\Pictures\одаренные2\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71942"/>
            <a:ext cx="3429023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27146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		</a:t>
            </a:r>
            <a:r>
              <a:rPr lang="ru-RU" sz="2400" b="1" dirty="0" smtClean="0">
                <a:solidFill>
                  <a:srgbClr val="0033CC"/>
                </a:solidFill>
              </a:rPr>
              <a:t>Положительный эмоциональный фон, на котором осуществляется та или иная деятельность ребенка, является определяющим для ее успешности и эффективности.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			«Мы счастливы, когда детские лица озаряет улыбка- это  для нас главный знак благодарности!»</a:t>
            </a:r>
          </a:p>
          <a:p>
            <a:pPr algn="just"/>
            <a:endParaRPr lang="ru-RU" dirty="0"/>
          </a:p>
        </p:txBody>
      </p:sp>
      <p:pic>
        <p:nvPicPr>
          <p:cNvPr id="23553" name="Picture 1" descr="C:\Users\User\Pictures\одаренные2\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4143404" cy="3107553"/>
          </a:xfrm>
          <a:prstGeom prst="rect">
            <a:avLst/>
          </a:prstGeom>
          <a:noFill/>
        </p:spPr>
      </p:pic>
      <p:pic>
        <p:nvPicPr>
          <p:cNvPr id="6" name="Picture 1" descr="C:\Users\User\Pictures\одаренные2\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6143644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ru-RU" sz="6700" b="1" dirty="0" smtClean="0">
                <a:solidFill>
                  <a:srgbClr val="0033CC"/>
                </a:solidFill>
              </a:rPr>
              <a:t>     Зрение у детей играет особенно важную роль, поскольку в процессе роста каждый ребенок развивается и формируется как личность исходя из того, </a:t>
            </a:r>
            <a:r>
              <a:rPr lang="ru-RU" sz="6700" b="1" dirty="0" smtClean="0">
                <a:solidFill>
                  <a:srgbClr val="0033CC"/>
                </a:solidFill>
              </a:rPr>
              <a:t>что </a:t>
            </a:r>
            <a:r>
              <a:rPr lang="ru-RU" sz="6700" b="1" dirty="0" smtClean="0">
                <a:solidFill>
                  <a:srgbClr val="0033CC"/>
                </a:solidFill>
              </a:rPr>
              <a:t>он видит, в каком качестве визуально воспринимает предметы, объекты и явления. </a:t>
            </a:r>
          </a:p>
          <a:p>
            <a:pPr>
              <a:buNone/>
            </a:pPr>
            <a:endParaRPr lang="ru-RU" sz="6700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PA25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928934"/>
            <a:ext cx="4712241" cy="35341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928670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33CC"/>
                </a:solidFill>
              </a:rPr>
              <a:t>Поэтому разного рода патологии зрения, глазные заболевания – острая проблема, причем не только медицинская, но и социальная.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357430"/>
            <a:ext cx="8715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cs typeface="Arial" pitchFamily="34" charset="0"/>
              </a:rPr>
              <a:t> 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143372" y="3286124"/>
            <a:ext cx="585791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7715304" cy="107157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8" y="64291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28604"/>
            <a:ext cx="707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cs typeface="Arial" pitchFamily="34" charset="0"/>
              </a:rPr>
              <a:t>Задачи психологического сопровождения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cs typeface="Arial" pitchFamily="34" charset="0"/>
              </a:rPr>
              <a:t>детей с  нарушением зрения</a:t>
            </a:r>
            <a:endParaRPr lang="ru-RU" sz="2400" dirty="0" smtClean="0">
              <a:solidFill>
                <a:srgbClr val="800000"/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1928802"/>
            <a:ext cx="8001056" cy="46434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20716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2071678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Способствовать гармонизации эмоционального благополучия и психологического здоровья детей дошкольного возраста в условиях непрерывного и преемственного процесса образования через систему специальных игр и упражнений.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Способствовать гармонизации эмоционального благополучия и психологического здоровья детей дошкольного возраста в условиях непрерывного и преемственного процесса образования через систему специальных игр и упражнений.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Усовершенствование условий для обеспечения полноценного психического развития детей дошкольного и младшего школьного возраста с нарушением речи и зрения в условиях детского сада и семьи.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214290"/>
            <a:ext cx="8572560" cy="85725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429264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5716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Миссия: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1428736"/>
            <a:ext cx="8001056" cy="19288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1428736"/>
            <a:ext cx="7286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сопровождение психического развития ребенка, создание условий для его благополучного протекания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каждому ребенку индивидуальный подход– внимание и понимание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 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pic>
        <p:nvPicPr>
          <p:cNvPr id="14" name="Picture 2" descr="C:\Users\User\Desktop\PA250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1907" y="4024317"/>
            <a:ext cx="3048021" cy="2286016"/>
          </a:xfrm>
          <a:prstGeom prst="rect">
            <a:avLst/>
          </a:prstGeom>
          <a:noFill/>
        </p:spPr>
      </p:pic>
      <p:pic>
        <p:nvPicPr>
          <p:cNvPr id="20483" name="Picture 3" descr="C:\Users\User\Desktop\фото Кустанай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25454"/>
            <a:ext cx="3775154" cy="283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500306"/>
            <a:ext cx="352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728" y="28572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Условия психологического сопровождения</a:t>
            </a:r>
            <a:endParaRPr lang="ru-RU" sz="24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643050"/>
            <a:ext cx="2928958" cy="1500198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2" y="1571612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Создание  благоприятных условий для пребывания ребенка в детском саду.</a:t>
            </a: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4286256"/>
            <a:ext cx="4714908" cy="857256"/>
          </a:xfrm>
          <a:prstGeom prst="roundRect">
            <a:avLst>
              <a:gd name="adj" fmla="val 2159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6248" y="435769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Организация полноценного общения со сверстниками.</a:t>
            </a: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6182" y="1714488"/>
            <a:ext cx="5000660" cy="928694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164305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Составление индивидуальных коррекционно-развивающих маршрутов.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3786190"/>
            <a:ext cx="2643206" cy="2714644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5786" y="3857628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Включение «особого» ребенка в разнообразную деятельность, с учетом его возможностей, интересов и способностей.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9058" y="3000372"/>
            <a:ext cx="4929222" cy="857256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429124" y="307181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Осуществление мотивационной готовности к обучению.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4288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	         </a:t>
            </a:r>
            <a:r>
              <a:rPr lang="ru-RU" sz="2400" b="1" dirty="0" smtClean="0">
                <a:solidFill>
                  <a:srgbClr val="0033CC"/>
                </a:solidFill>
              </a:rPr>
              <a:t>Создание условий для психологических занятий, игр по </a:t>
            </a:r>
            <a:r>
              <a:rPr lang="ru-RU" sz="2400" b="1" dirty="0" err="1" smtClean="0">
                <a:solidFill>
                  <a:srgbClr val="0033CC"/>
                </a:solidFill>
              </a:rPr>
              <a:t>сенсорике</a:t>
            </a:r>
            <a:r>
              <a:rPr lang="ru-RU" sz="2400" b="1" dirty="0" smtClean="0">
                <a:solidFill>
                  <a:srgbClr val="0033CC"/>
                </a:solidFill>
              </a:rPr>
              <a:t>, развитию внимания, развитию воображения, произвольности поведения -это эффективное средство сохранения психологического и физического здоровья, работоспособности дошкольника.</a:t>
            </a:r>
          </a:p>
          <a:p>
            <a:pPr algn="just">
              <a:buNone/>
            </a:pPr>
            <a:endParaRPr lang="ru-RU" sz="2400" b="1" dirty="0" smtClean="0">
              <a:solidFill>
                <a:srgbClr val="0033CC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100" name="Picture 4" descr="C:\Users\User\Desktop\фото Кустанай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14620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57892"/>
            <a:ext cx="8229600" cy="43891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Особенности детей дошкольного возраста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с патологией зрения.</a:t>
            </a:r>
            <a:endParaRPr lang="ru-RU" sz="2400" dirty="0" smtClean="0">
              <a:solidFill>
                <a:srgbClr val="8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428736"/>
            <a:ext cx="8143932" cy="71438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42873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66"/>
                </a:solidFill>
              </a:rPr>
              <a:t>Недостатки развития движений и малая двигательная активность.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357430"/>
            <a:ext cx="8143932" cy="785818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23574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66"/>
                </a:solidFill>
              </a:rPr>
              <a:t>Отличаются неустойчивостью    эмоционального состояния.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3286124"/>
            <a:ext cx="8143932" cy="71438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328612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</a:rPr>
              <a:t>Замедленны  познавательные процессы замедленны  познавательные процессы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5143512"/>
            <a:ext cx="8143932" cy="1285884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4143380"/>
            <a:ext cx="8143932" cy="71438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4214818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</a:rPr>
              <a:t>Нарушена эмоционально-волевая сфера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5072074"/>
            <a:ext cx="75724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</a:rPr>
              <a:t>Хуже развиты пространственные представления; </a:t>
            </a:r>
          </a:p>
          <a:p>
            <a:r>
              <a:rPr lang="ru-RU" sz="2000" b="1" dirty="0" smtClean="0">
                <a:solidFill>
                  <a:srgbClr val="660066"/>
                </a:solidFill>
              </a:rPr>
              <a:t>возможности практической микро - и </a:t>
            </a:r>
            <a:r>
              <a:rPr lang="ru-RU" sz="2000" b="1" dirty="0" err="1" smtClean="0">
                <a:solidFill>
                  <a:srgbClr val="660066"/>
                </a:solidFill>
              </a:rPr>
              <a:t>макроориентировки</a:t>
            </a:r>
            <a:r>
              <a:rPr lang="ru-RU" sz="2000" b="1" dirty="0" smtClean="0">
                <a:solidFill>
                  <a:srgbClr val="660066"/>
                </a:solidFill>
              </a:rPr>
              <a:t>, словесные обозначения пространственных отношений. </a:t>
            </a:r>
          </a:p>
          <a:p>
            <a:r>
              <a:rPr lang="ru-RU" sz="2000" b="1" dirty="0" smtClean="0">
                <a:solidFill>
                  <a:srgbClr val="660066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643710"/>
            <a:ext cx="8229600" cy="43957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33CC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 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Особые дети– </a:t>
            </a:r>
            <a:endParaRPr lang="ru-RU" sz="2400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особенные формы  работы:   </a:t>
            </a:r>
            <a:endParaRPr lang="ru-RU" sz="2400" dirty="0" smtClean="0">
              <a:solidFill>
                <a:srgbClr val="0033CC"/>
              </a:solidFill>
            </a:endParaRPr>
          </a:p>
          <a:p>
            <a:pPr algn="just"/>
            <a:endParaRPr lang="ru-RU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142873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33CC"/>
                </a:solidFill>
              </a:rPr>
              <a:t>Ролевые игры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714488"/>
            <a:ext cx="6215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33CC"/>
                </a:solidFill>
              </a:rPr>
              <a:t>Психогимнастические</a:t>
            </a:r>
            <a:r>
              <a:rPr lang="ru-RU" sz="2400" b="1" dirty="0" smtClean="0">
                <a:solidFill>
                  <a:srgbClr val="0033CC"/>
                </a:solidFill>
              </a:rPr>
              <a:t> игры</a:t>
            </a:r>
            <a:r>
              <a:rPr lang="ru-RU" sz="3200" dirty="0" smtClean="0">
                <a:solidFill>
                  <a:srgbClr val="0033CC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221455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33CC"/>
                </a:solidFill>
              </a:rPr>
              <a:t>Коммуникативные игры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786058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</a:rPr>
              <a:t>Игры и задания, направленные на развитие произвольности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64331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33CC"/>
                </a:solidFill>
              </a:rPr>
              <a:t>Игры, направленные на развитие воображения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21481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Эмоционально – символические игры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478632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0033CC"/>
                </a:solidFill>
              </a:rPr>
              <a:t>Сказкотерапевтические</a:t>
            </a:r>
            <a:r>
              <a:rPr lang="ru-RU" sz="2400" b="1" dirty="0" smtClean="0">
                <a:solidFill>
                  <a:srgbClr val="0033CC"/>
                </a:solidFill>
              </a:rPr>
              <a:t> игры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528638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Релаксационные методы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564357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Игры с песком и водой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593467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Посещение сенсорной комнаты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412</Words>
  <Application>Microsoft Office PowerPoint</Application>
  <PresentationFormat>Экран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2011-05-04T05:52:30Z</dcterms:created>
  <dcterms:modified xsi:type="dcterms:W3CDTF">2011-05-04T10:55:39Z</dcterms:modified>
</cp:coreProperties>
</file>